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44603-9569-4032-B0F3-676758F70D9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02ED5-29D0-4D84-84E7-F7BB5507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38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1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9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CA68-16A7-4B1C-A6DD-FBC334B5B563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8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442447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271" y="449208"/>
            <a:ext cx="3198159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after my arrival: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10"/>
            </a:pPr>
            <a:r>
              <a:rPr lang="en-US" dirty="0" smtClean="0">
                <a:latin typeface="Adobe Garamond Pro" pitchFamily="18" charset="0"/>
              </a:rPr>
              <a:t>Enjoyed caring for me.  ____</a:t>
            </a:r>
          </a:p>
          <a:p>
            <a:pPr marL="342900" indent="-342900">
              <a:buAutoNum type="arabicPeriod" startAt="10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10"/>
            </a:pPr>
            <a:r>
              <a:rPr lang="en-US" dirty="0" smtClean="0">
                <a:latin typeface="Adobe Garamond Pro" pitchFamily="18" charset="0"/>
              </a:rPr>
              <a:t>Willingly sacrificed her needs and comfort for mine.  ____</a:t>
            </a:r>
          </a:p>
          <a:p>
            <a:endParaRPr lang="en-US" dirty="0" smtClean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1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442447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271" y="559534"/>
            <a:ext cx="319815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Adobe Garamond Pro" pitchFamily="18" charset="0"/>
              </a:rPr>
              <a:t>“Abandoned and rejected by his mother, he was destined to be an angry man.”</a:t>
            </a:r>
          </a:p>
          <a:p>
            <a:pPr algn="ctr"/>
            <a:endParaRPr lang="en-US" dirty="0">
              <a:latin typeface="Adobe Garamond Pro" pitchFamily="18" charset="0"/>
            </a:endParaRPr>
          </a:p>
          <a:p>
            <a:pPr algn="ctr"/>
            <a:r>
              <a:rPr lang="en-US" dirty="0" smtClean="0">
                <a:latin typeface="Adobe Garamond Pro" pitchFamily="18" charset="0"/>
              </a:rPr>
              <a:t>Ishmael</a:t>
            </a:r>
          </a:p>
          <a:p>
            <a:pPr algn="ctr"/>
            <a:r>
              <a:rPr lang="en-US" dirty="0" smtClean="0">
                <a:latin typeface="Adobe Garamond Pro" pitchFamily="18" charset="0"/>
              </a:rPr>
              <a:t>Genesis 21:8-20  </a:t>
            </a:r>
          </a:p>
          <a:p>
            <a:pPr marL="457200" indent="-457200">
              <a:buAutoNum type="arabicPeriod" startAt="7"/>
            </a:pP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442447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271" y="285750"/>
            <a:ext cx="3198159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after my arrival: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</a:t>
            </a:r>
          </a:p>
          <a:p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rabicPeriod" startAt="12"/>
            </a:pPr>
            <a:r>
              <a:rPr lang="en-US" sz="1600" dirty="0" smtClean="0">
                <a:latin typeface="Adobe Garamond Pro" pitchFamily="18" charset="0"/>
              </a:rPr>
              <a:t>Allowed me to be myself, rather than who she thought I should be.  ____</a:t>
            </a:r>
          </a:p>
          <a:p>
            <a:pPr marL="342900" indent="-342900">
              <a:buAutoNum type="arabicPeriod" startAt="12"/>
            </a:pPr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rabicPeriod" startAt="12"/>
            </a:pPr>
            <a:r>
              <a:rPr lang="en-US" sz="1600" dirty="0" smtClean="0">
                <a:latin typeface="Adobe Garamond Pro" pitchFamily="18" charset="0"/>
              </a:rPr>
              <a:t>Set boundaries which taught me to be responsible and kept me safe.  _____</a:t>
            </a:r>
          </a:p>
          <a:p>
            <a:pPr marL="342900" indent="-342900">
              <a:buAutoNum type="arabicPeriod" startAt="12"/>
            </a:pPr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rabicPeriod" startAt="12"/>
            </a:pPr>
            <a:endParaRPr lang="en-US" sz="16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12"/>
            </a:pPr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rabicPeriod" startAt="12"/>
            </a:pPr>
            <a:endParaRPr lang="en-US" sz="1600" dirty="0" smtClean="0">
              <a:latin typeface="Adobe Garamond Pro" pitchFamily="18" charset="0"/>
            </a:endParaRPr>
          </a:p>
          <a:p>
            <a:endParaRPr lang="en-US" sz="900" dirty="0">
              <a:latin typeface="Adobe Garamond Pro" pitchFamily="18" charset="0"/>
            </a:endParaRPr>
          </a:p>
          <a:p>
            <a:endParaRPr lang="en-US" dirty="0" smtClean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57600" cy="4038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271" y="517341"/>
            <a:ext cx="34445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after my arrival: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8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14.  Modeled good self-control.  __</a:t>
            </a:r>
          </a:p>
          <a:p>
            <a:pPr marL="342900" indent="-342900">
              <a:buAutoNum type="arabicPeriod" startAt="12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5"/>
            </a:pPr>
            <a:r>
              <a:rPr lang="en-US" sz="1600" dirty="0" smtClean="0">
                <a:latin typeface="Adobe Garamond Pro" pitchFamily="18" charset="0"/>
              </a:rPr>
              <a:t>Comforted me when I was hurt.  __ </a:t>
            </a:r>
          </a:p>
          <a:p>
            <a:endParaRPr lang="en-US" sz="8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16"/>
            </a:pPr>
            <a:r>
              <a:rPr lang="en-US" sz="1600" dirty="0" smtClean="0">
                <a:latin typeface="Adobe Garamond Pro" pitchFamily="18" charset="0"/>
              </a:rPr>
              <a:t>Valued me and was realistic about my gifts.  __</a:t>
            </a: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6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3350"/>
            <a:ext cx="3442447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" y="142475"/>
            <a:ext cx="336624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as I grew up, encouraged me:</a:t>
            </a:r>
          </a:p>
          <a:p>
            <a:endParaRPr lang="en-US" sz="8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7"/>
            </a:pPr>
            <a:r>
              <a:rPr lang="en-US" sz="1600" dirty="0" smtClean="0">
                <a:latin typeface="Adobe Garamond Pro" pitchFamily="18" charset="0"/>
              </a:rPr>
              <a:t>To understand and consider the spiritual aspects of life.  _____</a:t>
            </a:r>
          </a:p>
          <a:p>
            <a:pPr marL="342900" indent="-342900">
              <a:buAutoNum type="arabicPeriod" startAt="17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7"/>
            </a:pPr>
            <a:r>
              <a:rPr lang="en-US" sz="1600" dirty="0" smtClean="0">
                <a:latin typeface="Adobe Garamond Pro" pitchFamily="18" charset="0"/>
              </a:rPr>
              <a:t>To become independent and allowed me to do things on my own.  _____</a:t>
            </a:r>
          </a:p>
          <a:p>
            <a:pPr marL="342900" indent="-342900">
              <a:buAutoNum type="arabicPeriod" startAt="17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17"/>
            </a:pPr>
            <a:r>
              <a:rPr lang="en-US" sz="1600" dirty="0" smtClean="0">
                <a:latin typeface="Adobe Garamond Pro" pitchFamily="18" charset="0"/>
              </a:rPr>
              <a:t>By providing fair and consistent discipline.  _____</a:t>
            </a:r>
          </a:p>
          <a:p>
            <a:pPr marL="342900" indent="-342900">
              <a:buAutoNum type="arabicPeriod" startAt="17"/>
            </a:pPr>
            <a:endParaRPr lang="en-US" sz="16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0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42950"/>
            <a:ext cx="3962400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778951"/>
            <a:ext cx="39243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as I grew up, encouraged me:</a:t>
            </a:r>
          </a:p>
          <a:p>
            <a:endParaRPr lang="en-US" sz="8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0"/>
            </a:pPr>
            <a:r>
              <a:rPr lang="en-US" sz="1600" dirty="0" smtClean="0">
                <a:latin typeface="Adobe Garamond Pro" pitchFamily="18" charset="0"/>
              </a:rPr>
              <a:t>By providing an environment that was comfortable for our family and friends.  __</a:t>
            </a:r>
          </a:p>
          <a:p>
            <a:pPr marL="342900" indent="-342900">
              <a:buAutoNum type="arabicPeriod" startAt="20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0"/>
            </a:pPr>
            <a:r>
              <a:rPr lang="en-US" sz="1600" dirty="0" smtClean="0">
                <a:latin typeface="Adobe Garamond Pro" pitchFamily="18" charset="0"/>
              </a:rPr>
              <a:t>By supporting my learning process and by expecting me to do my best. __</a:t>
            </a:r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rabicPeriod" startAt="20"/>
            </a:pPr>
            <a:endParaRPr lang="en-US" sz="16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8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3350"/>
            <a:ext cx="3442447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" y="142475"/>
            <a:ext cx="3366246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as I grew up, encouraged me:</a:t>
            </a:r>
          </a:p>
          <a:p>
            <a:endParaRPr lang="en-US" sz="8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>
                <a:latin typeface="Adobe Garamond Pro" pitchFamily="18" charset="0"/>
              </a:rPr>
              <a:t>0- If 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800" dirty="0">
              <a:latin typeface="Adobe Garamond Pro" pitchFamily="18" charset="0"/>
            </a:endParaRPr>
          </a:p>
          <a:p>
            <a:endParaRPr lang="en-US" sz="8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22"/>
            </a:pPr>
            <a:r>
              <a:rPr lang="en-US" sz="1600" dirty="0" smtClean="0">
                <a:latin typeface="Adobe Garamond Pro" pitchFamily="18" charset="0"/>
              </a:rPr>
              <a:t>By demonstrating a strong work ethic.  _____</a:t>
            </a:r>
          </a:p>
          <a:p>
            <a:pPr marL="342900" indent="-342900">
              <a:buAutoNum type="arabicPeriod" startAt="22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2"/>
            </a:pPr>
            <a:r>
              <a:rPr lang="en-US" sz="1600" dirty="0" smtClean="0">
                <a:latin typeface="Adobe Garamond Pro" pitchFamily="18" charset="0"/>
              </a:rPr>
              <a:t>By listening in a non-judgmental fashion. _____</a:t>
            </a:r>
          </a:p>
          <a:p>
            <a:pPr marL="342900" indent="-342900">
              <a:buAutoNum type="arabicPeriod" startAt="22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2"/>
            </a:pPr>
            <a:r>
              <a:rPr lang="en-US" sz="1600" dirty="0" smtClean="0">
                <a:latin typeface="Adobe Garamond Pro" pitchFamily="18" charset="0"/>
              </a:rPr>
              <a:t>By being a loyal and supportive partner to my Dad.  _____</a:t>
            </a: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rabicPeriod" startAt="20"/>
            </a:pPr>
            <a:endParaRPr lang="en-US" sz="16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58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3350"/>
            <a:ext cx="3442447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" y="142475"/>
            <a:ext cx="3366246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as I grew up, encouraged me:</a:t>
            </a:r>
          </a:p>
          <a:p>
            <a:endParaRPr lang="en-US" sz="8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800" dirty="0">
              <a:latin typeface="Adobe Garamond Pro" pitchFamily="18" charset="0"/>
            </a:endParaRPr>
          </a:p>
          <a:p>
            <a:endParaRPr lang="en-US" sz="8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25"/>
            </a:pPr>
            <a:r>
              <a:rPr lang="en-US" sz="1600" dirty="0" smtClean="0">
                <a:latin typeface="Adobe Garamond Pro" pitchFamily="18" charset="0"/>
              </a:rPr>
              <a:t>By having a separate love relationship with my Dad.  ___</a:t>
            </a:r>
          </a:p>
          <a:p>
            <a:pPr marL="342900" indent="-342900">
              <a:buAutoNum type="arabicPeriod" startAt="25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5"/>
            </a:pPr>
            <a:r>
              <a:rPr lang="en-US" sz="1600" dirty="0" smtClean="0">
                <a:latin typeface="Adobe Garamond Pro" pitchFamily="18" charset="0"/>
              </a:rPr>
              <a:t>By modeling an optimistic</a:t>
            </a:r>
            <a:r>
              <a:rPr lang="en-US" sz="1600" dirty="0">
                <a:latin typeface="Adobe Garamond Pro" pitchFamily="18" charset="0"/>
              </a:rPr>
              <a:t> </a:t>
            </a:r>
            <a:r>
              <a:rPr lang="en-US" sz="1600" dirty="0" smtClean="0">
                <a:latin typeface="Adobe Garamond Pro" pitchFamily="18" charset="0"/>
              </a:rPr>
              <a:t>“Can do” attitude.  ___</a:t>
            </a:r>
          </a:p>
          <a:p>
            <a:pPr marL="342900" indent="-342900">
              <a:buAutoNum type="arabicPeriod" startAt="25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5"/>
            </a:pPr>
            <a:r>
              <a:rPr lang="en-US" sz="1600" dirty="0" smtClean="0">
                <a:latin typeface="Adobe Garamond Pro" pitchFamily="18" charset="0"/>
              </a:rPr>
              <a:t>By controlling her anger and “speaking to the truth in love.”  ___</a:t>
            </a:r>
          </a:p>
          <a:p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rabicPeriod" startAt="20"/>
            </a:pPr>
            <a:endParaRPr lang="en-US" sz="16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9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3350"/>
            <a:ext cx="3442447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" y="142475"/>
            <a:ext cx="3366246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as I grew up, encouraged me:</a:t>
            </a:r>
          </a:p>
          <a:p>
            <a:endParaRPr lang="en-US" sz="8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800" dirty="0">
              <a:latin typeface="Adobe Garamond Pro" pitchFamily="18" charset="0"/>
            </a:endParaRPr>
          </a:p>
          <a:p>
            <a:endParaRPr lang="en-US" sz="8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28"/>
            </a:pPr>
            <a:r>
              <a:rPr lang="en-US" sz="1600" dirty="0" smtClean="0">
                <a:latin typeface="Adobe Garamond Pro" pitchFamily="18" charset="0"/>
              </a:rPr>
              <a:t>By her ability to guide and manage her emotions.  ___</a:t>
            </a:r>
          </a:p>
          <a:p>
            <a:pPr marL="342900" indent="-342900">
              <a:buAutoNum type="arabicPeriod" startAt="28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8"/>
            </a:pPr>
            <a:r>
              <a:rPr lang="en-US" sz="1600" dirty="0" smtClean="0">
                <a:latin typeface="Adobe Garamond Pro" pitchFamily="18" charset="0"/>
              </a:rPr>
              <a:t>By not competing with my dating partners.  ___</a:t>
            </a:r>
          </a:p>
          <a:p>
            <a:pPr marL="342900" indent="-342900">
              <a:buAutoNum type="arabicPeriod" startAt="28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28"/>
            </a:pPr>
            <a:r>
              <a:rPr lang="en-US" sz="1600" dirty="0" smtClean="0">
                <a:latin typeface="Adobe Garamond Pro" pitchFamily="18" charset="0"/>
              </a:rPr>
              <a:t>By developing her own friendships and supportive community.  ___</a:t>
            </a:r>
          </a:p>
          <a:p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rabicPeriod" startAt="20"/>
            </a:pPr>
            <a:endParaRPr lang="en-US" sz="16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32" y="666750"/>
            <a:ext cx="3442447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876" y="742950"/>
            <a:ext cx="336624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as I grew up, encouraged me:</a:t>
            </a:r>
          </a:p>
          <a:p>
            <a:endParaRPr lang="en-US" sz="8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800" dirty="0">
              <a:latin typeface="Adobe Garamond Pro" pitchFamily="18" charset="0"/>
            </a:endParaRPr>
          </a:p>
          <a:p>
            <a:endParaRPr lang="en-US" sz="8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31"/>
            </a:pPr>
            <a:r>
              <a:rPr lang="en-US" sz="1600" dirty="0" smtClean="0">
                <a:latin typeface="Adobe Garamond Pro" pitchFamily="18" charset="0"/>
              </a:rPr>
              <a:t>By knowing when to say “No” to my wants.  ___</a:t>
            </a: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73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3" y="1123950"/>
            <a:ext cx="3301520" cy="251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158115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itchFamily="34" charset="0"/>
              </a:rPr>
              <a:t>How Was </a:t>
            </a:r>
          </a:p>
          <a:p>
            <a:pPr algn="ctr"/>
            <a:r>
              <a:rPr lang="en-US" sz="4000" dirty="0" smtClean="0">
                <a:latin typeface="Copperplate Gothic Bold" pitchFamily="34" charset="0"/>
              </a:rPr>
              <a:t>I Loved?</a:t>
            </a:r>
            <a:endParaRPr lang="en-US" sz="40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1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59534"/>
            <a:ext cx="3442447" cy="30028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271" y="559534"/>
            <a:ext cx="319815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Adobe Garamond Pro" pitchFamily="18" charset="0"/>
              </a:rPr>
              <a:t>“Conscience is less an inner voice than the memory of a mother’s glance.”</a:t>
            </a:r>
          </a:p>
          <a:p>
            <a:pPr algn="ctr"/>
            <a:endParaRPr lang="en-US" dirty="0">
              <a:latin typeface="Adobe Garamond Pro" pitchFamily="18" charset="0"/>
            </a:endParaRPr>
          </a:p>
          <a:p>
            <a:pPr algn="r"/>
            <a:r>
              <a:rPr lang="en-US" sz="2000" dirty="0" smtClean="0">
                <a:latin typeface="Adobe Garamond Pro" pitchFamily="18" charset="0"/>
              </a:rPr>
              <a:t>-Robert </a:t>
            </a:r>
            <a:r>
              <a:rPr lang="en-US" sz="2000" dirty="0" err="1" smtClean="0">
                <a:latin typeface="Adobe Garamond Pro" pitchFamily="18" charset="0"/>
              </a:rPr>
              <a:t>Brault</a:t>
            </a: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3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3350"/>
            <a:ext cx="35814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" y="142475"/>
            <a:ext cx="35433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My Mom, as I grew up, encouraged me:</a:t>
            </a:r>
          </a:p>
          <a:p>
            <a:endParaRPr lang="en-US" sz="8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800" dirty="0">
              <a:latin typeface="Adobe Garamond Pro" pitchFamily="18" charset="0"/>
            </a:endParaRPr>
          </a:p>
          <a:p>
            <a:endParaRPr lang="en-US" sz="800" dirty="0" smtClean="0">
              <a:latin typeface="Adobe Garamond Pro" pitchFamily="18" charset="0"/>
            </a:endParaRPr>
          </a:p>
          <a:p>
            <a:pPr marL="342900" indent="-342900">
              <a:buAutoNum type="arabicPeriod" startAt="32"/>
            </a:pPr>
            <a:r>
              <a:rPr lang="en-US" sz="1600" dirty="0" smtClean="0">
                <a:latin typeface="Adobe Garamond Pro" pitchFamily="18" charset="0"/>
              </a:rPr>
              <a:t>By living according to a clear purpose and setting priorities.  __</a:t>
            </a:r>
          </a:p>
          <a:p>
            <a:pPr marL="342900" indent="-342900">
              <a:buAutoNum type="arabicPeriod" startAt="32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32"/>
            </a:pPr>
            <a:r>
              <a:rPr lang="en-US" sz="1600" dirty="0" smtClean="0">
                <a:latin typeface="Adobe Garamond Pro" pitchFamily="18" charset="0"/>
              </a:rPr>
              <a:t>By expressing herself, clearly and directly.  __</a:t>
            </a:r>
          </a:p>
          <a:p>
            <a:pPr marL="342900" indent="-342900">
              <a:buAutoNum type="arabicPeriod" startAt="32"/>
            </a:pPr>
            <a:endParaRPr lang="en-US" sz="800" dirty="0">
              <a:latin typeface="Adobe Garamond Pro" pitchFamily="18" charset="0"/>
            </a:endParaRPr>
          </a:p>
          <a:p>
            <a:pPr marL="342900" indent="-342900">
              <a:buAutoNum type="arabicPeriod" startAt="32"/>
            </a:pPr>
            <a:r>
              <a:rPr lang="en-US" sz="1600" dirty="0" smtClean="0">
                <a:latin typeface="Adobe Garamond Pro" pitchFamily="18" charset="0"/>
              </a:rPr>
              <a:t>By playing and laughing with me.  __</a:t>
            </a:r>
            <a:endParaRPr lang="en-US" sz="16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2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895350"/>
            <a:ext cx="3581400" cy="312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450" y="1123950"/>
            <a:ext cx="3543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3"/>
            </a:pPr>
            <a:r>
              <a:rPr lang="en-US" sz="1600" dirty="0" smtClean="0">
                <a:latin typeface="Adobe Garamond Pro" pitchFamily="18" charset="0"/>
              </a:rPr>
              <a:t>Add up the score.  How many characteristics of love did your mother demonstrate?  _____ (out of 34)</a:t>
            </a:r>
          </a:p>
          <a:p>
            <a:pPr marL="400050" indent="-400050">
              <a:buAutoNum type="romanUcPeriod" startAt="3"/>
            </a:pPr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How well did she model the intimacy skills that you would need in the future in order to relate well to others?</a:t>
            </a:r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75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0550"/>
            <a:ext cx="3442447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2377" y="895350"/>
            <a:ext cx="31981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Intimacy interacts in various ways with the man’s chain mail.  Early relationships affect the expectations we have of our present relationships. </a:t>
            </a:r>
          </a:p>
          <a:p>
            <a:pPr marL="514350" indent="-514350">
              <a:buAutoNum type="romanUcPeriod"/>
            </a:pP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5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442447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543" y="438150"/>
            <a:ext cx="319815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dobe Garamond Pro" pitchFamily="18" charset="0"/>
              </a:rPr>
              <a:t>Read each statement below.  Score each statement as follows:  </a:t>
            </a:r>
          </a:p>
          <a:p>
            <a:endParaRPr lang="en-US" sz="2000" dirty="0" smtClean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1 - If you believe that love was likely to be shown to you in this way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0 - If you believe that it was unlikely for love to be shown to you in this way</a:t>
            </a:r>
          </a:p>
          <a:p>
            <a:endParaRPr lang="en-US" dirty="0">
              <a:latin typeface="Adobe Garamond Pro" pitchFamily="18" charset="0"/>
            </a:endParaRPr>
          </a:p>
          <a:p>
            <a:endParaRPr lang="en-US" dirty="0" smtClean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 </a:t>
            </a:r>
          </a:p>
          <a:p>
            <a:pPr marL="514350" indent="-514350">
              <a:buAutoNum type="romanUcPeriod"/>
            </a:pP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1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442447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543" y="438150"/>
            <a:ext cx="31981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II.  My </a:t>
            </a:r>
            <a:r>
              <a:rPr lang="en-US" dirty="0">
                <a:latin typeface="Adobe Garamond Pro" pitchFamily="18" charset="0"/>
              </a:rPr>
              <a:t>M</a:t>
            </a:r>
            <a:r>
              <a:rPr lang="en-US" dirty="0" smtClean="0">
                <a:latin typeface="Adobe Garamond Pro" pitchFamily="18" charset="0"/>
              </a:rPr>
              <a:t>om, before my birth: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</a:t>
            </a:r>
            <a:r>
              <a:rPr lang="en-US" sz="1600" dirty="0">
                <a:latin typeface="Adobe Garamond Pro" pitchFamily="18" charset="0"/>
              </a:rPr>
              <a:t>If 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Adobe Garamond Pro" pitchFamily="18" charset="0"/>
              </a:rPr>
              <a:t>Prepared for her pregnancy with me. _____</a:t>
            </a:r>
          </a:p>
          <a:p>
            <a:pPr marL="342900" indent="-342900">
              <a:buAutoNum type="arabi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Adobe Garamond Pro" pitchFamily="18" charset="0"/>
              </a:rPr>
              <a:t>Carefully chose the male/man who impregnated her.  _____</a:t>
            </a:r>
          </a:p>
          <a:p>
            <a:endParaRPr lang="en-US" dirty="0">
              <a:latin typeface="Adobe Garamond Pro" pitchFamily="18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Adobe Garamond Pro" pitchFamily="18" charset="0"/>
            </a:endParaRPr>
          </a:p>
          <a:p>
            <a:endParaRPr lang="en-US" dirty="0">
              <a:latin typeface="Adobe Garamond Pro" pitchFamily="18" charset="0"/>
            </a:endParaRPr>
          </a:p>
          <a:p>
            <a:endParaRPr lang="en-US" dirty="0">
              <a:latin typeface="Adobe Garamond Pro" pitchFamily="18" charset="0"/>
            </a:endParaRPr>
          </a:p>
          <a:p>
            <a:endParaRPr lang="en-US" dirty="0" smtClean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 </a:t>
            </a:r>
          </a:p>
          <a:p>
            <a:pPr marL="514350" indent="-514350">
              <a:buAutoNum type="romanUcPeriod"/>
            </a:pP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7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442447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543" y="285750"/>
            <a:ext cx="31981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II.  My </a:t>
            </a:r>
            <a:r>
              <a:rPr lang="en-US" dirty="0">
                <a:latin typeface="Adobe Garamond Pro" pitchFamily="18" charset="0"/>
              </a:rPr>
              <a:t>M</a:t>
            </a:r>
            <a:r>
              <a:rPr lang="en-US" dirty="0" smtClean="0">
                <a:latin typeface="Adobe Garamond Pro" pitchFamily="18" charset="0"/>
              </a:rPr>
              <a:t>om, before my birth: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 </a:t>
            </a:r>
            <a:r>
              <a:rPr lang="en-US" sz="1600" dirty="0">
                <a:latin typeface="Adobe Garamond Pro" pitchFamily="18" charset="0"/>
              </a:rPr>
              <a:t>If 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latin typeface="Adobe Garamond Pro" pitchFamily="18" charset="0"/>
              </a:rPr>
              <a:t>Chose a good man to be my father.  _____</a:t>
            </a:r>
          </a:p>
          <a:p>
            <a:pPr marL="342900" indent="-342900">
              <a:buAutoNum type="arabicPeriod" startAt="3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latin typeface="Adobe Garamond Pro" pitchFamily="18" charset="0"/>
              </a:rPr>
              <a:t>Was loved and supported by her family and was emotionally ready to have a child.  _____</a:t>
            </a:r>
            <a:endParaRPr lang="en-US" dirty="0">
              <a:latin typeface="Adobe Garamond Pro" pitchFamily="18" charset="0"/>
            </a:endParaRPr>
          </a:p>
          <a:p>
            <a:endParaRPr lang="en-US" dirty="0" smtClean="0">
              <a:latin typeface="Adobe Garamond Pro" pitchFamily="18" charset="0"/>
            </a:endParaRPr>
          </a:p>
          <a:p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442447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543" y="285750"/>
            <a:ext cx="319815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II.  </a:t>
            </a:r>
            <a:r>
              <a:rPr lang="en-US" smtClean="0">
                <a:latin typeface="Adobe Garamond Pro" pitchFamily="18" charset="0"/>
              </a:rPr>
              <a:t>My </a:t>
            </a:r>
            <a:r>
              <a:rPr lang="en-US" smtClean="0">
                <a:latin typeface="Adobe Garamond Pro" pitchFamily="18" charset="0"/>
              </a:rPr>
              <a:t>Mom</a:t>
            </a:r>
            <a:r>
              <a:rPr lang="en-US" dirty="0" smtClean="0">
                <a:latin typeface="Adobe Garamond Pro" pitchFamily="18" charset="0"/>
              </a:rPr>
              <a:t>, before my birth: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Adobe Garamond Pro" pitchFamily="18" charset="0"/>
              </a:rPr>
              <a:t>Took care of her body during pregnancy.  _____</a:t>
            </a:r>
          </a:p>
          <a:p>
            <a:pPr marL="342900" indent="-342900">
              <a:buAutoNum type="arabicPeriod" startAt="5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rabicPeriod" startAt="5"/>
            </a:pPr>
            <a:r>
              <a:rPr lang="en-US" dirty="0" smtClean="0">
                <a:latin typeface="Adobe Garamond Pro" pitchFamily="18" charset="0"/>
              </a:rPr>
              <a:t>Had the initiative and social skills to ask others to assist her in the preparations for my arrival.  ____</a:t>
            </a:r>
          </a:p>
          <a:p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1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9624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543" y="285750"/>
            <a:ext cx="376405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II.  My </a:t>
            </a:r>
            <a:r>
              <a:rPr lang="en-US" dirty="0">
                <a:latin typeface="Adobe Garamond Pro" pitchFamily="18" charset="0"/>
              </a:rPr>
              <a:t>M</a:t>
            </a:r>
            <a:r>
              <a:rPr lang="en-US" dirty="0" smtClean="0">
                <a:latin typeface="Adobe Garamond Pro" pitchFamily="18" charset="0"/>
              </a:rPr>
              <a:t>om, before my birth: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r>
              <a:rPr lang="en-US" dirty="0" smtClean="0">
                <a:latin typeface="Adobe Garamond Pro" pitchFamily="18" charset="0"/>
              </a:rPr>
              <a:t>Prepared my room and decided on a childcare, medical, and nutritional plan for me.  _____</a:t>
            </a:r>
          </a:p>
          <a:p>
            <a:pPr marL="457200" indent="-457200">
              <a:buAutoNum type="arabicPeriod" startAt="7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r>
              <a:rPr lang="en-US" dirty="0" smtClean="0">
                <a:latin typeface="Adobe Garamond Pro" pitchFamily="18" charset="0"/>
              </a:rPr>
              <a:t>Defined my birth as a gift.  _____</a:t>
            </a:r>
          </a:p>
          <a:p>
            <a:endParaRPr lang="en-US" dirty="0" smtClean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rabicPeriod" startAt="7"/>
            </a:pPr>
            <a:endParaRPr lang="en-US" sz="20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02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63" y="781050"/>
            <a:ext cx="3442447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542" y="971550"/>
            <a:ext cx="31981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II.  My </a:t>
            </a:r>
            <a:r>
              <a:rPr lang="en-US" dirty="0">
                <a:latin typeface="Adobe Garamond Pro" pitchFamily="18" charset="0"/>
              </a:rPr>
              <a:t>M</a:t>
            </a:r>
            <a:r>
              <a:rPr lang="en-US" dirty="0" smtClean="0">
                <a:latin typeface="Adobe Garamond Pro" pitchFamily="18" charset="0"/>
              </a:rPr>
              <a:t>om, before my birth: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1 - If </a:t>
            </a:r>
            <a:r>
              <a:rPr lang="en-US" sz="1600" dirty="0">
                <a:latin typeface="Adobe Garamond Pro" pitchFamily="18" charset="0"/>
              </a:rPr>
              <a:t>you believe that love was likely to be shown to you in this way</a:t>
            </a:r>
          </a:p>
          <a:p>
            <a:endParaRPr lang="en-US" sz="9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0 - If </a:t>
            </a:r>
            <a:r>
              <a:rPr lang="en-US" sz="1600" dirty="0">
                <a:latin typeface="Adobe Garamond Pro" pitchFamily="18" charset="0"/>
              </a:rPr>
              <a:t>you believe that it was unlikely for love to be shown to you in this </a:t>
            </a:r>
            <a:r>
              <a:rPr lang="en-US" sz="1600" dirty="0" smtClean="0">
                <a:latin typeface="Adobe Garamond Pro" pitchFamily="18" charset="0"/>
              </a:rPr>
              <a:t>way </a:t>
            </a:r>
          </a:p>
          <a:p>
            <a:endParaRPr lang="en-US" sz="1600" dirty="0">
              <a:latin typeface="Adobe Garamond Pro" pitchFamily="18" charset="0"/>
            </a:endParaRPr>
          </a:p>
          <a:p>
            <a:pPr marL="342900" indent="-342900">
              <a:buAutoNum type="arabicPeriod" startAt="9"/>
            </a:pPr>
            <a:r>
              <a:rPr lang="en-US" sz="1600" dirty="0" smtClean="0">
                <a:latin typeface="Adobe Garamond Pro" pitchFamily="18" charset="0"/>
              </a:rPr>
              <a:t>Focused on my health, not my gender, as most important.  ___</a:t>
            </a:r>
          </a:p>
          <a:p>
            <a:pPr marL="342900" indent="-342900">
              <a:buAutoNum type="arabicPeriod" startAt="9"/>
            </a:pPr>
            <a:endParaRPr lang="en-US" sz="1600" dirty="0">
              <a:latin typeface="Adobe Garamond Pro" pitchFamily="18" charset="0"/>
            </a:endParaRPr>
          </a:p>
          <a:p>
            <a:endParaRPr lang="en-US" sz="1600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1223</Words>
  <Application>Microsoft Office PowerPoint</Application>
  <PresentationFormat>On-screen Show (16:9)</PresentationFormat>
  <Paragraphs>195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Stephanie Faehling</cp:lastModifiedBy>
  <cp:revision>12</cp:revision>
  <cp:lastPrinted>2013-03-29T17:34:10Z</cp:lastPrinted>
  <dcterms:created xsi:type="dcterms:W3CDTF">2013-03-20T17:44:22Z</dcterms:created>
  <dcterms:modified xsi:type="dcterms:W3CDTF">2013-03-29T17:35:21Z</dcterms:modified>
</cp:coreProperties>
</file>