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34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F0EC-71F5-416E-B4DD-AF85142D70E9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5CC11-B045-4783-AE52-E5D8B0664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7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1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285750"/>
            <a:ext cx="4997824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526" y="514350"/>
            <a:ext cx="48006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)</a:t>
            </a:r>
            <a:r>
              <a:rPr lang="en-US" sz="2000" dirty="0" smtClean="0">
                <a:latin typeface="Adobe Garamond Pro" pitchFamily="18" charset="0"/>
              </a:rPr>
              <a:t>behind </a:t>
            </a:r>
            <a:r>
              <a:rPr lang="en-US" sz="2000" dirty="0">
                <a:latin typeface="Adobe Garamond Pro" pitchFamily="18" charset="0"/>
              </a:rPr>
              <a:t>each characteristic below that a friend would use to describe you. 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19"/>
            </a:pPr>
            <a:r>
              <a:rPr lang="en-US" sz="1600" dirty="0" smtClean="0">
                <a:latin typeface="Adobe Garamond Pro" pitchFamily="18" charset="0"/>
              </a:rPr>
              <a:t>Encouraging them in their spiritual walk.  ___</a:t>
            </a:r>
          </a:p>
          <a:p>
            <a:pPr marL="342900" indent="-342900">
              <a:buAutoNum type="arabicPeriod" startAt="19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9"/>
            </a:pPr>
            <a:r>
              <a:rPr lang="en-US" sz="1600" dirty="0" smtClean="0">
                <a:latin typeface="Adobe Garamond Pro" pitchFamily="18" charset="0"/>
              </a:rPr>
              <a:t>Allowing them to think differently than you do.  ___</a:t>
            </a:r>
          </a:p>
          <a:p>
            <a:pPr marL="342900" indent="-342900">
              <a:buAutoNum type="arabicPeriod" startAt="19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9"/>
            </a:pPr>
            <a:r>
              <a:rPr lang="en-US" sz="1600" dirty="0" smtClean="0">
                <a:latin typeface="Adobe Garamond Pro" pitchFamily="18" charset="0"/>
              </a:rPr>
              <a:t>Ethical and living according to a value system </a:t>
            </a:r>
            <a:r>
              <a:rPr lang="en-US" sz="1600" dirty="0" smtClean="0">
                <a:latin typeface="Adobe Garamond Pro" pitchFamily="18" charset="0"/>
              </a:rPr>
              <a:t>which is based on high </a:t>
            </a:r>
            <a:r>
              <a:rPr lang="en-US" sz="1600" dirty="0" smtClean="0">
                <a:latin typeface="Adobe Garamond Pro" pitchFamily="18" charset="0"/>
              </a:rPr>
              <a:t>standards.  (This can mean limiting the relationship with those who have chosen a negative path.) ___</a:t>
            </a:r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97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1282885"/>
            <a:ext cx="4960044" cy="320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526" y="1581150"/>
            <a:ext cx="471287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2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9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22"/>
            </a:pPr>
            <a:r>
              <a:rPr lang="en-US" sz="1600" dirty="0" smtClean="0">
                <a:latin typeface="Adobe Garamond Pro" pitchFamily="18" charset="0"/>
              </a:rPr>
              <a:t>Providing a comfortable, friendly environment.  ___</a:t>
            </a:r>
          </a:p>
          <a:p>
            <a:pPr marL="342900" indent="-342900">
              <a:buAutoNum type="arabicPeriod" startAt="2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2"/>
            </a:pPr>
            <a:r>
              <a:rPr lang="en-US" sz="1600" dirty="0" smtClean="0">
                <a:latin typeface="Adobe Garamond Pro" pitchFamily="18" charset="0"/>
              </a:rPr>
              <a:t>Encouraging mutual learning and growth.  ___</a:t>
            </a:r>
          </a:p>
          <a:p>
            <a:pPr marL="342900" indent="-342900">
              <a:buAutoNum type="arabicPeriod" startAt="22"/>
            </a:pPr>
            <a:endParaRPr lang="en-US" sz="8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5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1047750"/>
            <a:ext cx="4101888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920" y="1581150"/>
            <a:ext cx="3810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Adobe Garamond Pro" pitchFamily="18" charset="0"/>
              </a:rPr>
              <a:t>“Marriage is a team effort.  Both of us share that philosophy.”</a:t>
            </a:r>
          </a:p>
          <a:p>
            <a:pPr algn="ctr"/>
            <a:endParaRPr lang="en-US" sz="2800" i="1" dirty="0" smtClean="0">
              <a:latin typeface="Adobe Garamond Pro" pitchFamily="18" charset="0"/>
            </a:endParaRPr>
          </a:p>
          <a:p>
            <a:pPr algn="r"/>
            <a:r>
              <a:rPr lang="en-US" sz="2400" dirty="0" smtClean="0">
                <a:latin typeface="Adobe Garamond Pro" pitchFamily="18" charset="0"/>
              </a:rPr>
              <a:t>-  Nick </a:t>
            </a:r>
            <a:r>
              <a:rPr lang="en-US" sz="2400" dirty="0" err="1" smtClean="0">
                <a:latin typeface="Adobe Garamond Pro" pitchFamily="18" charset="0"/>
              </a:rPr>
              <a:t>Lachey</a:t>
            </a:r>
            <a:endParaRPr lang="en-US" sz="24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6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285750"/>
            <a:ext cx="5302624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526" y="375116"/>
            <a:ext cx="50938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2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8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24"/>
            </a:pPr>
            <a:r>
              <a:rPr lang="en-US" sz="1600" dirty="0" smtClean="0">
                <a:latin typeface="Adobe Garamond Pro" pitchFamily="18" charset="0"/>
              </a:rPr>
              <a:t>Demonstrating relationship boundaries/ethics that do not include being overly dependent on one another.  ___</a:t>
            </a:r>
          </a:p>
          <a:p>
            <a:pPr marL="342900" indent="-342900">
              <a:buAutoNum type="arabicPeriod" startAt="2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4"/>
            </a:pPr>
            <a:r>
              <a:rPr lang="en-US" sz="1600" dirty="0" smtClean="0">
                <a:latin typeface="Adobe Garamond Pro" pitchFamily="18" charset="0"/>
              </a:rPr>
              <a:t>Limiting any compulsive behaviors that undermine the relationship.  ___</a:t>
            </a:r>
          </a:p>
          <a:p>
            <a:pPr marL="342900" indent="-342900">
              <a:buAutoNum type="arabicPeriod" startAt="2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4"/>
            </a:pPr>
            <a:r>
              <a:rPr lang="en-US" sz="1600" dirty="0" smtClean="0">
                <a:latin typeface="Adobe Garamond Pro" pitchFamily="18" charset="0"/>
              </a:rPr>
              <a:t>Encouraging loyal relationships with others.  ___</a:t>
            </a:r>
          </a:p>
          <a:p>
            <a:pPr marL="342900" indent="-342900">
              <a:buAutoNum type="arabicPeriod" startAt="2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4"/>
            </a:pPr>
            <a:r>
              <a:rPr lang="en-US" sz="1600" dirty="0" smtClean="0">
                <a:latin typeface="Adobe Garamond Pro" pitchFamily="18" charset="0"/>
              </a:rPr>
              <a:t>Encouraging an optimistic attitude.  ___</a:t>
            </a:r>
          </a:p>
        </p:txBody>
      </p:sp>
    </p:spTree>
    <p:extLst>
      <p:ext uri="{BB962C8B-B14F-4D97-AF65-F5344CB8AC3E}">
        <p14:creationId xmlns:p14="http://schemas.microsoft.com/office/powerpoint/2010/main" val="257947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285750"/>
            <a:ext cx="5302624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526" y="375116"/>
            <a:ext cx="509387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9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28"/>
            </a:pPr>
            <a:r>
              <a:rPr lang="en-US" sz="1600" dirty="0" smtClean="0">
                <a:latin typeface="Adobe Garamond Pro" pitchFamily="18" charset="0"/>
              </a:rPr>
              <a:t>Speaking the truth in love, and controlling your anger when you are hurt or disappointed.  ___</a:t>
            </a:r>
          </a:p>
          <a:p>
            <a:pPr marL="342900" indent="-342900">
              <a:buAutoNum type="arabicPeriod" startAt="28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8"/>
            </a:pPr>
            <a:r>
              <a:rPr lang="en-US" sz="1600" dirty="0" smtClean="0">
                <a:latin typeface="Adobe Garamond Pro" pitchFamily="18" charset="0"/>
              </a:rPr>
              <a:t>Able to express a full range of emotions.  ___</a:t>
            </a:r>
          </a:p>
          <a:p>
            <a:pPr marL="342900" indent="-342900">
              <a:buAutoNum type="arabicPeriod" startAt="28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8"/>
            </a:pPr>
            <a:r>
              <a:rPr lang="en-US" sz="1600" dirty="0" smtClean="0">
                <a:latin typeface="Adobe Garamond Pro" pitchFamily="18" charset="0"/>
              </a:rPr>
              <a:t>Encouraging friendships with others who meet needs that a particular relationship does not.  ___</a:t>
            </a:r>
          </a:p>
          <a:p>
            <a:pPr marL="342900" indent="-342900">
              <a:buAutoNum type="arabicPeriod" startAt="28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8"/>
            </a:pPr>
            <a:r>
              <a:rPr lang="en-US" sz="1600" dirty="0" smtClean="0">
                <a:latin typeface="Adobe Garamond Pro" pitchFamily="18" charset="0"/>
              </a:rPr>
              <a:t>Giving the freedom to put the relationship aside temporarily when a more important priority arises.  ___</a:t>
            </a:r>
          </a:p>
        </p:txBody>
      </p:sp>
    </p:spTree>
    <p:extLst>
      <p:ext uri="{BB962C8B-B14F-4D97-AF65-F5344CB8AC3E}">
        <p14:creationId xmlns:p14="http://schemas.microsoft.com/office/powerpoint/2010/main" val="159021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1047750"/>
            <a:ext cx="4101888" cy="3257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4520" y="158115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</a:rPr>
              <a:t>Leading Through Loving</a:t>
            </a:r>
            <a:endParaRPr lang="en-US" sz="40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1047750"/>
            <a:ext cx="4101888" cy="3257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920" y="127635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The ways your Mom portrayed love, as described in the previous Trail, set the </a:t>
            </a:r>
            <a:r>
              <a:rPr lang="en-US" sz="2000" dirty="0">
                <a:latin typeface="Adobe Garamond Pro" pitchFamily="18" charset="0"/>
              </a:rPr>
              <a:t>f</a:t>
            </a:r>
            <a:r>
              <a:rPr lang="en-US" sz="2000" dirty="0" smtClean="0">
                <a:latin typeface="Adobe Garamond Pro" pitchFamily="18" charset="0"/>
              </a:rPr>
              <a:t>oundation for how you convey your love to others.  As you learn to be a knight, these relationship skills are important ones for you to demonstrate.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285750"/>
            <a:ext cx="4769224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920" y="590550"/>
            <a:ext cx="44708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 smtClean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Being open and welcoming.  ___</a:t>
            </a:r>
          </a:p>
          <a:p>
            <a:pPr marL="457200" indent="-457200">
              <a:buAutoNum type="arabicPeriod"/>
            </a:pPr>
            <a:endParaRPr lang="en-US" sz="800" dirty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Choosing the right type of friends.  ___</a:t>
            </a:r>
          </a:p>
          <a:p>
            <a:pPr marL="457200" indent="-457200">
              <a:buAutoNum type="arabicPeriod"/>
            </a:pPr>
            <a:endParaRPr lang="en-US" sz="800" dirty="0">
              <a:latin typeface="Adobe Garamond Pro" pitchFamily="18" charset="0"/>
            </a:endParaRPr>
          </a:p>
          <a:p>
            <a:pPr marL="457200" indent="-457200">
              <a:buAutoNum type="arabicPeriod"/>
            </a:pPr>
            <a:r>
              <a:rPr lang="en-US" sz="1600" dirty="0" smtClean="0">
                <a:latin typeface="Adobe Garamond Pro" pitchFamily="18" charset="0"/>
              </a:rPr>
              <a:t>Being able to establish an agreement regarding what each of you hopes to experience in the relationship.  ___</a:t>
            </a:r>
          </a:p>
        </p:txBody>
      </p:sp>
    </p:spTree>
    <p:extLst>
      <p:ext uri="{BB962C8B-B14F-4D97-AF65-F5344CB8AC3E}">
        <p14:creationId xmlns:p14="http://schemas.microsoft.com/office/powerpoint/2010/main" val="10770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285750"/>
            <a:ext cx="4693024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9148" y="438150"/>
            <a:ext cx="446765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 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2000" dirty="0" smtClean="0">
              <a:latin typeface="Adobe Garamond Pro" pitchFamily="18" charset="0"/>
            </a:endParaRP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A positive role model.  ___</a:t>
            </a:r>
          </a:p>
          <a:p>
            <a:pPr marL="457200" indent="-4572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Someone who takes care of himself.  ___</a:t>
            </a:r>
          </a:p>
          <a:p>
            <a:pPr marL="457200" indent="-4572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Socially aware and understanding of the people around you.  ___</a:t>
            </a:r>
          </a:p>
          <a:p>
            <a:pPr marL="457200" indent="-4572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1600" dirty="0" smtClean="0">
                <a:latin typeface="Adobe Garamond Pro" pitchFamily="18" charset="0"/>
              </a:rPr>
              <a:t>Being able to meet the physical needs of others.  ___</a:t>
            </a:r>
          </a:p>
          <a:p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285750"/>
            <a:ext cx="4997824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175" y="590550"/>
            <a:ext cx="462328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8"/>
            </a:pPr>
            <a:r>
              <a:rPr lang="en-US" sz="1600" dirty="0" smtClean="0">
                <a:latin typeface="Adobe Garamond Pro" pitchFamily="18" charset="0"/>
              </a:rPr>
              <a:t>Encouraging positive attributes in them.  ___</a:t>
            </a:r>
          </a:p>
          <a:p>
            <a:pPr marL="457200" indent="-4572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600" dirty="0" smtClean="0">
                <a:latin typeface="Adobe Garamond Pro" pitchFamily="18" charset="0"/>
              </a:rPr>
              <a:t>Allowing them to be themselves, instead of demanding that they fit into your mold.  ___</a:t>
            </a:r>
          </a:p>
          <a:p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sz="1600" dirty="0" smtClean="0">
                <a:latin typeface="Adobe Garamond Pro" pitchFamily="18" charset="0"/>
              </a:rPr>
              <a:t>Organizing your time to be available to them.  ___</a:t>
            </a:r>
          </a:p>
          <a:p>
            <a:pPr marL="228600" indent="-228600">
              <a:buAutoNum type="arabicPeriod" startAt="10"/>
            </a:pPr>
            <a:endParaRPr lang="en-US" sz="800" dirty="0">
              <a:latin typeface="Adobe Garamond Pro" pitchFamily="18" charset="0"/>
            </a:endParaRPr>
          </a:p>
          <a:p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5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133350"/>
            <a:ext cx="4997824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209550"/>
            <a:ext cx="48006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Add a check </a:t>
            </a:r>
            <a:r>
              <a:rPr lang="en-US" sz="2000" dirty="0" smtClean="0">
                <a:latin typeface="Adobe Garamond Pro" pitchFamily="18" charset="0"/>
              </a:rPr>
              <a:t>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11.  Demonstrating healthy forms of physical touch.  __</a:t>
            </a:r>
          </a:p>
          <a:p>
            <a:pPr marL="457200" indent="-457200">
              <a:buAutoNum type="arabicPeriod" startAt="4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r>
              <a:rPr lang="en-US" sz="1600" dirty="0" smtClean="0">
                <a:latin typeface="Adobe Garamond Pro" pitchFamily="18" charset="0"/>
              </a:rPr>
              <a:t>Being willing to say “No” to your own needs, as part of giving yourself to others.  __</a:t>
            </a:r>
          </a:p>
          <a:p>
            <a:pPr marL="342900" indent="-342900">
              <a:buAutoNum type="arabicPeriod" startAt="1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r>
              <a:rPr lang="en-US" sz="1600" dirty="0" smtClean="0">
                <a:latin typeface="Adobe Garamond Pro" pitchFamily="18" charset="0"/>
              </a:rPr>
              <a:t>Creative and willing to try new ideas in order to keep life fresh.  __</a:t>
            </a:r>
          </a:p>
          <a:p>
            <a:pPr marL="342900" indent="-342900">
              <a:buAutoNum type="arabicPeriod" startAt="1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r>
              <a:rPr lang="en-US" sz="1600" dirty="0" smtClean="0">
                <a:latin typeface="Adobe Garamond Pro" pitchFamily="18" charset="0"/>
              </a:rPr>
              <a:t>Establishing clear relationship boundaries.  __</a:t>
            </a:r>
          </a:p>
          <a:p>
            <a:pPr marL="342900" indent="-342900">
              <a:buAutoNum type="arabicPeriod" startAt="1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r>
              <a:rPr lang="en-US" sz="1600" dirty="0" smtClean="0">
                <a:latin typeface="Adobe Garamond Pro" pitchFamily="18" charset="0"/>
              </a:rPr>
              <a:t>Expecting each individual in a relationship to contribute.  ___</a:t>
            </a:r>
          </a:p>
          <a:p>
            <a:endParaRPr lang="en-US" sz="8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1047750"/>
            <a:ext cx="4101888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920" y="1277150"/>
            <a:ext cx="3810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Adobe Garamond Pro" pitchFamily="18" charset="0"/>
              </a:rPr>
              <a:t>“There is only one thing worth being concerned about…”</a:t>
            </a:r>
          </a:p>
          <a:p>
            <a:pPr algn="ctr"/>
            <a:endParaRPr lang="en-US" sz="2400" i="1" dirty="0" smtClean="0">
              <a:latin typeface="Adobe Garamond Pro" pitchFamily="18" charset="0"/>
            </a:endParaRPr>
          </a:p>
          <a:p>
            <a:pPr algn="ctr"/>
            <a:r>
              <a:rPr lang="en-US" sz="1600" dirty="0" smtClean="0">
                <a:latin typeface="Adobe Garamond Pro" pitchFamily="18" charset="0"/>
              </a:rPr>
              <a:t>Mary/Martha</a:t>
            </a:r>
          </a:p>
          <a:p>
            <a:pPr algn="ctr"/>
            <a:r>
              <a:rPr lang="en-US" sz="1600" dirty="0" smtClean="0">
                <a:latin typeface="Adobe Garamond Pro" pitchFamily="18" charset="0"/>
              </a:rPr>
              <a:t>Luke 10:42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9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" y="133350"/>
            <a:ext cx="4997824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285750"/>
            <a:ext cx="480060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dobe Garamond Pro" pitchFamily="18" charset="0"/>
              </a:rPr>
              <a:t>Add a </a:t>
            </a:r>
            <a:r>
              <a:rPr lang="en-US" sz="2000" dirty="0" smtClean="0">
                <a:latin typeface="Adobe Garamond Pro" pitchFamily="18" charset="0"/>
              </a:rPr>
              <a:t>check (</a:t>
            </a:r>
            <a:r>
              <a:rPr lang="en-US" sz="2000" dirty="0" smtClean="0">
                <a:latin typeface="Adobe Garamond Pro" pitchFamily="18" charset="0"/>
                <a:sym typeface="Wingdings"/>
              </a:rPr>
              <a:t></a:t>
            </a:r>
            <a:r>
              <a:rPr lang="en-US" sz="2000" dirty="0" smtClean="0">
                <a:latin typeface="Adobe Garamond Pro" pitchFamily="18" charset="0"/>
              </a:rPr>
              <a:t>)</a:t>
            </a:r>
            <a:r>
              <a:rPr lang="en-US" sz="2000" dirty="0">
                <a:latin typeface="Adobe Garamond Pro" pitchFamily="18" charset="0"/>
              </a:rPr>
              <a:t>behind each characteristic below that a friend would use to describe you. 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Those who have a relationship with you should see you as:  </a:t>
            </a:r>
          </a:p>
          <a:p>
            <a:endParaRPr lang="en-US" sz="9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16"/>
            </a:pPr>
            <a:r>
              <a:rPr lang="en-US" sz="1600" dirty="0" smtClean="0">
                <a:latin typeface="Adobe Garamond Pro" pitchFamily="18" charset="0"/>
              </a:rPr>
              <a:t>Recognizing that each person has his/her own mission which is aimed toward helping others, and that this type of calling should be supported.  ___</a:t>
            </a:r>
          </a:p>
          <a:p>
            <a:pPr marL="342900" indent="-342900">
              <a:buAutoNum type="arabicPeriod" startAt="16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6"/>
            </a:pPr>
            <a:r>
              <a:rPr lang="en-US" sz="1600" dirty="0" smtClean="0">
                <a:latin typeface="Adobe Garamond Pro" pitchFamily="18" charset="0"/>
              </a:rPr>
              <a:t>Demonstrating self-control by not responding impulsively.  ___</a:t>
            </a:r>
          </a:p>
          <a:p>
            <a:pPr marL="342900" indent="-342900">
              <a:buAutoNum type="arabicPeriod" startAt="16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6"/>
            </a:pPr>
            <a:r>
              <a:rPr lang="en-US" sz="1600" dirty="0" smtClean="0">
                <a:latin typeface="Adobe Garamond Pro" pitchFamily="18" charset="0"/>
              </a:rPr>
              <a:t>Being willing to confront when there are legitimate reasons for confrontations.  ___</a:t>
            </a:r>
          </a:p>
          <a:p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  <a:p>
            <a:endParaRPr lang="en-US" sz="2000" dirty="0">
              <a:latin typeface="Adobe Garamond Pro" pitchFamily="18" charset="0"/>
            </a:endParaRPr>
          </a:p>
          <a:p>
            <a:endParaRPr lang="en-US" sz="2000" dirty="0" smtClean="0">
              <a:latin typeface="Adobe Garamond Pro" pitchFamily="18" charset="0"/>
            </a:endParaRPr>
          </a:p>
          <a:p>
            <a:endParaRPr lang="en-US" sz="2000" dirty="0">
              <a:latin typeface="Adobe Garamond Pro" pitchFamily="18" charset="0"/>
            </a:endParaRPr>
          </a:p>
          <a:p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5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734</Words>
  <Application>Microsoft Office PowerPoint</Application>
  <PresentationFormat>On-screen Show (16:9)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Stephanie Faehling</cp:lastModifiedBy>
  <cp:revision>10</cp:revision>
  <cp:lastPrinted>2013-03-29T21:35:00Z</cp:lastPrinted>
  <dcterms:created xsi:type="dcterms:W3CDTF">2013-03-20T17:44:22Z</dcterms:created>
  <dcterms:modified xsi:type="dcterms:W3CDTF">2013-04-02T15:20:53Z</dcterms:modified>
</cp:coreProperties>
</file>