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73" y="-71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B2A56-5869-4EB0-84AC-4261A70A4D7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B7B1-1D8A-4566-B65D-19C1F8DD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64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6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8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3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2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1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4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7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1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7EF65-B571-46B5-82BE-57D28C5AB8B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B6FBF-C56A-4D14-BE6B-96B5CBFDF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0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32410"/>
            <a:ext cx="3962400" cy="4396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130800" y="438150"/>
            <a:ext cx="361949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The “ultimate man,”  Jesus Christ, modeled how we can live. </a:t>
            </a:r>
          </a:p>
          <a:p>
            <a:pPr marL="514350" indent="-514350">
              <a:buAutoNum type="romanUcPeriod" startAt="2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was always aware of the shadow’s presence in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others</a:t>
            </a:r>
            <a:r>
              <a:rPr lang="en-US" dirty="0" smtClean="0">
                <a:latin typeface="Adobe Garamond Pro" pitchFamily="18" charset="0"/>
              </a:rPr>
              <a:t>.  He knew that the shadow’s influence:</a:t>
            </a:r>
          </a:p>
          <a:p>
            <a:pPr marL="457200" indent="-457200">
              <a:buAutoNum type="alphaUcPeriod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4"/>
            </a:pPr>
            <a:r>
              <a:rPr lang="en-US" sz="1600" dirty="0" smtClean="0">
                <a:latin typeface="Adobe Garamond Pro" pitchFamily="18" charset="0"/>
              </a:rPr>
              <a:t>Would seem to offer personal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comfort</a:t>
            </a:r>
            <a:r>
              <a:rPr lang="en-US" sz="1600" dirty="0" smtClean="0">
                <a:latin typeface="Adobe Garamond Pro" pitchFamily="18" charset="0"/>
              </a:rPr>
              <a:t>.  </a:t>
            </a:r>
          </a:p>
          <a:p>
            <a:pPr marL="342900" indent="-342900">
              <a:buAutoNum type="arabicPeriod" startAt="4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4"/>
            </a:pPr>
            <a:r>
              <a:rPr lang="en-US" sz="1600" dirty="0" smtClean="0">
                <a:latin typeface="Adobe Garamond Pro" pitchFamily="18" charset="0"/>
              </a:rPr>
              <a:t>Would offer significant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power</a:t>
            </a:r>
            <a:r>
              <a:rPr lang="en-US" sz="1600" dirty="0" smtClean="0">
                <a:latin typeface="Adobe Garamond Pro" pitchFamily="18" charset="0"/>
              </a:rPr>
              <a:t>. </a:t>
            </a:r>
          </a:p>
          <a:p>
            <a:pPr marL="342900" indent="-342900">
              <a:buAutoNum type="arabicPeriod" startAt="4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4"/>
            </a:pPr>
            <a:r>
              <a:rPr lang="en-US" sz="1600" dirty="0" smtClean="0">
                <a:latin typeface="Adobe Garamond Pro" pitchFamily="18" charset="0"/>
              </a:rPr>
              <a:t>Would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distort</a:t>
            </a:r>
            <a:r>
              <a:rPr lang="en-US" sz="1600" dirty="0" smtClean="0">
                <a:latin typeface="Adobe Garamond Pro" pitchFamily="18" charset="0"/>
              </a:rPr>
              <a:t> scripture. </a:t>
            </a:r>
          </a:p>
          <a:p>
            <a:pPr marL="342900" indent="-342900">
              <a:buAutoNum type="arabicPeriod" startAt="4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4"/>
            </a:pPr>
            <a:r>
              <a:rPr lang="en-US" sz="1600" dirty="0" smtClean="0">
                <a:latin typeface="Adobe Garamond Pro" pitchFamily="18" charset="0"/>
              </a:rPr>
              <a:t>Would damage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creation</a:t>
            </a:r>
            <a:r>
              <a:rPr lang="en-US" sz="1600" dirty="0" smtClean="0">
                <a:latin typeface="Adobe Garamond Pro" pitchFamily="18" charset="0"/>
              </a:rPr>
              <a:t>. </a:t>
            </a:r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88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60948"/>
            <a:ext cx="4212041" cy="28327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97400" y="438150"/>
            <a:ext cx="42120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latin typeface="Adobe Garamond Pro" pitchFamily="18" charset="0"/>
              </a:rPr>
              <a:t>Demon-Possessed </a:t>
            </a:r>
          </a:p>
          <a:p>
            <a:pPr algn="ctr"/>
            <a:r>
              <a:rPr lang="en-US" sz="4000" i="1" dirty="0" smtClean="0">
                <a:latin typeface="Adobe Garamond Pro" pitchFamily="18" charset="0"/>
              </a:rPr>
              <a:t>Man</a:t>
            </a:r>
          </a:p>
          <a:p>
            <a:pPr algn="ctr"/>
            <a:endParaRPr lang="en-US" sz="1600" i="1" dirty="0" smtClean="0">
              <a:latin typeface="Adobe Garamond Pro" pitchFamily="18" charset="0"/>
            </a:endParaRPr>
          </a:p>
          <a:p>
            <a:pPr algn="ctr"/>
            <a:r>
              <a:rPr lang="en-US" sz="2400" i="1" dirty="0" smtClean="0">
                <a:latin typeface="Adobe Garamond Pro" pitchFamily="18" charset="0"/>
              </a:rPr>
              <a:t>Matthew 8:28-32</a:t>
            </a:r>
          </a:p>
          <a:p>
            <a:pPr algn="ctr"/>
            <a:endParaRPr lang="en-US" sz="2400" dirty="0">
              <a:latin typeface="Copperplate gothic"/>
            </a:endParaRPr>
          </a:p>
          <a:p>
            <a:pPr algn="ctr"/>
            <a:endParaRPr lang="en-US" sz="2400" dirty="0">
              <a:latin typeface="Copperplate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4028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350" y="361950"/>
            <a:ext cx="4114800" cy="388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24400" y="666750"/>
            <a:ext cx="38227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The “ultimate man,”  Jesus Christ, modeled how we can live. </a:t>
            </a:r>
          </a:p>
          <a:p>
            <a:pPr marL="514350" indent="-514350">
              <a:buAutoNum type="romanUcPeriod" startAt="2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was always aware of the shadow’s presence in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others</a:t>
            </a:r>
            <a:r>
              <a:rPr lang="en-US" dirty="0" smtClean="0">
                <a:latin typeface="Adobe Garamond Pro" pitchFamily="18" charset="0"/>
              </a:rPr>
              <a:t>.  He knew that the shadow’s influence: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8"/>
            </a:pPr>
            <a:r>
              <a:rPr lang="en-US" dirty="0" smtClean="0">
                <a:latin typeface="Adobe Garamond Pro" pitchFamily="18" charset="0"/>
              </a:rPr>
              <a:t>Would be found in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government</a:t>
            </a:r>
            <a:r>
              <a:rPr lang="en-US" dirty="0" smtClean="0">
                <a:latin typeface="Adobe Garamond Pro" pitchFamily="18" charset="0"/>
              </a:rPr>
              <a:t>.</a:t>
            </a:r>
          </a:p>
          <a:p>
            <a:pPr marL="342900" indent="-342900">
              <a:buAutoNum type="arabicPeriod" startAt="8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8"/>
            </a:pPr>
            <a:r>
              <a:rPr lang="en-US" dirty="0" smtClean="0">
                <a:latin typeface="Adobe Garamond Pro" pitchFamily="18" charset="0"/>
              </a:rPr>
              <a:t>Would support suffocating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rules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457200" indent="-457200">
              <a:buAutoNum type="alphaUcPeriod"/>
            </a:pPr>
            <a:endParaRPr lang="en-US" sz="8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0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32410"/>
            <a:ext cx="4267201" cy="4549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24399" y="337155"/>
            <a:ext cx="3962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The “ultimate man,”  Jesus Christ, modeled how we can live. </a:t>
            </a:r>
          </a:p>
          <a:p>
            <a:pPr marL="514350" indent="-514350">
              <a:buAutoNum type="romanUcPeriod" startAt="2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2"/>
            </a:pPr>
            <a:r>
              <a:rPr lang="en-US" dirty="0" smtClean="0">
                <a:latin typeface="Adobe Garamond Pro" pitchFamily="18" charset="0"/>
              </a:rPr>
              <a:t>He understood that submission to God’s will gave Him great power over the shadow’s influence and presence.</a:t>
            </a:r>
          </a:p>
          <a:p>
            <a:pPr marL="342900" indent="-342900">
              <a:buAutoNum type="alphaUcPeriod" startAt="2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latin typeface="Adobe Garamond Pro" pitchFamily="18" charset="0"/>
              </a:rPr>
              <a:t>He used memorized scripture to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guide</a:t>
            </a:r>
            <a:r>
              <a:rPr lang="en-US" sz="1600" dirty="0" smtClean="0">
                <a:latin typeface="Adobe Garamond Pro" pitchFamily="18" charset="0"/>
              </a:rPr>
              <a:t> his life.   </a:t>
            </a:r>
          </a:p>
          <a:p>
            <a:pPr marL="342900" indent="-342900">
              <a:buAutoNum type="arabicPeriod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latin typeface="Adobe Garamond Pro" pitchFamily="18" charset="0"/>
              </a:rPr>
              <a:t>He chose to follow God the Father’s desires over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His</a:t>
            </a:r>
            <a:r>
              <a:rPr lang="en-US" sz="1600" dirty="0" smtClean="0">
                <a:latin typeface="Adobe Garamond Pro" pitchFamily="18" charset="0"/>
              </a:rPr>
              <a:t> own. </a:t>
            </a:r>
          </a:p>
          <a:p>
            <a:pPr marL="342900" indent="-342900">
              <a:buAutoNum type="arabicPeriod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latin typeface="Adobe Garamond Pro" pitchFamily="18" charset="0"/>
              </a:rPr>
              <a:t>He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prayed</a:t>
            </a:r>
            <a:r>
              <a:rPr lang="en-US" sz="1600" dirty="0" smtClean="0">
                <a:latin typeface="Adobe Garamond Pro" pitchFamily="18" charset="0"/>
              </a:rPr>
              <a:t> and worshipped God regularly.  </a:t>
            </a:r>
          </a:p>
          <a:p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lphaUcPeriod" startAt="2"/>
            </a:pPr>
            <a:endParaRPr lang="en-US" sz="16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7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487680"/>
            <a:ext cx="4114801" cy="4168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24400" y="694313"/>
            <a:ext cx="3810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The “ultimate man,”  Jesus Christ, modeled how we can live. </a:t>
            </a:r>
          </a:p>
          <a:p>
            <a:pPr marL="514350" indent="-514350">
              <a:buAutoNum type="romanUcPeriod" startAt="2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2"/>
            </a:pPr>
            <a:r>
              <a:rPr lang="en-US" dirty="0" smtClean="0">
                <a:latin typeface="Adobe Garamond Pro" pitchFamily="18" charset="0"/>
              </a:rPr>
              <a:t>He understood that submission to God’s will gave Him great power over the shadow’s influence and presence.</a:t>
            </a:r>
          </a:p>
          <a:p>
            <a:pPr marL="342900" indent="-342900">
              <a:buAutoNum type="alphaUcPeriod" startAt="2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4"/>
            </a:pPr>
            <a:r>
              <a:rPr lang="en-US" sz="1600" dirty="0" smtClean="0">
                <a:latin typeface="Adobe Garamond Pro" pitchFamily="18" charset="0"/>
              </a:rPr>
              <a:t>He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honored</a:t>
            </a:r>
            <a:r>
              <a:rPr lang="en-US" sz="1600" dirty="0" smtClean="0">
                <a:latin typeface="Adobe Garamond Pro" pitchFamily="18" charset="0"/>
              </a:rPr>
              <a:t> God by following His call to help others. </a:t>
            </a:r>
          </a:p>
          <a:p>
            <a:pPr marL="342900" indent="-342900">
              <a:buAutoNum type="arabicPeriod" startAt="4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4"/>
            </a:pPr>
            <a:r>
              <a:rPr lang="en-US" sz="1600" dirty="0" smtClean="0">
                <a:latin typeface="Adobe Garamond Pro" pitchFamily="18" charset="0"/>
              </a:rPr>
              <a:t>He developed supportive relationships. </a:t>
            </a:r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lphaUcPeriod" startAt="2"/>
            </a:pPr>
            <a:endParaRPr lang="en-US" sz="16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8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32410"/>
            <a:ext cx="4114801" cy="4549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24399" y="431006"/>
            <a:ext cx="3810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The “ultimate man,”  Jesus Christ, modeled how we can live.</a:t>
            </a:r>
          </a:p>
          <a:p>
            <a:pPr marL="514350" indent="-514350">
              <a:buAutoNum type="romanUcPeriod" startAt="2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3"/>
            </a:pPr>
            <a:r>
              <a:rPr lang="en-US" dirty="0" smtClean="0">
                <a:latin typeface="Adobe Garamond Pro" pitchFamily="18" charset="0"/>
              </a:rPr>
              <a:t>Jesus knew when and how to use 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armor</a:t>
            </a:r>
            <a:r>
              <a:rPr lang="en-US" dirty="0" smtClean="0">
                <a:latin typeface="Adobe Garamond Pro" pitchFamily="18" charset="0"/>
              </a:rPr>
              <a:t> with others.   </a:t>
            </a:r>
          </a:p>
          <a:p>
            <a:pPr marL="457200" indent="-457200">
              <a:buAutoNum type="alphaUcPeriod" startAt="3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3"/>
            </a:pPr>
            <a:r>
              <a:rPr lang="en-US" dirty="0" smtClean="0">
                <a:latin typeface="Adobe Garamond Pro" pitchFamily="18" charset="0"/>
              </a:rPr>
              <a:t>Jesus dealt with His chain mail and put 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family</a:t>
            </a:r>
            <a:r>
              <a:rPr lang="en-US" dirty="0" smtClean="0">
                <a:latin typeface="Adobe Garamond Pro" pitchFamily="18" charset="0"/>
              </a:rPr>
              <a:t> history in perspective. </a:t>
            </a:r>
          </a:p>
          <a:p>
            <a:pPr marL="457200" indent="-457200">
              <a:buAutoNum type="alphaUcPeriod" startAt="3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3"/>
            </a:pPr>
            <a:r>
              <a:rPr lang="en-US" dirty="0" smtClean="0">
                <a:latin typeface="Adobe Garamond Pro" pitchFamily="18" charset="0"/>
              </a:rPr>
              <a:t>Jesus demonstrated the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value</a:t>
            </a:r>
            <a:r>
              <a:rPr lang="en-US" dirty="0" smtClean="0">
                <a:latin typeface="Adobe Garamond Pro" pitchFamily="18" charset="0"/>
              </a:rPr>
              <a:t> of each person whom He came in contact with.  </a:t>
            </a:r>
          </a:p>
          <a:p>
            <a:pPr marL="514350" indent="-514350">
              <a:buAutoNum type="romanUcPeriod" startAt="2"/>
            </a:pPr>
            <a:endParaRPr lang="en-US" sz="9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lphaUcPeriod" startAt="2"/>
            </a:pPr>
            <a:endParaRPr lang="en-US" sz="16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8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33350"/>
            <a:ext cx="4343401" cy="464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24400" y="232410"/>
            <a:ext cx="40386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The “ultimate man,”  Jesus Christ, modeled how we can live.</a:t>
            </a:r>
          </a:p>
          <a:p>
            <a:pPr marL="514350" indent="-514350">
              <a:buAutoNum type="romanUcPeriod" startAt="2"/>
            </a:pPr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6"/>
            </a:pPr>
            <a:r>
              <a:rPr lang="en-US" dirty="0" smtClean="0">
                <a:latin typeface="Adobe Garamond Pro" pitchFamily="18" charset="0"/>
              </a:rPr>
              <a:t>Jesus guided 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instincts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342900" indent="-342900">
              <a:buAutoNum type="alphaUcPeriod" startAt="6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6"/>
            </a:pPr>
            <a:r>
              <a:rPr lang="en-US" dirty="0" smtClean="0">
                <a:latin typeface="Adobe Garamond Pro" pitchFamily="18" charset="0"/>
              </a:rPr>
              <a:t>Jesus used 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mind</a:t>
            </a:r>
            <a:r>
              <a:rPr lang="en-US" dirty="0" smtClean="0">
                <a:latin typeface="Adobe Garamond Pro" pitchFamily="18" charset="0"/>
              </a:rPr>
              <a:t> well.  (King, Warrior, Lover, Friend)</a:t>
            </a:r>
          </a:p>
          <a:p>
            <a:pPr marL="342900" indent="-342900">
              <a:buAutoNum type="alphaUcPeriod" startAt="6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6"/>
            </a:pPr>
            <a:r>
              <a:rPr lang="en-US" dirty="0" smtClean="0">
                <a:latin typeface="Adobe Garamond Pro" pitchFamily="18" charset="0"/>
              </a:rPr>
              <a:t>Jesus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controlled</a:t>
            </a:r>
            <a:r>
              <a:rPr lang="en-US" dirty="0" smtClean="0">
                <a:latin typeface="Adobe Garamond Pro" pitchFamily="18" charset="0"/>
              </a:rPr>
              <a:t> His emotions, while feeling them completely.  </a:t>
            </a:r>
          </a:p>
          <a:p>
            <a:pPr marL="342900" indent="-342900">
              <a:buAutoNum type="alphaUcPeriod" startAt="6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6"/>
            </a:pPr>
            <a:r>
              <a:rPr lang="en-US" dirty="0" smtClean="0">
                <a:latin typeface="Adobe Garamond Pro" pitchFamily="18" charset="0"/>
              </a:rPr>
              <a:t>Jesus was able to interact with the leaders of present-day thought, while introducing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new</a:t>
            </a:r>
            <a:r>
              <a:rPr lang="en-US" dirty="0" smtClean="0">
                <a:latin typeface="Adobe Garamond Pro" pitchFamily="18" charset="0"/>
              </a:rPr>
              <a:t> ideas that had never been heard before.  </a:t>
            </a:r>
            <a:endParaRPr lang="en-US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lphaUcPeriod" startAt="2"/>
            </a:pPr>
            <a:endParaRPr lang="en-US" sz="16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2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399" y="361950"/>
            <a:ext cx="4165601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825490"/>
            <a:ext cx="38861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400" dirty="0" smtClean="0">
                <a:latin typeface="Adobe Garamond Pro" pitchFamily="18" charset="0"/>
              </a:rPr>
              <a:t>What do you believe regarding God and His </a:t>
            </a:r>
            <a:r>
              <a:rPr lang="en-US" sz="2400" dirty="0" smtClean="0">
                <a:latin typeface="Adobe Garamond Pro" pitchFamily="18" charset="0"/>
              </a:rPr>
              <a:t>Son</a:t>
            </a:r>
            <a:r>
              <a:rPr lang="en-US" sz="2400" dirty="0" smtClean="0">
                <a:latin typeface="Adobe Garamond Pro" pitchFamily="18" charset="0"/>
              </a:rPr>
              <a:t>, Jesus Christ? A man makes a choice regarding who or what he believes in or doesn’t believe in. </a:t>
            </a:r>
          </a:p>
          <a:p>
            <a:endParaRPr lang="en-US" sz="2400" dirty="0">
              <a:latin typeface="Adobe Garamond Pro" pitchFamily="18" charset="0"/>
            </a:endParaRPr>
          </a:p>
          <a:p>
            <a:pPr algn="ctr"/>
            <a:endParaRPr lang="en-US" sz="24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3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09550"/>
            <a:ext cx="3962401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708958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pperplate Gothic Bold" pitchFamily="34" charset="0"/>
              </a:rPr>
              <a:t>The Ultimate Man</a:t>
            </a:r>
            <a:endParaRPr lang="en-US" sz="40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9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90550"/>
            <a:ext cx="411480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29200" y="855901"/>
            <a:ext cx="373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dobe Garamond Pro" pitchFamily="18" charset="0"/>
              </a:rPr>
              <a:t>Men were created in the image of God so that they could demonstrate their manhood by making a positive difference in this world.  This original design was rejected by men, as they have chosen to assert their will over God’s plan for their lives.  This anti-God process is called our shadow (sin nature). </a:t>
            </a:r>
          </a:p>
        </p:txBody>
      </p:sp>
    </p:spTree>
    <p:extLst>
      <p:ext uri="{BB962C8B-B14F-4D97-AF65-F5344CB8AC3E}">
        <p14:creationId xmlns:p14="http://schemas.microsoft.com/office/powerpoint/2010/main" val="78402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32409"/>
            <a:ext cx="4419601" cy="40919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12380" y="585608"/>
            <a:ext cx="41744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 man:</a:t>
            </a:r>
          </a:p>
          <a:p>
            <a:pPr marL="514350" indent="-514350">
              <a:buAutoNum type="romanUcPeriod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Is highly valued by God because of the special way God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designed</a:t>
            </a:r>
            <a:r>
              <a:rPr lang="en-US" dirty="0" smtClean="0">
                <a:latin typeface="Adobe Garamond Pro" pitchFamily="18" charset="0"/>
              </a:rPr>
              <a:t> him to be. 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Is given a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spirit</a:t>
            </a:r>
            <a:r>
              <a:rPr lang="en-US" dirty="0" smtClean="0">
                <a:latin typeface="Adobe Garamond Pro" pitchFamily="18" charset="0"/>
              </a:rPr>
              <a:t> which gives him the special capacity to have a relationship with God. 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Has the capability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choose</a:t>
            </a:r>
            <a:r>
              <a:rPr lang="en-US" dirty="0" smtClean="0">
                <a:latin typeface="Adobe Garamond Pro" pitchFamily="18" charset="0"/>
              </a:rPr>
              <a:t> whether he will have a relationship with God. </a:t>
            </a:r>
          </a:p>
          <a:p>
            <a:pPr marL="457200" indent="-457200">
              <a:buAutoNum type="alphaUcPeriod"/>
            </a:pPr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8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32410"/>
            <a:ext cx="4114801" cy="4549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24399" y="534233"/>
            <a:ext cx="381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 man:</a:t>
            </a:r>
          </a:p>
          <a:p>
            <a:pPr marL="514350" indent="-514350">
              <a:buAutoNum type="romanUcPeriod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Is unable to develop to his full potential, because he has chosen to replace God with his own “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will</a:t>
            </a:r>
            <a:r>
              <a:rPr lang="en-US" dirty="0" smtClean="0">
                <a:latin typeface="Adobe Garamond Pro" pitchFamily="18" charset="0"/>
              </a:rPr>
              <a:t>.”</a:t>
            </a:r>
          </a:p>
          <a:p>
            <a:pPr marL="457200" indent="-457200">
              <a:buAutoNum type="alphaUcPeriod" startAt="4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Denies the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Spirit’s</a:t>
            </a:r>
            <a:r>
              <a:rPr lang="en-US" dirty="0" smtClean="0">
                <a:latin typeface="Adobe Garamond Pro" pitchFamily="18" charset="0"/>
              </a:rPr>
              <a:t> presence in his life by letting the shadow control his decision-making. </a:t>
            </a:r>
          </a:p>
          <a:p>
            <a:pPr marL="457200" indent="-457200">
              <a:buAutoNum type="alphaUcPeriod" startAt="4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Hinders his relationships by letting the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selfish</a:t>
            </a:r>
            <a:r>
              <a:rPr lang="en-US" dirty="0" smtClean="0">
                <a:latin typeface="Adobe Garamond Pro" pitchFamily="18" charset="0"/>
              </a:rPr>
              <a:t> nature of the shadow take control. </a:t>
            </a:r>
          </a:p>
          <a:p>
            <a:pPr marL="457200" indent="-457200">
              <a:buAutoNum type="alphaUcPeriod" startAt="4"/>
            </a:pPr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lphaUcPeriod" startAt="4"/>
            </a:pPr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55907"/>
            <a:ext cx="3582345" cy="25537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96372" y="539534"/>
            <a:ext cx="33527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Adobe Garamond Pro" pitchFamily="18" charset="0"/>
              </a:rPr>
              <a:t>“Whatever disunites man from God, also disunites man from man.”</a:t>
            </a:r>
          </a:p>
          <a:p>
            <a:pPr algn="ctr"/>
            <a:endParaRPr lang="en-US" sz="2400" i="1" dirty="0" smtClean="0">
              <a:latin typeface="Adobe Garamond Pro" pitchFamily="18" charset="0"/>
            </a:endParaRPr>
          </a:p>
          <a:p>
            <a:pPr algn="r"/>
            <a:r>
              <a:rPr lang="en-US" sz="1600" dirty="0" smtClean="0">
                <a:latin typeface="Adobe Garamond Pro" pitchFamily="18" charset="0"/>
              </a:rPr>
              <a:t>-Edmund Burke</a:t>
            </a:r>
          </a:p>
          <a:p>
            <a:pPr algn="ctr"/>
            <a:endParaRPr lang="en-US" sz="2400" i="1" dirty="0" smtClean="0">
              <a:latin typeface="Copperplate gothic"/>
            </a:endParaRPr>
          </a:p>
          <a:p>
            <a:pPr algn="ctr"/>
            <a:endParaRPr lang="en-US" sz="2400" dirty="0">
              <a:latin typeface="Copperplate gothic"/>
            </a:endParaRPr>
          </a:p>
          <a:p>
            <a:pPr algn="ctr"/>
            <a:endParaRPr lang="en-US" sz="2400" dirty="0">
              <a:latin typeface="Copperplate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253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980" y="220980"/>
            <a:ext cx="4876799" cy="47015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14800" y="361950"/>
            <a:ext cx="4572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 man:</a:t>
            </a:r>
          </a:p>
          <a:p>
            <a:pPr marL="514350" indent="-514350">
              <a:buAutoNum type="romanUcPeriod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7"/>
            </a:pPr>
            <a:r>
              <a:rPr lang="en-US" dirty="0" smtClean="0">
                <a:latin typeface="Adobe Garamond Pro" pitchFamily="18" charset="0"/>
              </a:rPr>
              <a:t>Is so loved by God that He desires to save him from his disruptive impulses and eternal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death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457200" indent="-457200">
              <a:buAutoNum type="alphaUcPeriod" startAt="7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7"/>
            </a:pPr>
            <a:r>
              <a:rPr lang="en-US" dirty="0" smtClean="0">
                <a:latin typeface="Adobe Garamond Pro" pitchFamily="18" charset="0"/>
              </a:rPr>
              <a:t>Is so in need of a Savior that God sent the “ultimate man,” Jesus Christ, to live on earth, and sacrifice His life, so that a man’s spirit can have a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relationship</a:t>
            </a:r>
            <a:r>
              <a:rPr lang="en-US" dirty="0" smtClean="0">
                <a:latin typeface="Adobe Garamond Pro" pitchFamily="18" charset="0"/>
              </a:rPr>
              <a:t> with God. </a:t>
            </a:r>
          </a:p>
          <a:p>
            <a:pPr marL="457200" indent="-457200">
              <a:buAutoNum type="alphaUcPeriod" startAt="7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FontTx/>
              <a:buAutoNum type="alphaUcPeriod" startAt="7"/>
            </a:pPr>
            <a:r>
              <a:rPr lang="en-US" dirty="0">
                <a:latin typeface="Adobe Garamond Pro" pitchFamily="18" charset="0"/>
              </a:rPr>
              <a:t>Needs to </a:t>
            </a:r>
            <a:r>
              <a:rPr lang="en-US" u="sng" dirty="0">
                <a:solidFill>
                  <a:srgbClr val="FF0000"/>
                </a:solidFill>
                <a:latin typeface="Adobe Garamond Pro" pitchFamily="18" charset="0"/>
              </a:rPr>
              <a:t>accept</a:t>
            </a:r>
            <a:r>
              <a:rPr lang="en-US" dirty="0">
                <a:latin typeface="Adobe Garamond Pro" pitchFamily="18" charset="0"/>
              </a:rPr>
              <a:t> what Christ has done, making it possible for his spirit to commune with God on a daily basis and receive guidance from Him.</a:t>
            </a:r>
          </a:p>
          <a:p>
            <a:pPr marL="457200" indent="-457200">
              <a:buAutoNum type="alphaUcPeriod" startAt="7"/>
            </a:pPr>
            <a:endParaRPr lang="en-US" dirty="0" smtClean="0">
              <a:latin typeface="Adobe Garamond Pro" pitchFamily="18" charset="0"/>
            </a:endParaRPr>
          </a:p>
          <a:p>
            <a:pPr marL="457200" indent="-457200">
              <a:buAutoNum type="alphaUcPeriod" startAt="7"/>
            </a:pPr>
            <a:endParaRPr lang="en-US" dirty="0">
              <a:latin typeface="Adobe Garamond Pro" pitchFamily="18" charset="0"/>
            </a:endParaRPr>
          </a:p>
          <a:p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288" y="1210896"/>
            <a:ext cx="4114801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37100" y="1590160"/>
            <a:ext cx="381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 man:</a:t>
            </a:r>
          </a:p>
          <a:p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lphaUcPeriod" startAt="10"/>
            </a:pPr>
            <a:r>
              <a:rPr lang="en-US" sz="2000" dirty="0" smtClean="0">
                <a:latin typeface="Adobe Garamond Pro" pitchFamily="18" charset="0"/>
              </a:rPr>
              <a:t>Can be empowered by God, become a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knight</a:t>
            </a:r>
            <a:r>
              <a:rPr lang="en-US" sz="2000" dirty="0" smtClean="0">
                <a:latin typeface="Adobe Garamond Pro" pitchFamily="18" charset="0"/>
              </a:rPr>
              <a:t>, and make the world better.</a:t>
            </a:r>
          </a:p>
          <a:p>
            <a:pPr marL="514350" indent="-514350">
              <a:buAutoNum type="romanUcPeriod"/>
            </a:pPr>
            <a:endParaRPr lang="en-US" sz="1000" dirty="0">
              <a:latin typeface="Adobe Garamond Pro" pitchFamily="18" charset="0"/>
            </a:endParaRP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5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32410"/>
            <a:ext cx="4114801" cy="4549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7380" y="3486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047750"/>
            <a:ext cx="187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24399" y="467960"/>
            <a:ext cx="38100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The “ultimate man,”  Jesus Christ, modeled how we can live. </a:t>
            </a:r>
          </a:p>
          <a:p>
            <a:pPr marL="514350" indent="-514350">
              <a:buAutoNum type="romanUcPeriod" startAt="2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was always aware of the shadow’s presence in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others</a:t>
            </a:r>
            <a:r>
              <a:rPr lang="en-US" dirty="0" smtClean="0">
                <a:latin typeface="Adobe Garamond Pro" pitchFamily="18" charset="0"/>
              </a:rPr>
              <a:t>.  He knew that the shadow’s influence:</a:t>
            </a:r>
          </a:p>
          <a:p>
            <a:pPr marL="457200" indent="-457200">
              <a:buAutoNum type="alphaUcPeriod"/>
            </a:pPr>
            <a:endParaRPr lang="en-US" sz="800" dirty="0">
              <a:latin typeface="Adobe Garamond Pro" pitchFamily="18" charset="0"/>
            </a:endParaRPr>
          </a:p>
          <a:p>
            <a:pPr marL="457200" indent="-457200">
              <a:buAutoNum type="arabicPeriod"/>
            </a:pPr>
            <a:r>
              <a:rPr lang="en-US" sz="1600" dirty="0" smtClean="0">
                <a:latin typeface="Adobe Garamond Pro" pitchFamily="18" charset="0"/>
              </a:rPr>
              <a:t>Would lead an associate (Judas) to plot his death. </a:t>
            </a:r>
          </a:p>
          <a:p>
            <a:pPr marL="457200" indent="-457200">
              <a:buAutoNum type="arabicPeriod"/>
            </a:pPr>
            <a:endParaRPr lang="en-US" sz="800" dirty="0">
              <a:latin typeface="Adobe Garamond Pro" pitchFamily="18" charset="0"/>
            </a:endParaRPr>
          </a:p>
          <a:p>
            <a:pPr marL="457200" indent="-457200">
              <a:buAutoNum type="arabicPeriod"/>
            </a:pPr>
            <a:r>
              <a:rPr lang="en-US" sz="1600" dirty="0" smtClean="0">
                <a:latin typeface="Adobe Garamond Pro" pitchFamily="18" charset="0"/>
              </a:rPr>
              <a:t>Would show up in His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friend</a:t>
            </a:r>
            <a:r>
              <a:rPr lang="en-US" sz="1600" dirty="0" smtClean="0">
                <a:latin typeface="Adobe Garamond Pro" pitchFamily="18" charset="0"/>
              </a:rPr>
              <a:t> Peter’s life. </a:t>
            </a:r>
          </a:p>
          <a:p>
            <a:pPr marL="457200" indent="-457200">
              <a:buAutoNum type="arabicPeriod"/>
            </a:pPr>
            <a:endParaRPr lang="en-US" sz="800" dirty="0" smtClean="0">
              <a:latin typeface="Adobe Garamond Pro" pitchFamily="18" charset="0"/>
            </a:endParaRPr>
          </a:p>
          <a:p>
            <a:pPr marL="457200" indent="-457200">
              <a:buAutoNum type="arabicPeriod"/>
            </a:pPr>
            <a:r>
              <a:rPr lang="en-US" sz="1600" dirty="0" smtClean="0">
                <a:latin typeface="Adobe Garamond Pro" pitchFamily="18" charset="0"/>
              </a:rPr>
              <a:t>Could be found in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religious</a:t>
            </a:r>
            <a:r>
              <a:rPr lang="en-US" sz="1600" dirty="0" smtClean="0">
                <a:latin typeface="Adobe Garamond Pro" pitchFamily="18" charset="0"/>
              </a:rPr>
              <a:t> men. </a:t>
            </a:r>
          </a:p>
          <a:p>
            <a:endParaRPr lang="en-US" sz="1000" dirty="0">
              <a:latin typeface="Adobe Garamond Pro" pitchFamily="18" charset="0"/>
            </a:endParaRPr>
          </a:p>
          <a:p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5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708</Words>
  <Application>Microsoft Office PowerPoint</Application>
  <PresentationFormat>On-screen Show (16:9)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</dc:creator>
  <cp:lastModifiedBy>Stephanie Faehling</cp:lastModifiedBy>
  <cp:revision>24</cp:revision>
  <cp:lastPrinted>2013-04-01T15:50:16Z</cp:lastPrinted>
  <dcterms:created xsi:type="dcterms:W3CDTF">2012-03-24T00:38:16Z</dcterms:created>
  <dcterms:modified xsi:type="dcterms:W3CDTF">2013-04-02T17:36:01Z</dcterms:modified>
</cp:coreProperties>
</file>