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5483D-3040-49BD-B337-D7BE2FA8A0E8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8E8B7-1D79-4466-90E4-B54B1981F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9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133350"/>
            <a:ext cx="4414372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772" y="361950"/>
            <a:ext cx="411602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recognizes that he is as responsible for the creation of a healthy relationship as she is.  </a:t>
            </a:r>
          </a:p>
          <a:p>
            <a:pPr marL="400050" indent="-400050">
              <a:buAutoNum type="romanUcPeriod" startAt="3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The immaturity that he sees in her is also in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him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needs to continue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grow</a:t>
            </a:r>
            <a:r>
              <a:rPr lang="en-US" dirty="0" smtClean="0">
                <a:latin typeface="Adobe Garamond Pro" pitchFamily="18" charset="0"/>
              </a:rPr>
              <a:t> personally in order to encourage her growth process.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understands that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accepting</a:t>
            </a:r>
            <a:r>
              <a:rPr lang="en-US" dirty="0" smtClean="0">
                <a:latin typeface="Adobe Garamond Pro" pitchFamily="18" charset="0"/>
              </a:rPr>
              <a:t> their differences is more helpful than trying to change her. </a:t>
            </a: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9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666750"/>
            <a:ext cx="4101888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772" y="895350"/>
            <a:ext cx="38100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recognizes that he is as responsible for the creation of a healthy relationship as she is.  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focuses</a:t>
            </a:r>
            <a:r>
              <a:rPr lang="en-US" dirty="0" smtClean="0">
                <a:latin typeface="Adobe Garamond Pro" pitchFamily="18" charset="0"/>
              </a:rPr>
              <a:t> on the positive parts of the relationship.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His core will grow in strength as 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gives</a:t>
            </a:r>
            <a:r>
              <a:rPr lang="en-US" dirty="0" smtClean="0">
                <a:latin typeface="Adobe Garamond Pro" pitchFamily="18" charset="0"/>
              </a:rPr>
              <a:t> of himself to her. </a:t>
            </a:r>
          </a:p>
        </p:txBody>
      </p:sp>
    </p:spTree>
    <p:extLst>
      <p:ext uri="{BB962C8B-B14F-4D97-AF65-F5344CB8AC3E}">
        <p14:creationId xmlns:p14="http://schemas.microsoft.com/office/powerpoint/2010/main" val="354108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12" y="2857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6056" y="112395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Loving Another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209550"/>
            <a:ext cx="4101888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61950"/>
            <a:ext cx="3810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dobe Garamond Pro" pitchFamily="18" charset="0"/>
              </a:rPr>
              <a:t>Manhood Challenge 6 encourages a man to pursue intimacy, instead of isolation.</a:t>
            </a:r>
            <a:r>
              <a:rPr lang="en-US" baseline="30000" dirty="0" smtClean="0">
                <a:latin typeface="Adobe Garamond Pro" pitchFamily="18" charset="0"/>
              </a:rPr>
              <a:t>1</a:t>
            </a:r>
            <a:r>
              <a:rPr lang="en-US" dirty="0">
                <a:latin typeface="Adobe Garamond Pro" pitchFamily="18" charset="0"/>
              </a:rPr>
              <a:t> </a:t>
            </a:r>
            <a:r>
              <a:rPr lang="en-US" dirty="0" smtClean="0">
                <a:latin typeface="Adobe Garamond Pro" pitchFamily="18" charset="0"/>
              </a:rPr>
              <a:t> The process of developing intimacy can be quite challenging, as a man chooses to enter a territory where relationships are not as simple.  A knight establishes several different types of intimate friendships.  The process of creating an intimate relationship with a wife is similar to the way it is created within the context of male friendships. </a:t>
            </a:r>
          </a:p>
          <a:p>
            <a:endParaRPr lang="en-US" dirty="0" smtClean="0">
              <a:latin typeface="Adobe Garamond Pro" pitchFamily="18" charset="0"/>
            </a:endParaRPr>
          </a:p>
          <a:p>
            <a:r>
              <a:rPr lang="en-US" baseline="30000" dirty="0" smtClean="0">
                <a:latin typeface="Adobe Garamond Pro" pitchFamily="18" charset="0"/>
              </a:rPr>
              <a:t>1 </a:t>
            </a:r>
            <a:r>
              <a:rPr lang="en-US" sz="1400" dirty="0" smtClean="0">
                <a:latin typeface="Adobe Garamond Pro" pitchFamily="18" charset="0"/>
              </a:rPr>
              <a:t>These stages of development were first described in the work of Erik Erikson. </a:t>
            </a:r>
            <a:endParaRPr lang="en-US" sz="14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1047750"/>
            <a:ext cx="4101888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158" y="1657350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Adobe Garamond Pro" pitchFamily="18" charset="0"/>
              </a:rPr>
              <a:t>“Build for your team a feeling of oneness, of dependence on one another and of strength to be derived by unity.”</a:t>
            </a:r>
          </a:p>
          <a:p>
            <a:pPr algn="ctr"/>
            <a:endParaRPr lang="en-US" sz="2000" i="1" dirty="0">
              <a:latin typeface="Adobe Garamond Pro" pitchFamily="18" charset="0"/>
            </a:endParaRPr>
          </a:p>
          <a:p>
            <a:pPr algn="r"/>
            <a:r>
              <a:rPr lang="en-US" sz="2000" i="1" dirty="0" smtClean="0">
                <a:latin typeface="Adobe Garamond Pro" pitchFamily="18" charset="0"/>
              </a:rPr>
              <a:t>-Vince Lombardi </a:t>
            </a:r>
            <a:endParaRPr lang="en-US" sz="2000" i="1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8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296392"/>
            <a:ext cx="4414372" cy="4485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9553" y="361950"/>
            <a:ext cx="41429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knight moves from exploring different relationships to choosing an individual relationship in which to invest himself more fully.  </a:t>
            </a:r>
          </a:p>
          <a:p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The knight:</a:t>
            </a:r>
          </a:p>
          <a:p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Realized that by saying “Yes” to one relationship, he is also saying “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No</a:t>
            </a:r>
            <a:r>
              <a:rPr lang="en-US" dirty="0" smtClean="0">
                <a:latin typeface="Adobe Garamond Pro" pitchFamily="18" charset="0"/>
              </a:rPr>
              <a:t>” to a different relationship.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FontTx/>
              <a:buAutoNum type="alphaUcPeriod"/>
            </a:pPr>
            <a:r>
              <a:rPr lang="en-US" dirty="0">
                <a:latin typeface="Adobe Garamond Pro" pitchFamily="18" charset="0"/>
              </a:rPr>
              <a:t>Accepts that he will face challenges within this relationship that </a:t>
            </a:r>
            <a:r>
              <a:rPr lang="en-US" u="sng" dirty="0">
                <a:solidFill>
                  <a:srgbClr val="FF0000"/>
                </a:solidFill>
                <a:latin typeface="Adobe Garamond Pro" pitchFamily="18" charset="0"/>
              </a:rPr>
              <a:t>another</a:t>
            </a:r>
            <a:r>
              <a:rPr lang="en-US" dirty="0">
                <a:latin typeface="Adobe Garamond Pro" pitchFamily="18" charset="0"/>
              </a:rPr>
              <a:t> relationship would not have.  </a:t>
            </a:r>
          </a:p>
          <a:p>
            <a:pPr marL="342900" indent="-342900">
              <a:buAutoNum type="alphaUcPeriod"/>
            </a:pPr>
            <a:endParaRPr lang="en-US" dirty="0" smtClean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361950"/>
            <a:ext cx="4490572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9723" y="590550"/>
            <a:ext cx="417878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 knight moves from exploring different relationships to choosing an individual relationship in which to invest himself more fully.  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The knight:</a:t>
            </a: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lphaUcPeriod" startAt="3"/>
            </a:pPr>
            <a:r>
              <a:rPr lang="en-US" dirty="0" smtClean="0">
                <a:latin typeface="Adobe Garamond Pro" pitchFamily="18" charset="0"/>
              </a:rPr>
              <a:t>Must control his spandex impulse to avoid the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difficult</a:t>
            </a:r>
            <a:r>
              <a:rPr lang="en-US" dirty="0" smtClean="0">
                <a:latin typeface="Adobe Garamond Pro" pitchFamily="18" charset="0"/>
              </a:rPr>
              <a:t> relational work that is ahead. </a:t>
            </a:r>
          </a:p>
          <a:p>
            <a:endParaRPr lang="en-US" dirty="0" smtClean="0">
              <a:latin typeface="Adobe Garamond Pro" pitchFamily="18" charset="0"/>
            </a:endParaRPr>
          </a:p>
          <a:p>
            <a:endParaRPr lang="en-US" sz="1000" dirty="0" smtClean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133350"/>
            <a:ext cx="4101888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772" y="425380"/>
            <a:ext cx="381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knight commits to creating a secure relationship for his partner. </a:t>
            </a:r>
          </a:p>
          <a:p>
            <a:pPr marL="400050" indent="-400050">
              <a:buAutoNum type="romanUcPeriod" startAt="2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tries to understand 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armor</a:t>
            </a:r>
            <a:r>
              <a:rPr lang="en-US" dirty="0" smtClean="0">
                <a:latin typeface="Adobe Garamond Pro" pitchFamily="18" charset="0"/>
              </a:rPr>
              <a:t> and encourages her to be vulnerable in her relationship with him.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determined to see her as she is, not as 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wants</a:t>
            </a:r>
            <a:r>
              <a:rPr lang="en-US" dirty="0" smtClean="0">
                <a:latin typeface="Adobe Garamond Pro" pitchFamily="18" charset="0"/>
              </a:rPr>
              <a:t> her to be.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does not displace his previously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unmet</a:t>
            </a:r>
            <a:r>
              <a:rPr lang="en-US" dirty="0" smtClean="0">
                <a:latin typeface="Adobe Garamond Pro" pitchFamily="18" charset="0"/>
              </a:rPr>
              <a:t> needs on her, but deals with these past deficits himself. </a:t>
            </a:r>
          </a:p>
          <a:p>
            <a:endParaRPr lang="en-US" sz="1000" dirty="0" smtClean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133350"/>
            <a:ext cx="4101888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772" y="361950"/>
            <a:ext cx="38100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The knight commits to creating a secure relationship for his partner. </a:t>
            </a:r>
          </a:p>
          <a:p>
            <a:pPr marL="400050" indent="-4000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invites her </a:t>
            </a:r>
            <a:r>
              <a:rPr lang="en-US" smtClean="0">
                <a:latin typeface="Adobe Garamond Pro" pitchFamily="18" charset="0"/>
              </a:rPr>
              <a:t>input </a:t>
            </a:r>
            <a:r>
              <a:rPr lang="en-US" smtClean="0">
                <a:latin typeface="Adobe Garamond Pro" pitchFamily="18" charset="0"/>
              </a:rPr>
              <a:t>regarding </a:t>
            </a:r>
            <a:r>
              <a:rPr lang="en-US" dirty="0" smtClean="0">
                <a:latin typeface="Adobe Garamond Pro" pitchFamily="18" charset="0"/>
              </a:rPr>
              <a:t>how they spend their time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together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listens at deeper levels, for the feelings that she is trying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express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shares his frustration and anger in a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loving</a:t>
            </a:r>
            <a:r>
              <a:rPr lang="en-US" dirty="0" smtClean="0">
                <a:latin typeface="Adobe Garamond Pro" pitchFamily="18" charset="0"/>
              </a:rPr>
              <a:t> manner.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apologizes</a:t>
            </a:r>
            <a:r>
              <a:rPr lang="en-US" dirty="0" smtClean="0">
                <a:latin typeface="Adobe Garamond Pro" pitchFamily="18" charset="0"/>
              </a:rPr>
              <a:t> for his failures and works hard not to repeat them.  </a:t>
            </a: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2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50"/>
            <a:ext cx="9144000" cy="52491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" y="514350"/>
            <a:ext cx="4719172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000" y="680357"/>
            <a:ext cx="44208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dobe Garamond Pro" pitchFamily="18" charset="0"/>
              </a:rPr>
              <a:t>“Now the man and his wife were both naked, but they felt no shame.”</a:t>
            </a:r>
          </a:p>
          <a:p>
            <a:pPr algn="ctr"/>
            <a:r>
              <a:rPr lang="en-US" sz="3200" dirty="0" smtClean="0">
                <a:latin typeface="Adobe Garamond Pro" pitchFamily="18" charset="0"/>
              </a:rPr>
              <a:t> </a:t>
            </a:r>
          </a:p>
          <a:p>
            <a:pPr algn="ctr"/>
            <a:r>
              <a:rPr lang="en-US" sz="2400" dirty="0" smtClean="0">
                <a:latin typeface="Adobe Garamond Pro" pitchFamily="18" charset="0"/>
              </a:rPr>
              <a:t>Adam and Eve </a:t>
            </a:r>
          </a:p>
          <a:p>
            <a:pPr algn="ctr"/>
            <a:r>
              <a:rPr lang="en-US" sz="2400" dirty="0" smtClean="0">
                <a:latin typeface="Adobe Garamond Pro" pitchFamily="18" charset="0"/>
              </a:rPr>
              <a:t>Genesis 2:25</a:t>
            </a:r>
          </a:p>
          <a:p>
            <a:pPr algn="ctr"/>
            <a:endParaRPr lang="en-US" sz="2000" i="1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475</Words>
  <Application>Microsoft Office PowerPoint</Application>
  <PresentationFormat>On-screen Show (16:9)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8</cp:revision>
  <cp:lastPrinted>2013-04-02T17:44:32Z</cp:lastPrinted>
  <dcterms:created xsi:type="dcterms:W3CDTF">2013-03-20T17:44:22Z</dcterms:created>
  <dcterms:modified xsi:type="dcterms:W3CDTF">2013-04-02T17:45:29Z</dcterms:modified>
</cp:coreProperties>
</file>