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5483D-3040-49BD-B337-D7BE2FA8A0E8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8E8B7-1D79-4466-90E4-B54B1981F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79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6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1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9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1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2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7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7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9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9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CA68-16A7-4B1C-A6DD-FBC334B5B563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8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133350"/>
            <a:ext cx="4414372" cy="480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9772" y="361950"/>
            <a:ext cx="4116028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 startAt="3"/>
            </a:pPr>
            <a:r>
              <a:rPr lang="en-US" sz="2000" dirty="0" smtClean="0">
                <a:latin typeface="Adobe Garamond Pro" pitchFamily="18" charset="0"/>
              </a:rPr>
              <a:t>A knight recognizes that he is as responsible for the creation of a healthy relationship as she is.  </a:t>
            </a:r>
          </a:p>
          <a:p>
            <a:pPr marL="400050" indent="-400050">
              <a:buAutoNum type="romanUcPeriod" startAt="3"/>
            </a:pPr>
            <a:endParaRPr lang="en-US" sz="10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The immaturity that he sees in her is also in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him</a:t>
            </a:r>
            <a:r>
              <a:rPr lang="en-US" dirty="0" smtClean="0">
                <a:latin typeface="Adobe Garamond Pro" pitchFamily="18" charset="0"/>
              </a:rPr>
              <a:t>. </a:t>
            </a:r>
          </a:p>
          <a:p>
            <a:pPr marL="342900" indent="-3429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needs to continue to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grow</a:t>
            </a:r>
            <a:r>
              <a:rPr lang="en-US" dirty="0" smtClean="0">
                <a:latin typeface="Adobe Garamond Pro" pitchFamily="18" charset="0"/>
              </a:rPr>
              <a:t> personally in order to encourage her growth process. </a:t>
            </a:r>
          </a:p>
          <a:p>
            <a:pPr marL="342900" indent="-3429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understands that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accepting</a:t>
            </a:r>
            <a:r>
              <a:rPr lang="en-US" dirty="0" smtClean="0">
                <a:latin typeface="Adobe Garamond Pro" pitchFamily="18" charset="0"/>
              </a:rPr>
              <a:t> their differences is more helpful than trying to change her. </a:t>
            </a:r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9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666750"/>
            <a:ext cx="4101888" cy="3429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9772" y="895350"/>
            <a:ext cx="38100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 startAt="3"/>
            </a:pPr>
            <a:r>
              <a:rPr lang="en-US" sz="2000" dirty="0" smtClean="0">
                <a:latin typeface="Adobe Garamond Pro" pitchFamily="18" charset="0"/>
              </a:rPr>
              <a:t>A knight recognizes that he is as responsible for the creation of a healthy relationship as she is.  </a:t>
            </a:r>
          </a:p>
          <a:p>
            <a:endParaRPr lang="en-US" sz="1000" dirty="0" smtClean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focuses</a:t>
            </a:r>
            <a:r>
              <a:rPr lang="en-US" dirty="0" smtClean="0">
                <a:latin typeface="Adobe Garamond Pro" pitchFamily="18" charset="0"/>
              </a:rPr>
              <a:t> on the positive parts of the relationship. </a:t>
            </a:r>
          </a:p>
          <a:p>
            <a:pPr marL="342900" indent="-342900">
              <a:buAutoNum type="alphaUcPeriod" startAt="4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His core will grow in strength as 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gives</a:t>
            </a:r>
            <a:r>
              <a:rPr lang="en-US" dirty="0" smtClean="0">
                <a:latin typeface="Adobe Garamond Pro" pitchFamily="18" charset="0"/>
              </a:rPr>
              <a:t> of himself to her. </a:t>
            </a:r>
          </a:p>
        </p:txBody>
      </p:sp>
    </p:spTree>
    <p:extLst>
      <p:ext uri="{BB962C8B-B14F-4D97-AF65-F5344CB8AC3E}">
        <p14:creationId xmlns:p14="http://schemas.microsoft.com/office/powerpoint/2010/main" val="354108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12" y="285750"/>
            <a:ext cx="4101888" cy="3257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6056" y="1123950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pperplate Gothic Bold" pitchFamily="34" charset="0"/>
              </a:rPr>
              <a:t>Loving Another</a:t>
            </a:r>
            <a:endParaRPr lang="en-US" sz="4000" dirty="0"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1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209550"/>
            <a:ext cx="4101888" cy="4648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361950"/>
            <a:ext cx="3810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dobe Garamond Pro" pitchFamily="18" charset="0"/>
              </a:rPr>
              <a:t>Manhood Challenge 6 encourages a man to pursue intimacy, instead of isolation.</a:t>
            </a:r>
            <a:r>
              <a:rPr lang="en-US" baseline="30000" dirty="0" smtClean="0">
                <a:latin typeface="Adobe Garamond Pro" pitchFamily="18" charset="0"/>
              </a:rPr>
              <a:t>1</a:t>
            </a:r>
            <a:r>
              <a:rPr lang="en-US" dirty="0">
                <a:latin typeface="Adobe Garamond Pro" pitchFamily="18" charset="0"/>
              </a:rPr>
              <a:t> </a:t>
            </a:r>
            <a:r>
              <a:rPr lang="en-US" dirty="0" smtClean="0">
                <a:latin typeface="Adobe Garamond Pro" pitchFamily="18" charset="0"/>
              </a:rPr>
              <a:t> The process of developing intimacy can be quite challenging, as a man chooses to enter a territory where relationships are not as simple.  A knight establishes several different types of intimate friendships.  The process of creating an intimate relationship with a wife is similar to the way it is created within the context of male friendships. </a:t>
            </a:r>
          </a:p>
          <a:p>
            <a:endParaRPr lang="en-US" dirty="0" smtClean="0">
              <a:latin typeface="Adobe Garamond Pro" pitchFamily="18" charset="0"/>
            </a:endParaRPr>
          </a:p>
          <a:p>
            <a:r>
              <a:rPr lang="en-US" baseline="30000" dirty="0" smtClean="0">
                <a:latin typeface="Adobe Garamond Pro" pitchFamily="18" charset="0"/>
              </a:rPr>
              <a:t>1 </a:t>
            </a:r>
            <a:r>
              <a:rPr lang="en-US" sz="1400" dirty="0" smtClean="0">
                <a:latin typeface="Adobe Garamond Pro" pitchFamily="18" charset="0"/>
              </a:rPr>
              <a:t>These stages of development were first described in the work of Erik Erikson. </a:t>
            </a:r>
            <a:endParaRPr lang="en-US" sz="14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7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1047750"/>
            <a:ext cx="4101888" cy="3124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7158" y="1657350"/>
            <a:ext cx="381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latin typeface="Adobe Garamond Pro" pitchFamily="18" charset="0"/>
              </a:rPr>
              <a:t>“Build for your team a feeling of oneness, of dependence on one another and of strength to be derived by unity.”</a:t>
            </a:r>
          </a:p>
          <a:p>
            <a:pPr algn="ctr"/>
            <a:endParaRPr lang="en-US" sz="2000" i="1" dirty="0">
              <a:latin typeface="Adobe Garamond Pro" pitchFamily="18" charset="0"/>
            </a:endParaRPr>
          </a:p>
          <a:p>
            <a:pPr algn="r"/>
            <a:r>
              <a:rPr lang="en-US" sz="2000" i="1" dirty="0" smtClean="0">
                <a:latin typeface="Adobe Garamond Pro" pitchFamily="18" charset="0"/>
              </a:rPr>
              <a:t>-Vince Lombardi </a:t>
            </a:r>
            <a:endParaRPr lang="en-US" sz="2000" i="1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8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296392"/>
            <a:ext cx="4414372" cy="44851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9553" y="361950"/>
            <a:ext cx="414292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2000" dirty="0" smtClean="0">
                <a:latin typeface="Adobe Garamond Pro" pitchFamily="18" charset="0"/>
              </a:rPr>
              <a:t>A knight moves from exploring different relationships to choosing an individual relationship in which to invest himself more fully.  </a:t>
            </a:r>
          </a:p>
          <a:p>
            <a:endParaRPr lang="en-US" sz="1000" dirty="0">
              <a:latin typeface="Adobe Garamond Pro" pitchFamily="18" charset="0"/>
            </a:endParaRPr>
          </a:p>
          <a:p>
            <a:r>
              <a:rPr lang="en-US" dirty="0" smtClean="0">
                <a:latin typeface="Adobe Garamond Pro" pitchFamily="18" charset="0"/>
              </a:rPr>
              <a:t>The knight:</a:t>
            </a:r>
          </a:p>
          <a:p>
            <a:endParaRPr lang="en-US" sz="10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Realized that by saying “Yes” to one relationship, he is also saying “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No</a:t>
            </a:r>
            <a:r>
              <a:rPr lang="en-US" dirty="0" smtClean="0">
                <a:latin typeface="Adobe Garamond Pro" pitchFamily="18" charset="0"/>
              </a:rPr>
              <a:t>” to a different relationship. </a:t>
            </a:r>
          </a:p>
          <a:p>
            <a:pPr marL="342900" indent="-3429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FontTx/>
              <a:buAutoNum type="alphaUcPeriod"/>
            </a:pPr>
            <a:r>
              <a:rPr lang="en-US" dirty="0">
                <a:latin typeface="Adobe Garamond Pro" pitchFamily="18" charset="0"/>
              </a:rPr>
              <a:t>Accepts that he will face challenges within this relationship that </a:t>
            </a:r>
            <a:r>
              <a:rPr lang="en-US" u="sng" dirty="0">
                <a:solidFill>
                  <a:srgbClr val="FF0000"/>
                </a:solidFill>
                <a:latin typeface="Adobe Garamond Pro" pitchFamily="18" charset="0"/>
              </a:rPr>
              <a:t>another</a:t>
            </a:r>
            <a:r>
              <a:rPr lang="en-US" dirty="0">
                <a:latin typeface="Adobe Garamond Pro" pitchFamily="18" charset="0"/>
              </a:rPr>
              <a:t> relationship would not have.  </a:t>
            </a:r>
          </a:p>
          <a:p>
            <a:pPr marL="342900" indent="-342900">
              <a:buAutoNum type="alphaUcPeriod"/>
            </a:pPr>
            <a:endParaRPr lang="en-US" dirty="0" smtClean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endParaRPr lang="en-US" sz="9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55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361950"/>
            <a:ext cx="4490572" cy="3733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9723" y="590550"/>
            <a:ext cx="417878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2000" dirty="0" smtClean="0">
                <a:latin typeface="Adobe Garamond Pro" pitchFamily="18" charset="0"/>
              </a:rPr>
              <a:t>A knight moves from exploring different relationships to choosing an individual relationship in which to invest himself more fully.  </a:t>
            </a:r>
          </a:p>
          <a:p>
            <a:pPr marL="514350" indent="-514350">
              <a:buAutoNum type="romanUcPeriod"/>
            </a:pPr>
            <a:endParaRPr lang="en-US" sz="1000" dirty="0">
              <a:latin typeface="Adobe Garamond Pro" pitchFamily="18" charset="0"/>
            </a:endParaRPr>
          </a:p>
          <a:p>
            <a:r>
              <a:rPr lang="en-US" dirty="0" smtClean="0">
                <a:latin typeface="Adobe Garamond Pro" pitchFamily="18" charset="0"/>
              </a:rPr>
              <a:t>The knight:</a:t>
            </a:r>
          </a:p>
          <a:p>
            <a:endParaRPr lang="en-US" sz="900" dirty="0" smtClean="0">
              <a:latin typeface="Adobe Garamond Pro" pitchFamily="18" charset="0"/>
            </a:endParaRPr>
          </a:p>
          <a:p>
            <a:pPr marL="342900" indent="-342900">
              <a:buAutoNum type="alphaUcPeriod" startAt="3"/>
            </a:pPr>
            <a:r>
              <a:rPr lang="en-US" dirty="0" smtClean="0">
                <a:latin typeface="Adobe Garamond Pro" pitchFamily="18" charset="0"/>
              </a:rPr>
              <a:t>Must control his spandex impulse to avoid the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difficult</a:t>
            </a:r>
            <a:r>
              <a:rPr lang="en-US" dirty="0" smtClean="0">
                <a:latin typeface="Adobe Garamond Pro" pitchFamily="18" charset="0"/>
              </a:rPr>
              <a:t> relational work that is ahead. </a:t>
            </a:r>
          </a:p>
          <a:p>
            <a:endParaRPr lang="en-US" dirty="0" smtClean="0">
              <a:latin typeface="Adobe Garamond Pro" pitchFamily="18" charset="0"/>
            </a:endParaRPr>
          </a:p>
          <a:p>
            <a:endParaRPr lang="en-US" sz="1000" dirty="0" smtClean="0">
              <a:latin typeface="Adobe Garamond Pro" pitchFamily="18" charset="0"/>
            </a:endParaRPr>
          </a:p>
          <a:p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6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133350"/>
            <a:ext cx="4101888" cy="480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9772" y="425380"/>
            <a:ext cx="3810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 startAt="2"/>
            </a:pPr>
            <a:r>
              <a:rPr lang="en-US" sz="2000" dirty="0" smtClean="0">
                <a:latin typeface="Adobe Garamond Pro" pitchFamily="18" charset="0"/>
              </a:rPr>
              <a:t>The knight commits to creating a secure relationship for his partner. </a:t>
            </a:r>
          </a:p>
          <a:p>
            <a:pPr marL="400050" indent="-400050">
              <a:buAutoNum type="romanUcPeriod" startAt="2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tries to understand her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armor</a:t>
            </a:r>
            <a:r>
              <a:rPr lang="en-US" dirty="0" smtClean="0">
                <a:latin typeface="Adobe Garamond Pro" pitchFamily="18" charset="0"/>
              </a:rPr>
              <a:t> and encourages her to be vulnerable in her relationship with him. </a:t>
            </a:r>
          </a:p>
          <a:p>
            <a:pPr marL="342900" indent="-3429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is determined to see her as she is, not as 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wants</a:t>
            </a:r>
            <a:r>
              <a:rPr lang="en-US" dirty="0" smtClean="0">
                <a:latin typeface="Adobe Garamond Pro" pitchFamily="18" charset="0"/>
              </a:rPr>
              <a:t> her to be. </a:t>
            </a:r>
          </a:p>
          <a:p>
            <a:pPr marL="342900" indent="-3429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does not displace his previously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unmet</a:t>
            </a:r>
            <a:r>
              <a:rPr lang="en-US" dirty="0" smtClean="0">
                <a:latin typeface="Adobe Garamond Pro" pitchFamily="18" charset="0"/>
              </a:rPr>
              <a:t> needs on her, but deals with these past deficits himself. </a:t>
            </a:r>
          </a:p>
          <a:p>
            <a:endParaRPr lang="en-US" sz="1000" dirty="0" smtClean="0">
              <a:latin typeface="Adobe Garamond Pro" pitchFamily="18" charset="0"/>
            </a:endParaRPr>
          </a:p>
          <a:p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4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133350"/>
            <a:ext cx="4101888" cy="480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9772" y="361950"/>
            <a:ext cx="38100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 startAt="2"/>
            </a:pPr>
            <a:r>
              <a:rPr lang="en-US" sz="2000" dirty="0" smtClean="0">
                <a:latin typeface="Adobe Garamond Pro" pitchFamily="18" charset="0"/>
              </a:rPr>
              <a:t>The knight commits to creating a secure relationship for his partner. </a:t>
            </a:r>
          </a:p>
          <a:p>
            <a:pPr marL="400050" indent="-400050">
              <a:buAutoNum type="romanUcPeriod" startAt="2"/>
            </a:pPr>
            <a:endParaRPr lang="en-US" sz="1000" dirty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invites her </a:t>
            </a:r>
            <a:r>
              <a:rPr lang="en-US" smtClean="0">
                <a:latin typeface="Adobe Garamond Pro" pitchFamily="18" charset="0"/>
              </a:rPr>
              <a:t>input </a:t>
            </a:r>
            <a:r>
              <a:rPr lang="en-US" smtClean="0">
                <a:latin typeface="Adobe Garamond Pro" pitchFamily="18" charset="0"/>
              </a:rPr>
              <a:t>regarding </a:t>
            </a:r>
            <a:r>
              <a:rPr lang="en-US" dirty="0" smtClean="0">
                <a:latin typeface="Adobe Garamond Pro" pitchFamily="18" charset="0"/>
              </a:rPr>
              <a:t>how they spend their time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together</a:t>
            </a:r>
            <a:r>
              <a:rPr lang="en-US" dirty="0" smtClean="0">
                <a:latin typeface="Adobe Garamond Pro" pitchFamily="18" charset="0"/>
              </a:rPr>
              <a:t>. </a:t>
            </a:r>
          </a:p>
          <a:p>
            <a:pPr marL="342900" indent="-342900">
              <a:buAutoNum type="alphaUcPeriod" startAt="4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listens at deeper levels, for the feelings that she is trying to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express</a:t>
            </a:r>
            <a:r>
              <a:rPr lang="en-US" dirty="0" smtClean="0">
                <a:latin typeface="Adobe Garamond Pro" pitchFamily="18" charset="0"/>
              </a:rPr>
              <a:t>. </a:t>
            </a:r>
          </a:p>
          <a:p>
            <a:pPr marL="342900" indent="-342900">
              <a:buAutoNum type="alphaUcPeriod" startAt="4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shares his frustration and anger in a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loving</a:t>
            </a:r>
            <a:r>
              <a:rPr lang="en-US" dirty="0" smtClean="0">
                <a:latin typeface="Adobe Garamond Pro" pitchFamily="18" charset="0"/>
              </a:rPr>
              <a:t> manner. </a:t>
            </a:r>
          </a:p>
          <a:p>
            <a:pPr marL="342900" indent="-342900">
              <a:buAutoNum type="alphaUcPeriod" startAt="4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apologizes</a:t>
            </a:r>
            <a:r>
              <a:rPr lang="en-US" dirty="0" smtClean="0">
                <a:latin typeface="Adobe Garamond Pro" pitchFamily="18" charset="0"/>
              </a:rPr>
              <a:t> for his failures and works hard not to repeat them.  </a:t>
            </a:r>
          </a:p>
          <a:p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02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250"/>
            <a:ext cx="9144000" cy="52491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8" y="514350"/>
            <a:ext cx="4719172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3000" y="680357"/>
            <a:ext cx="44208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dobe Garamond Pro" pitchFamily="18" charset="0"/>
              </a:rPr>
              <a:t>“Now the man and his wife were both naked, but they felt no shame.”</a:t>
            </a:r>
          </a:p>
          <a:p>
            <a:pPr algn="ctr"/>
            <a:r>
              <a:rPr lang="en-US" sz="3200" dirty="0" smtClean="0">
                <a:latin typeface="Adobe Garamond Pro" pitchFamily="18" charset="0"/>
              </a:rPr>
              <a:t> </a:t>
            </a:r>
          </a:p>
          <a:p>
            <a:pPr algn="ctr"/>
            <a:r>
              <a:rPr lang="en-US" sz="2400" dirty="0" smtClean="0">
                <a:latin typeface="Adobe Garamond Pro" pitchFamily="18" charset="0"/>
              </a:rPr>
              <a:t>Adam and Eve </a:t>
            </a:r>
          </a:p>
          <a:p>
            <a:pPr algn="ctr"/>
            <a:r>
              <a:rPr lang="en-US" sz="2400" dirty="0" smtClean="0">
                <a:latin typeface="Adobe Garamond Pro" pitchFamily="18" charset="0"/>
              </a:rPr>
              <a:t>Genesis 2:25</a:t>
            </a:r>
          </a:p>
          <a:p>
            <a:pPr algn="ctr"/>
            <a:endParaRPr lang="en-US" sz="2000" i="1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5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475</Words>
  <Application>Microsoft Office PowerPoint</Application>
  <PresentationFormat>On-screen Show (16:9)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Faehling</dc:creator>
  <cp:lastModifiedBy>Stephanie Faehling</cp:lastModifiedBy>
  <cp:revision>8</cp:revision>
  <cp:lastPrinted>2013-04-02T17:44:32Z</cp:lastPrinted>
  <dcterms:created xsi:type="dcterms:W3CDTF">2013-03-20T17:44:22Z</dcterms:created>
  <dcterms:modified xsi:type="dcterms:W3CDTF">2013-04-02T17:45:29Z</dcterms:modified>
</cp:coreProperties>
</file>