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5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6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1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97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1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0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20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7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2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72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9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9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2CA68-16A7-4B1C-A6DD-FBC334B5B563}" type="datetimeFigureOut">
              <a:rPr lang="en-US" smtClean="0"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D140E-F235-4619-9FD6-DC39422E3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84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51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799" y="514350"/>
            <a:ext cx="4110585" cy="4038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29200" y="666750"/>
            <a:ext cx="3845992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000" dirty="0" smtClean="0">
                <a:latin typeface="Adobe Garamond Pro" pitchFamily="18" charset="0"/>
              </a:rPr>
              <a:t>As her friend, a knight consistently chooses positive actions which make her life better.</a:t>
            </a:r>
          </a:p>
          <a:p>
            <a:pPr marL="514350" indent="-514350">
              <a:buAutoNum type="romanUcPeriod" startAt="2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lphaUcPeriod" startAt="7"/>
            </a:pPr>
            <a:r>
              <a:rPr lang="en-US" dirty="0" smtClean="0">
                <a:latin typeface="Adobe Garamond Pro" pitchFamily="18" charset="0"/>
              </a:rPr>
              <a:t>He will be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fair</a:t>
            </a:r>
            <a:r>
              <a:rPr lang="en-US" dirty="0" smtClean="0">
                <a:latin typeface="Adobe Garamond Pro" pitchFamily="18" charset="0"/>
              </a:rPr>
              <a:t> when planning the use of their financial resources. </a:t>
            </a:r>
          </a:p>
          <a:p>
            <a:pPr marL="457200" indent="-457200">
              <a:buAutoNum type="alphaUcPeriod" startAt="7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 startAt="7"/>
            </a:pPr>
            <a:r>
              <a:rPr lang="en-US" dirty="0" smtClean="0">
                <a:latin typeface="Adobe Garamond Pro" pitchFamily="18" charset="0"/>
              </a:rPr>
              <a:t>He will pursue sexuality with her love,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comfort</a:t>
            </a:r>
            <a:r>
              <a:rPr lang="en-US" dirty="0" smtClean="0">
                <a:latin typeface="Adobe Garamond Pro" pitchFamily="18" charset="0"/>
              </a:rPr>
              <a:t>, security, and satisfaction in mind.  </a:t>
            </a:r>
          </a:p>
          <a:p>
            <a:pPr marL="457200" indent="-457200">
              <a:buAutoNum type="alphaUcPeriod" startAt="7"/>
            </a:pPr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91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415" y="133350"/>
            <a:ext cx="4334970" cy="4876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00600" y="209550"/>
            <a:ext cx="40386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 startAt="3"/>
            </a:pPr>
            <a:r>
              <a:rPr lang="en-US" dirty="0" smtClean="0">
                <a:latin typeface="Adobe Garamond Pro" pitchFamily="18" charset="0"/>
              </a:rPr>
              <a:t>A knight helps her </a:t>
            </a:r>
            <a:r>
              <a:rPr lang="en-US" dirty="0" smtClean="0">
                <a:latin typeface="Adobe Garamond Pro" pitchFamily="18" charset="0"/>
              </a:rPr>
              <a:t>grieve </a:t>
            </a:r>
            <a:r>
              <a:rPr lang="en-US" dirty="0" smtClean="0">
                <a:latin typeface="Adobe Garamond Pro" pitchFamily="18" charset="0"/>
              </a:rPr>
              <a:t>the past times when he has not treated her right.  </a:t>
            </a:r>
            <a:endParaRPr lang="en-US" sz="900" dirty="0">
              <a:latin typeface="Adobe Garamond Pro" pitchFamily="18" charset="0"/>
            </a:endParaRPr>
          </a:p>
          <a:p>
            <a:endParaRPr lang="en-US" sz="900" dirty="0" smtClean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He must:</a:t>
            </a:r>
          </a:p>
          <a:p>
            <a:pPr marL="400050" indent="-400050">
              <a:buAutoNum type="romanUcPeriod" startAt="3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Consistently communicate his message of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love</a:t>
            </a:r>
            <a:r>
              <a:rPr lang="en-US" dirty="0" smtClean="0">
                <a:latin typeface="Adobe Garamond Pro" pitchFamily="18" charset="0"/>
              </a:rPr>
              <a:t>. </a:t>
            </a:r>
          </a:p>
          <a:p>
            <a:pPr marL="342900" indent="-342900">
              <a:buAutoNum type="alphaUcPeriod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Give her time to grieve and to accept his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apology</a:t>
            </a:r>
            <a:r>
              <a:rPr lang="en-US" dirty="0" smtClean="0">
                <a:latin typeface="Adobe Garamond Pro" pitchFamily="18" charset="0"/>
              </a:rPr>
              <a:t>. </a:t>
            </a:r>
          </a:p>
          <a:p>
            <a:pPr marL="342900" indent="-342900">
              <a:buAutoNum type="alphaUcPeriod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Not be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overly</a:t>
            </a:r>
            <a:r>
              <a:rPr lang="en-US" dirty="0" smtClean="0">
                <a:latin typeface="Adobe Garamond Pro" pitchFamily="18" charset="0"/>
              </a:rPr>
              <a:t> demonstrative with his attentive behavior. </a:t>
            </a:r>
          </a:p>
          <a:p>
            <a:pPr marL="342900" indent="-342900">
              <a:buAutoNum type="alphaUcPeriod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Not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assault</a:t>
            </a:r>
            <a:r>
              <a:rPr lang="en-US" dirty="0" smtClean="0">
                <a:latin typeface="Adobe Garamond Pro" pitchFamily="18" charset="0"/>
              </a:rPr>
              <a:t> her with questions or panic about the possibility of </a:t>
            </a:r>
            <a:r>
              <a:rPr lang="en-US" dirty="0" smtClean="0">
                <a:latin typeface="Adobe Garamond Pro" pitchFamily="18" charset="0"/>
              </a:rPr>
              <a:t>losing </a:t>
            </a:r>
            <a:r>
              <a:rPr lang="en-US" dirty="0" smtClean="0">
                <a:latin typeface="Adobe Garamond Pro" pitchFamily="18" charset="0"/>
              </a:rPr>
              <a:t>her. </a:t>
            </a:r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02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415" y="514350"/>
            <a:ext cx="4334970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62500" y="666750"/>
            <a:ext cx="4114800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 startAt="3"/>
            </a:pPr>
            <a:r>
              <a:rPr lang="en-US" sz="2000" dirty="0" smtClean="0">
                <a:latin typeface="Adobe Garamond Pro" pitchFamily="18" charset="0"/>
              </a:rPr>
              <a:t>A knight helps her </a:t>
            </a:r>
            <a:r>
              <a:rPr lang="en-US" sz="2000" dirty="0" smtClean="0">
                <a:latin typeface="Adobe Garamond Pro" pitchFamily="18" charset="0"/>
              </a:rPr>
              <a:t>grieve </a:t>
            </a:r>
            <a:r>
              <a:rPr lang="en-US" sz="2000" dirty="0" smtClean="0">
                <a:latin typeface="Adobe Garamond Pro" pitchFamily="18" charset="0"/>
              </a:rPr>
              <a:t>the past times when he has not treated her right.  </a:t>
            </a:r>
            <a:endParaRPr lang="en-US" sz="2000" dirty="0">
              <a:latin typeface="Adobe Garamond Pro" pitchFamily="18" charset="0"/>
            </a:endParaRPr>
          </a:p>
          <a:p>
            <a:endParaRPr lang="en-US" sz="1000" dirty="0" smtClean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He must:</a:t>
            </a:r>
          </a:p>
          <a:p>
            <a:endParaRPr lang="en-US" sz="900" dirty="0" smtClean="0">
              <a:latin typeface="Adobe Garamond Pro" pitchFamily="18" charset="0"/>
            </a:endParaRPr>
          </a:p>
          <a:p>
            <a:pPr marL="342900" indent="-342900">
              <a:buAutoNum type="alphaUcPeriod" startAt="5"/>
            </a:pPr>
            <a:r>
              <a:rPr lang="en-US" dirty="0" smtClean="0">
                <a:latin typeface="Adobe Garamond Pro" pitchFamily="18" charset="0"/>
              </a:rPr>
              <a:t>Create the space that is needed for her to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move</a:t>
            </a:r>
            <a:r>
              <a:rPr lang="en-US" dirty="0" smtClean="0">
                <a:latin typeface="Adobe Garamond Pro" pitchFamily="18" charset="0"/>
              </a:rPr>
              <a:t> toward him. </a:t>
            </a:r>
          </a:p>
          <a:p>
            <a:pPr marL="342900" indent="-342900">
              <a:buAutoNum type="alphaUcPeriod" startAt="5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 startAt="5"/>
            </a:pPr>
            <a:r>
              <a:rPr lang="en-US" dirty="0" smtClean="0">
                <a:latin typeface="Adobe Garamond Pro" pitchFamily="18" charset="0"/>
              </a:rPr>
              <a:t>Not assume that one positive experience can quiet all of her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fears</a:t>
            </a:r>
            <a:r>
              <a:rPr lang="en-US" dirty="0" smtClean="0">
                <a:latin typeface="Adobe Garamond Pro" pitchFamily="18" charset="0"/>
              </a:rPr>
              <a:t> regarding </a:t>
            </a:r>
            <a:r>
              <a:rPr lang="en-US" dirty="0" smtClean="0">
                <a:latin typeface="Adobe Garamond Pro" pitchFamily="18" charset="0"/>
              </a:rPr>
              <a:t>their </a:t>
            </a:r>
            <a:r>
              <a:rPr lang="en-US" dirty="0" smtClean="0">
                <a:latin typeface="Adobe Garamond Pro" pitchFamily="18" charset="0"/>
              </a:rPr>
              <a:t>relationship. </a:t>
            </a:r>
          </a:p>
          <a:p>
            <a:pPr marL="342900" indent="-342900">
              <a:buAutoNum type="alphaUcPeriod" startAt="5"/>
            </a:pPr>
            <a:endParaRPr lang="en-US" sz="900" dirty="0">
              <a:latin typeface="Adobe Garamond Pro" pitchFamily="18" charset="0"/>
            </a:endParaRPr>
          </a:p>
          <a:p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17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415" y="209550"/>
            <a:ext cx="4334970" cy="472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00600" y="264741"/>
            <a:ext cx="411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 startAt="3"/>
            </a:pPr>
            <a:r>
              <a:rPr lang="en-US" sz="2000" dirty="0" smtClean="0">
                <a:latin typeface="Adobe Garamond Pro" pitchFamily="18" charset="0"/>
              </a:rPr>
              <a:t>A knight helps her grieve the past times when he has not treated her right.  </a:t>
            </a:r>
            <a:endParaRPr lang="en-US" sz="2000" dirty="0">
              <a:latin typeface="Adobe Garamond Pro" pitchFamily="18" charset="0"/>
            </a:endParaRPr>
          </a:p>
          <a:p>
            <a:endParaRPr lang="en-US" sz="900" dirty="0" smtClean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He must:</a:t>
            </a:r>
          </a:p>
          <a:p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 startAt="7"/>
            </a:pPr>
            <a:r>
              <a:rPr lang="en-US" dirty="0" smtClean="0">
                <a:latin typeface="Adobe Garamond Pro" pitchFamily="18" charset="0"/>
              </a:rPr>
              <a:t>Use </a:t>
            </a:r>
            <a:r>
              <a:rPr lang="en-US" dirty="0">
                <a:latin typeface="Adobe Garamond Pro" pitchFamily="18" charset="0"/>
              </a:rPr>
              <a:t>the time that they are apart to </a:t>
            </a:r>
            <a:r>
              <a:rPr lang="en-US" dirty="0" smtClean="0">
                <a:latin typeface="Adobe Garamond Pro" pitchFamily="18" charset="0"/>
              </a:rPr>
              <a:t>learn </a:t>
            </a:r>
            <a:r>
              <a:rPr lang="en-US" dirty="0">
                <a:latin typeface="Adobe Garamond Pro" pitchFamily="18" charset="0"/>
              </a:rPr>
              <a:t>how to make the adjustments that are needed in order to </a:t>
            </a:r>
            <a:r>
              <a:rPr lang="en-US" dirty="0" smtClean="0">
                <a:latin typeface="Adobe Garamond Pro" pitchFamily="18" charset="0"/>
              </a:rPr>
              <a:t>love </a:t>
            </a:r>
            <a:r>
              <a:rPr lang="en-US" dirty="0">
                <a:latin typeface="Adobe Garamond Pro" pitchFamily="18" charset="0"/>
              </a:rPr>
              <a:t>her </a:t>
            </a:r>
            <a:r>
              <a:rPr lang="en-US" u="sng" dirty="0">
                <a:solidFill>
                  <a:srgbClr val="FF0000"/>
                </a:solidFill>
                <a:latin typeface="Adobe Garamond Pro" pitchFamily="18" charset="0"/>
              </a:rPr>
              <a:t>better</a:t>
            </a:r>
            <a:r>
              <a:rPr lang="en-US" dirty="0">
                <a:latin typeface="Adobe Garamond Pro" pitchFamily="18" charset="0"/>
              </a:rPr>
              <a:t>. </a:t>
            </a:r>
            <a:endParaRPr lang="en-US" dirty="0" smtClean="0">
              <a:latin typeface="Adobe Garamond Pro" pitchFamily="18" charset="0"/>
            </a:endParaRPr>
          </a:p>
          <a:p>
            <a:endParaRPr lang="en-US" sz="900" dirty="0" smtClean="0">
              <a:latin typeface="Adobe Garamond Pro" pitchFamily="18" charset="0"/>
            </a:endParaRPr>
          </a:p>
          <a:p>
            <a:pPr marL="342900" indent="-342900">
              <a:buAutoNum type="alphaUcPeriod" startAt="8"/>
            </a:pPr>
            <a:r>
              <a:rPr lang="en-US" dirty="0" smtClean="0">
                <a:latin typeface="Adobe Garamond Pro" pitchFamily="18" charset="0"/>
              </a:rPr>
              <a:t>Establish relationships with other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men</a:t>
            </a:r>
            <a:r>
              <a:rPr lang="en-US" dirty="0" smtClean="0">
                <a:latin typeface="Adobe Garamond Pro" pitchFamily="18" charset="0"/>
              </a:rPr>
              <a:t> who provide support and accountability. </a:t>
            </a:r>
          </a:p>
          <a:p>
            <a:pPr marL="342900" indent="-342900">
              <a:buAutoNum type="alphaUcPeriod" startAt="8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 startAt="8"/>
            </a:pPr>
            <a:r>
              <a:rPr lang="en-US" dirty="0" smtClean="0">
                <a:latin typeface="Adobe Garamond Pro" pitchFamily="18" charset="0"/>
              </a:rPr>
              <a:t>Encourage activities that will strengthen her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identity</a:t>
            </a:r>
            <a:r>
              <a:rPr lang="en-US" dirty="0" smtClean="0">
                <a:latin typeface="Adobe Garamond Pro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73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415" y="1123950"/>
            <a:ext cx="4334970" cy="2971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00600" y="1316072"/>
            <a:ext cx="4114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 startAt="3"/>
            </a:pPr>
            <a:r>
              <a:rPr lang="en-US" sz="2000" dirty="0" smtClean="0">
                <a:latin typeface="Adobe Garamond Pro" pitchFamily="18" charset="0"/>
              </a:rPr>
              <a:t>A knight helps her grieve the past times when he has not treated her right.  </a:t>
            </a:r>
            <a:endParaRPr lang="en-US" sz="2000" dirty="0">
              <a:latin typeface="Adobe Garamond Pro" pitchFamily="18" charset="0"/>
            </a:endParaRPr>
          </a:p>
          <a:p>
            <a:endParaRPr lang="en-US" sz="900" dirty="0" smtClean="0">
              <a:latin typeface="Adobe Garamond Pro" pitchFamily="18" charset="0"/>
            </a:endParaRPr>
          </a:p>
          <a:p>
            <a:r>
              <a:rPr lang="en-US" dirty="0" smtClean="0">
                <a:latin typeface="Adobe Garamond Pro" pitchFamily="18" charset="0"/>
              </a:rPr>
              <a:t>He must:</a:t>
            </a:r>
          </a:p>
          <a:p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 startAt="10"/>
            </a:pPr>
            <a:r>
              <a:rPr lang="en-US" dirty="0" smtClean="0">
                <a:latin typeface="Adobe Garamond Pro" pitchFamily="18" charset="0"/>
              </a:rPr>
              <a:t>Commit their relationship to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God</a:t>
            </a:r>
            <a:r>
              <a:rPr lang="en-US" dirty="0" smtClean="0">
                <a:latin typeface="Adobe Garamond Pro" pitchFamily="18" charset="0"/>
              </a:rPr>
              <a:t>, asking Him to guide his love for her. </a:t>
            </a:r>
          </a:p>
          <a:p>
            <a:pPr marL="342900" indent="-342900">
              <a:buAutoNum type="alphaUcPeriod" startAt="10"/>
            </a:pPr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41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430" y="1200150"/>
            <a:ext cx="4334970" cy="3124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66715" y="1371421"/>
            <a:ext cx="39624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Adobe Garamond Pro" pitchFamily="18" charset="0"/>
              </a:rPr>
              <a:t>“I </a:t>
            </a:r>
            <a:r>
              <a:rPr lang="en-US" sz="2400" i="1" dirty="0" smtClean="0">
                <a:latin typeface="Adobe Garamond Pro" pitchFamily="18" charset="0"/>
              </a:rPr>
              <a:t>will work for you for seven years if you’ll give me Rachel, your younger daughter, as my wife</a:t>
            </a:r>
            <a:r>
              <a:rPr lang="en-US" sz="2400" i="1" dirty="0" smtClean="0">
                <a:latin typeface="Adobe Garamond Pro" pitchFamily="18" charset="0"/>
              </a:rPr>
              <a:t>.” </a:t>
            </a:r>
            <a:endParaRPr lang="en-US" sz="2400" i="1" dirty="0" smtClean="0">
              <a:latin typeface="Adobe Garamond Pro" pitchFamily="18" charset="0"/>
            </a:endParaRPr>
          </a:p>
          <a:p>
            <a:pPr algn="ctr"/>
            <a:endParaRPr lang="en-US" i="1" dirty="0" smtClean="0">
              <a:latin typeface="Adobe Garamond Pro" pitchFamily="18" charset="0"/>
            </a:endParaRPr>
          </a:p>
          <a:p>
            <a:pPr algn="ctr"/>
            <a:r>
              <a:rPr lang="en-US" i="1" dirty="0" smtClean="0">
                <a:latin typeface="Adobe Garamond Pro" pitchFamily="18" charset="0"/>
              </a:rPr>
              <a:t>Jacob and Rachel </a:t>
            </a:r>
          </a:p>
          <a:p>
            <a:pPr algn="ctr"/>
            <a:r>
              <a:rPr lang="en-US" i="1" dirty="0" smtClean="0">
                <a:latin typeface="Adobe Garamond Pro" pitchFamily="18" charset="0"/>
              </a:rPr>
              <a:t>Genesis 29:18</a:t>
            </a:r>
            <a:endParaRPr lang="en-US" i="1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41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415" y="209550"/>
            <a:ext cx="4334970" cy="4724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00600" y="264741"/>
            <a:ext cx="4114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 startAt="4"/>
            </a:pPr>
            <a:r>
              <a:rPr lang="en-US" sz="2000" dirty="0" smtClean="0">
                <a:latin typeface="Adobe Garamond Pro" pitchFamily="18" charset="0"/>
              </a:rPr>
              <a:t>The knight achieves intimacy through the hard work of knowing and being known. </a:t>
            </a:r>
          </a:p>
          <a:p>
            <a:pPr marL="400050" indent="-400050">
              <a:buAutoNum type="romanUcPeriod" startAt="4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His sexual expression is reserved for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one</a:t>
            </a:r>
            <a:r>
              <a:rPr lang="en-US" dirty="0" smtClean="0">
                <a:latin typeface="Adobe Garamond Pro" pitchFamily="18" charset="0"/>
              </a:rPr>
              <a:t> person. </a:t>
            </a:r>
          </a:p>
          <a:p>
            <a:pPr marL="342900" indent="-342900">
              <a:buAutoNum type="alphaUcPeriod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is able to differentiate between intimacy and his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dependency</a:t>
            </a:r>
            <a:r>
              <a:rPr lang="en-US" dirty="0" smtClean="0">
                <a:latin typeface="Adobe Garamond Pro" pitchFamily="18" charset="0"/>
              </a:rPr>
              <a:t> needs. </a:t>
            </a:r>
          </a:p>
          <a:p>
            <a:pPr marL="342900" indent="-342900">
              <a:buAutoNum type="alphaUcPeriod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values the other person as he values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himself</a:t>
            </a:r>
            <a:r>
              <a:rPr lang="en-US" dirty="0" smtClean="0">
                <a:latin typeface="Adobe Garamond Pro" pitchFamily="18" charset="0"/>
              </a:rPr>
              <a:t>. </a:t>
            </a:r>
          </a:p>
          <a:p>
            <a:pPr marL="342900" indent="-342900">
              <a:buAutoNum type="alphaUcPeriod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is able to get a lifetime of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meaning</a:t>
            </a:r>
            <a:r>
              <a:rPr lang="en-US" dirty="0" smtClean="0">
                <a:latin typeface="Adobe Garamond Pro" pitchFamily="18" charset="0"/>
              </a:rPr>
              <a:t> out of a relationship with another person who is less than perfect. </a:t>
            </a:r>
          </a:p>
        </p:txBody>
      </p:sp>
    </p:spTree>
    <p:extLst>
      <p:ext uri="{BB962C8B-B14F-4D97-AF65-F5344CB8AC3E}">
        <p14:creationId xmlns:p14="http://schemas.microsoft.com/office/powerpoint/2010/main" val="418340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415" y="819150"/>
            <a:ext cx="4334970" cy="3276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62500" y="1123950"/>
            <a:ext cx="41148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 startAt="4"/>
            </a:pPr>
            <a:r>
              <a:rPr lang="en-US" sz="2000" dirty="0" smtClean="0">
                <a:latin typeface="Adobe Garamond Pro" pitchFamily="18" charset="0"/>
              </a:rPr>
              <a:t>The knight achieves intimacy through the hard work of knowing and being known. </a:t>
            </a:r>
          </a:p>
          <a:p>
            <a:pPr marL="400050" indent="-400050">
              <a:buAutoNum type="romanUcPeriod" startAt="4"/>
            </a:pPr>
            <a:endParaRPr lang="en-US" sz="2000" dirty="0">
              <a:latin typeface="Adobe Garamond Pro" pitchFamily="18" charset="0"/>
            </a:endParaRPr>
          </a:p>
          <a:p>
            <a:pPr marL="342900" indent="-342900">
              <a:buAutoNum type="alphaUcPeriod" startAt="5"/>
            </a:pPr>
            <a:r>
              <a:rPr lang="en-US" dirty="0" smtClean="0">
                <a:latin typeface="Adobe Garamond Pro" pitchFamily="18" charset="0"/>
              </a:rPr>
              <a:t>He continues to motivate himself to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grow</a:t>
            </a:r>
            <a:r>
              <a:rPr lang="en-US" dirty="0" smtClean="0">
                <a:latin typeface="Adobe Garamond Pro" pitchFamily="18" charset="0"/>
              </a:rPr>
              <a:t>, as his desire to become an even better friend is always present. </a:t>
            </a:r>
          </a:p>
          <a:p>
            <a:endParaRPr lang="en-US" dirty="0" smtClean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83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282" y="1657350"/>
            <a:ext cx="4101888" cy="3257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57800" y="2495549"/>
            <a:ext cx="342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pperplate Gothic Bold" pitchFamily="34" charset="0"/>
              </a:rPr>
              <a:t>Loving Her Deeply</a:t>
            </a:r>
            <a:endParaRPr lang="en-US" sz="4000" dirty="0">
              <a:latin typeface="Copperplate Gothic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54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282" y="1657350"/>
            <a:ext cx="4101888" cy="3257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29200" y="1839050"/>
            <a:ext cx="381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dobe Garamond Pro" pitchFamily="18" charset="0"/>
              </a:rPr>
              <a:t>A knight must learn how to deal with his own dependency needs so that he is </a:t>
            </a:r>
            <a:r>
              <a:rPr lang="en-US" sz="2000" dirty="0" smtClean="0">
                <a:latin typeface="Adobe Garamond Pro" pitchFamily="18" charset="0"/>
              </a:rPr>
              <a:t>able </a:t>
            </a:r>
            <a:r>
              <a:rPr lang="en-US" sz="2000" dirty="0" smtClean="0">
                <a:latin typeface="Adobe Garamond Pro" pitchFamily="18" charset="0"/>
              </a:rPr>
              <a:t>to love </a:t>
            </a:r>
            <a:r>
              <a:rPr lang="en-US" sz="2000" dirty="0" smtClean="0">
                <a:latin typeface="Adobe Garamond Pro" pitchFamily="18" charset="0"/>
              </a:rPr>
              <a:t>others at </a:t>
            </a:r>
            <a:r>
              <a:rPr lang="en-US" sz="2000" dirty="0" smtClean="0">
                <a:latin typeface="Adobe Garamond Pro" pitchFamily="18" charset="0"/>
              </a:rPr>
              <a:t>deeper </a:t>
            </a:r>
            <a:r>
              <a:rPr lang="en-US" sz="2000" dirty="0" smtClean="0">
                <a:latin typeface="Adobe Garamond Pro" pitchFamily="18" charset="0"/>
              </a:rPr>
              <a:t>levels.  The </a:t>
            </a:r>
            <a:r>
              <a:rPr lang="en-US" sz="2000" dirty="0" smtClean="0">
                <a:latin typeface="Adobe Garamond Pro" pitchFamily="18" charset="0"/>
              </a:rPr>
              <a:t>strength of his core </a:t>
            </a:r>
            <a:r>
              <a:rPr lang="en-US" sz="2000" dirty="0" smtClean="0">
                <a:latin typeface="Adobe Garamond Pro" pitchFamily="18" charset="0"/>
              </a:rPr>
              <a:t>creates </a:t>
            </a:r>
            <a:r>
              <a:rPr lang="en-US" sz="2000" dirty="0" smtClean="0">
                <a:latin typeface="Adobe Garamond Pro" pitchFamily="18" charset="0"/>
              </a:rPr>
              <a:t>the foundation on which intimacy can be </a:t>
            </a:r>
            <a:r>
              <a:rPr lang="en-US" sz="2000" dirty="0" smtClean="0">
                <a:latin typeface="Adobe Garamond Pro" pitchFamily="18" charset="0"/>
              </a:rPr>
              <a:t>built </a:t>
            </a:r>
            <a:r>
              <a:rPr lang="en-US" sz="2000" dirty="0" smtClean="0">
                <a:latin typeface="Adobe Garamond Pro" pitchFamily="18" charset="0"/>
              </a:rPr>
              <a:t>in the future.  He can also use these same skills to improve his male friendships. </a:t>
            </a: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81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9550"/>
            <a:ext cx="4334970" cy="47053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00600" y="285750"/>
            <a:ext cx="403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2000" dirty="0" smtClean="0">
                <a:latin typeface="Adobe Garamond Pro" pitchFamily="18" charset="0"/>
              </a:rPr>
              <a:t>As a result of </a:t>
            </a:r>
            <a:r>
              <a:rPr lang="en-US" sz="2000" dirty="0" smtClean="0">
                <a:latin typeface="Adobe Garamond Pro" pitchFamily="18" charset="0"/>
              </a:rPr>
              <a:t>the development of </a:t>
            </a:r>
            <a:r>
              <a:rPr lang="en-US" sz="2000" dirty="0" smtClean="0">
                <a:latin typeface="Adobe Garamond Pro" pitchFamily="18" charset="0"/>
              </a:rPr>
              <a:t>a </a:t>
            </a:r>
            <a:r>
              <a:rPr lang="en-US" sz="2000" dirty="0" smtClean="0">
                <a:latin typeface="Adobe Garamond Pro" pitchFamily="18" charset="0"/>
              </a:rPr>
              <a:t>strong core, the knight:</a:t>
            </a:r>
          </a:p>
          <a:p>
            <a:pPr marL="514350" indent="-514350">
              <a:buAutoNum type="romanUcPeriod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Is able to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appreciate</a:t>
            </a:r>
            <a:r>
              <a:rPr lang="en-US" dirty="0" smtClean="0">
                <a:latin typeface="Adobe Garamond Pro" pitchFamily="18" charset="0"/>
              </a:rPr>
              <a:t> her, as his “brain that thinks” understands the complexity of her core. </a:t>
            </a:r>
          </a:p>
          <a:p>
            <a:pPr marL="457200" indent="-457200">
              <a:buAutoNum type="alphaUcPeriod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Is able to express his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passion</a:t>
            </a:r>
            <a:r>
              <a:rPr lang="en-US" dirty="0" smtClean="0">
                <a:latin typeface="Adobe Garamond Pro" pitchFamily="18" charset="0"/>
              </a:rPr>
              <a:t>, as his “brain that feels” experiences the high value that she holds in his life. </a:t>
            </a:r>
          </a:p>
          <a:p>
            <a:pPr marL="457200" indent="-457200">
              <a:buAutoNum type="alphaUcPeriod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Involves her intimately (</a:t>
            </a:r>
            <a:r>
              <a:rPr lang="en-US" dirty="0" smtClean="0">
                <a:latin typeface="Adobe Garamond Pro" pitchFamily="18" charset="0"/>
              </a:rPr>
              <a:t>soul), as </a:t>
            </a:r>
            <a:r>
              <a:rPr lang="en-US" dirty="0" smtClean="0">
                <a:latin typeface="Adobe Garamond Pro" pitchFamily="18" charset="0"/>
              </a:rPr>
              <a:t>he develops an important sense of the ways that their relationship creates deep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meaning</a:t>
            </a:r>
            <a:r>
              <a:rPr lang="en-US" dirty="0" smtClean="0">
                <a:latin typeface="Adobe Garamond Pro" pitchFamily="18" charset="0"/>
              </a:rPr>
              <a:t> in their lives together.  </a:t>
            </a:r>
          </a:p>
          <a:p>
            <a:pPr marL="457200" indent="-457200">
              <a:buAutoNum type="alphaUcPeriod"/>
            </a:pPr>
            <a:endParaRPr lang="en-US" sz="20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95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9550"/>
            <a:ext cx="4334970" cy="47053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00600" y="438150"/>
            <a:ext cx="4038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2000" dirty="0" smtClean="0">
                <a:latin typeface="Adobe Garamond Pro" pitchFamily="18" charset="0"/>
              </a:rPr>
              <a:t>As a result of </a:t>
            </a:r>
            <a:r>
              <a:rPr lang="en-US" sz="2000" dirty="0" smtClean="0">
                <a:latin typeface="Adobe Garamond Pro" pitchFamily="18" charset="0"/>
              </a:rPr>
              <a:t>the development </a:t>
            </a:r>
            <a:r>
              <a:rPr lang="en-US" sz="2000" dirty="0" smtClean="0">
                <a:latin typeface="Adobe Garamond Pro" pitchFamily="18" charset="0"/>
              </a:rPr>
              <a:t>a strong core, the knight:</a:t>
            </a:r>
          </a:p>
          <a:p>
            <a:pPr marL="514350" indent="-514350">
              <a:buAutoNum type="romanUcPeriod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lphaUcPeriod" startAt="4"/>
            </a:pPr>
            <a:r>
              <a:rPr lang="en-US" dirty="0" smtClean="0">
                <a:latin typeface="Adobe Garamond Pro" pitchFamily="18" charset="0"/>
              </a:rPr>
              <a:t>Has a spirit that desires that she establishes her own walk with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God</a:t>
            </a:r>
            <a:r>
              <a:rPr lang="en-US" dirty="0" smtClean="0">
                <a:latin typeface="Adobe Garamond Pro" pitchFamily="18" charset="0"/>
              </a:rPr>
              <a:t>, to assist her in fulfilling her calling.</a:t>
            </a:r>
          </a:p>
          <a:p>
            <a:pPr marL="457200" indent="-457200">
              <a:buAutoNum type="alphaUcPeriod" startAt="4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 startAt="4"/>
            </a:pPr>
            <a:r>
              <a:rPr lang="en-US" dirty="0" smtClean="0">
                <a:latin typeface="Adobe Garamond Pro" pitchFamily="18" charset="0"/>
              </a:rPr>
              <a:t>Guides his instincts in ways that keep her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safe</a:t>
            </a:r>
            <a:r>
              <a:rPr lang="en-US" dirty="0" smtClean="0">
                <a:latin typeface="Adobe Garamond Pro" pitchFamily="18" charset="0"/>
              </a:rPr>
              <a:t> and assist her.  </a:t>
            </a:r>
          </a:p>
          <a:p>
            <a:pPr marL="457200" indent="-457200">
              <a:buAutoNum type="alphaUcPeriod" startAt="4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 startAt="4"/>
            </a:pPr>
            <a:r>
              <a:rPr lang="en-US" dirty="0" smtClean="0">
                <a:latin typeface="Adobe Garamond Pro" pitchFamily="18" charset="0"/>
              </a:rPr>
              <a:t>Limits the thickness of his armor, which enables him to be vulnerable to her.  His vulnerability allows him to be more “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present</a:t>
            </a:r>
            <a:r>
              <a:rPr lang="en-US" dirty="0" smtClean="0">
                <a:latin typeface="Adobe Garamond Pro" pitchFamily="18" charset="0"/>
              </a:rPr>
              <a:t>” in the relationship.  </a:t>
            </a:r>
            <a:endParaRPr lang="en-US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50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415" y="666750"/>
            <a:ext cx="4334970" cy="3581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04815" y="895510"/>
            <a:ext cx="4038600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/>
            </a:pPr>
            <a:r>
              <a:rPr lang="en-US" sz="2000" dirty="0" smtClean="0">
                <a:latin typeface="Adobe Garamond Pro" pitchFamily="18" charset="0"/>
              </a:rPr>
              <a:t>As a result of </a:t>
            </a:r>
            <a:r>
              <a:rPr lang="en-US" sz="2000" dirty="0" smtClean="0">
                <a:latin typeface="Adobe Garamond Pro" pitchFamily="18" charset="0"/>
              </a:rPr>
              <a:t>the development of  </a:t>
            </a:r>
            <a:r>
              <a:rPr lang="en-US" sz="2000" dirty="0" smtClean="0">
                <a:latin typeface="Adobe Garamond Pro" pitchFamily="18" charset="0"/>
              </a:rPr>
              <a:t>a strong core, the knight:</a:t>
            </a:r>
          </a:p>
          <a:p>
            <a:pPr marL="514350" indent="-514350">
              <a:buAutoNum type="romanUcPeriod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lphaUcPeriod" startAt="7"/>
            </a:pPr>
            <a:r>
              <a:rPr lang="en-US" dirty="0" smtClean="0">
                <a:latin typeface="Adobe Garamond Pro" pitchFamily="18" charset="0"/>
              </a:rPr>
              <a:t>Has dealt with his past chain mail experiences, which </a:t>
            </a:r>
            <a:r>
              <a:rPr lang="en-US" dirty="0" smtClean="0">
                <a:latin typeface="Adobe Garamond Pro" pitchFamily="18" charset="0"/>
              </a:rPr>
              <a:t>then allows </a:t>
            </a:r>
            <a:r>
              <a:rPr lang="en-US" dirty="0" smtClean="0">
                <a:latin typeface="Adobe Garamond Pro" pitchFamily="18" charset="0"/>
              </a:rPr>
              <a:t>him to see her for who she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truly</a:t>
            </a:r>
            <a:r>
              <a:rPr lang="en-US" dirty="0" smtClean="0">
                <a:latin typeface="Adobe Garamond Pro" pitchFamily="18" charset="0"/>
              </a:rPr>
              <a:t> is. </a:t>
            </a:r>
          </a:p>
          <a:p>
            <a:pPr marL="457200" indent="-457200">
              <a:buAutoNum type="alphaUcPeriod" startAt="7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 startAt="7"/>
            </a:pPr>
            <a:r>
              <a:rPr lang="en-US" dirty="0" smtClean="0">
                <a:latin typeface="Adobe Garamond Pro" pitchFamily="18" charset="0"/>
              </a:rPr>
              <a:t>Respects her by valuing her right to make choices that are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different</a:t>
            </a:r>
            <a:r>
              <a:rPr lang="en-US" dirty="0" smtClean="0">
                <a:latin typeface="Adobe Garamond Pro" pitchFamily="18" charset="0"/>
              </a:rPr>
              <a:t> from his. </a:t>
            </a:r>
          </a:p>
          <a:p>
            <a:pPr marL="457200" indent="-457200">
              <a:buAutoNum type="alphaUcPeriod" startAt="7"/>
            </a:pPr>
            <a:endParaRPr lang="en-US" sz="2000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56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1282" y="1657350"/>
            <a:ext cx="4101888" cy="3257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17726" y="1809750"/>
            <a:ext cx="342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latin typeface="Adobe Garamond Pro" pitchFamily="18" charset="0"/>
              </a:rPr>
              <a:t>“A group becomes a team when each member is sure enough of himself and his contribution to praise the skill of the others.” </a:t>
            </a:r>
          </a:p>
          <a:p>
            <a:pPr algn="ctr"/>
            <a:endParaRPr lang="en-US" sz="2400" i="1" dirty="0">
              <a:latin typeface="Adobe Garamond Pro" pitchFamily="18" charset="0"/>
            </a:endParaRPr>
          </a:p>
          <a:p>
            <a:pPr algn="r"/>
            <a:r>
              <a:rPr lang="en-US" sz="1600" dirty="0" smtClean="0">
                <a:latin typeface="Adobe Garamond Pro" pitchFamily="18" charset="0"/>
              </a:rPr>
              <a:t>-Norman </a:t>
            </a:r>
            <a:r>
              <a:rPr lang="en-US" sz="1600" dirty="0" err="1" smtClean="0">
                <a:latin typeface="Adobe Garamond Pro" pitchFamily="18" charset="0"/>
              </a:rPr>
              <a:t>Shidle</a:t>
            </a:r>
            <a:endParaRPr lang="en-US" sz="1600" dirty="0" smtClean="0">
              <a:latin typeface="Adobe Garamond Pro" pitchFamily="18" charset="0"/>
            </a:endParaRPr>
          </a:p>
          <a:p>
            <a:pPr algn="ctr"/>
            <a:endParaRPr lang="en-US" sz="2400" i="1" dirty="0">
              <a:latin typeface="Adobe Garamond Pro" pitchFamily="18" charset="0"/>
            </a:endParaRPr>
          </a:p>
          <a:p>
            <a:pPr algn="ctr"/>
            <a:endParaRPr lang="en-US" sz="2400" i="1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73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85750"/>
            <a:ext cx="4872585" cy="4419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67200" y="666750"/>
            <a:ext cx="4572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000" dirty="0" smtClean="0">
                <a:latin typeface="Adobe Garamond Pro" pitchFamily="18" charset="0"/>
              </a:rPr>
              <a:t>As her friend, a knight consistently chooses positive actions which make her life better. </a:t>
            </a:r>
          </a:p>
          <a:p>
            <a:pPr marL="514350" indent="-514350">
              <a:buAutoNum type="romanUcPeriod" startAt="2"/>
            </a:pPr>
            <a:endParaRPr lang="en-US" sz="10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will date her regularly, putting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fun</a:t>
            </a:r>
            <a:r>
              <a:rPr lang="en-US" dirty="0" smtClean="0">
                <a:latin typeface="Adobe Garamond Pro" pitchFamily="18" charset="0"/>
              </a:rPr>
              <a:t> into the marriage. </a:t>
            </a:r>
          </a:p>
          <a:p>
            <a:pPr marL="457200" indent="-457200">
              <a:buAutoNum type="alphaUcPeriod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will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support</a:t>
            </a:r>
            <a:r>
              <a:rPr lang="en-US" dirty="0" smtClean="0">
                <a:latin typeface="Adobe Garamond Pro" pitchFamily="18" charset="0"/>
              </a:rPr>
              <a:t> the achievement of her goals. </a:t>
            </a:r>
          </a:p>
          <a:p>
            <a:pPr marL="457200" indent="-457200">
              <a:buAutoNum type="alphaUcPeriod"/>
            </a:pPr>
            <a:endParaRPr lang="en-US" sz="900" dirty="0">
              <a:latin typeface="Adobe Garamond Pro" pitchFamily="18" charset="0"/>
            </a:endParaRPr>
          </a:p>
          <a:p>
            <a:pPr marL="457200" indent="-457200">
              <a:buAutoNum type="alphaUcPeriod"/>
            </a:pPr>
            <a:r>
              <a:rPr lang="en-US" dirty="0" smtClean="0">
                <a:latin typeface="Adobe Garamond Pro" pitchFamily="18" charset="0"/>
              </a:rPr>
              <a:t>He will let her know his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feelings</a:t>
            </a:r>
            <a:r>
              <a:rPr lang="en-US" dirty="0" smtClean="0">
                <a:latin typeface="Adobe Garamond Pro" pitchFamily="18" charset="0"/>
              </a:rPr>
              <a:t> in a loving manner.</a:t>
            </a:r>
          </a:p>
          <a:p>
            <a:pPr marL="457200" indent="-457200">
              <a:buAutoNum type="alphaUcPeriod"/>
            </a:pPr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54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" y="0"/>
            <a:ext cx="9141291" cy="5143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09550"/>
            <a:ext cx="4796385" cy="4267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43400" y="514350"/>
            <a:ext cx="4495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romanUcPeriod" startAt="2"/>
            </a:pPr>
            <a:r>
              <a:rPr lang="en-US" sz="2000" dirty="0" smtClean="0">
                <a:latin typeface="Adobe Garamond Pro" pitchFamily="18" charset="0"/>
              </a:rPr>
              <a:t>As her friend, a knight consistently chooses positive actions which make her life better. </a:t>
            </a:r>
          </a:p>
          <a:p>
            <a:pPr marL="514350" indent="-514350">
              <a:buAutoNum type="romanUcPeriod" startAt="2"/>
            </a:pPr>
            <a:endParaRPr lang="en-US" sz="1000" dirty="0">
              <a:latin typeface="Adobe Garamond Pro" pitchFamily="18" charset="0"/>
            </a:endParaRPr>
          </a:p>
          <a:p>
            <a:pPr marL="342900" indent="-342900">
              <a:buAutoNum type="alphaUcPeriod" startAt="4"/>
            </a:pPr>
            <a:r>
              <a:rPr lang="en-US" dirty="0" smtClean="0">
                <a:latin typeface="Adobe Garamond Pro" pitchFamily="18" charset="0"/>
              </a:rPr>
              <a:t>He will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plan</a:t>
            </a:r>
            <a:r>
              <a:rPr lang="en-US" dirty="0" smtClean="0">
                <a:latin typeface="Adobe Garamond Pro" pitchFamily="18" charset="0"/>
              </a:rPr>
              <a:t> time away from their responsibilities for their mutual benefit. </a:t>
            </a:r>
          </a:p>
          <a:p>
            <a:pPr marL="342900" indent="-342900">
              <a:buAutoNum type="alphaUcPeriod" startAt="4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 startAt="4"/>
            </a:pPr>
            <a:r>
              <a:rPr lang="en-US" dirty="0" smtClean="0">
                <a:latin typeface="Adobe Garamond Pro" pitchFamily="18" charset="0"/>
              </a:rPr>
              <a:t>He will put loving her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before</a:t>
            </a:r>
            <a:r>
              <a:rPr lang="en-US" dirty="0" smtClean="0">
                <a:latin typeface="Adobe Garamond Pro" pitchFamily="18" charset="0"/>
              </a:rPr>
              <a:t> loving their children. </a:t>
            </a:r>
          </a:p>
          <a:p>
            <a:pPr marL="342900" indent="-342900">
              <a:buAutoNum type="alphaUcPeriod" startAt="4"/>
            </a:pPr>
            <a:endParaRPr lang="en-US" sz="900" dirty="0">
              <a:latin typeface="Adobe Garamond Pro" pitchFamily="18" charset="0"/>
            </a:endParaRPr>
          </a:p>
          <a:p>
            <a:pPr marL="342900" indent="-342900">
              <a:buAutoNum type="alphaUcPeriod" startAt="4"/>
            </a:pPr>
            <a:r>
              <a:rPr lang="en-US" dirty="0" smtClean="0">
                <a:latin typeface="Adobe Garamond Pro" pitchFamily="18" charset="0"/>
              </a:rPr>
              <a:t>He will treat her family and their traditions with </a:t>
            </a:r>
            <a:r>
              <a:rPr lang="en-US" u="sng" dirty="0" smtClean="0">
                <a:solidFill>
                  <a:srgbClr val="FF0000"/>
                </a:solidFill>
                <a:latin typeface="Adobe Garamond Pro" pitchFamily="18" charset="0"/>
              </a:rPr>
              <a:t>respect</a:t>
            </a:r>
            <a:r>
              <a:rPr lang="en-US" dirty="0" smtClean="0">
                <a:latin typeface="Adobe Garamond Pro" pitchFamily="18" charset="0"/>
              </a:rPr>
              <a:t>. </a:t>
            </a:r>
            <a:endParaRPr lang="en-US" dirty="0">
              <a:latin typeface="Adobe Garamond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37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779</Words>
  <Application>Microsoft Office PowerPoint</Application>
  <PresentationFormat>On-screen Show (16:9)</PresentationFormat>
  <Paragraphs>91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Faehling</dc:creator>
  <cp:lastModifiedBy>Stephanie Faehling</cp:lastModifiedBy>
  <cp:revision>10</cp:revision>
  <dcterms:created xsi:type="dcterms:W3CDTF">2013-03-20T17:44:22Z</dcterms:created>
  <dcterms:modified xsi:type="dcterms:W3CDTF">2013-04-02T15:12:05Z</dcterms:modified>
</cp:coreProperties>
</file>