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5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87B12-1478-45C3-B880-ED9E52D4521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B5E39-8E83-4872-9EFE-AF30F3C94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37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9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1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CA68-16A7-4B1C-A6DD-FBC334B5B563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9550"/>
            <a:ext cx="4572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590550"/>
            <a:ext cx="426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The knight, as a leader:</a:t>
            </a:r>
          </a:p>
          <a:p>
            <a:pPr marL="514350" indent="-514350">
              <a:buAutoNum type="romanUcPeriod"/>
            </a:pPr>
            <a:endParaRPr lang="en-US" sz="1000" dirty="0">
              <a:latin typeface="Adobe Garamond Pro" pitchFamily="18" charset="0"/>
            </a:endParaRPr>
          </a:p>
          <a:p>
            <a:pPr marL="457200" indent="-457200">
              <a:buAutoNum type="alphaUcPeriod" startAt="19"/>
            </a:pPr>
            <a:r>
              <a:rPr lang="en-US" dirty="0" smtClean="0">
                <a:latin typeface="Adobe Garamond Pro" pitchFamily="18" charset="0"/>
              </a:rPr>
              <a:t>Realizes that he must build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trust</a:t>
            </a:r>
            <a:r>
              <a:rPr lang="en-US" dirty="0" smtClean="0">
                <a:latin typeface="Adobe Garamond Pro" pitchFamily="18" charset="0"/>
              </a:rPr>
              <a:t>, which serves as an important relational currency of his leadership, and must be used carefully. </a:t>
            </a:r>
          </a:p>
          <a:p>
            <a:pPr marL="457200" indent="-457200">
              <a:buAutoNum type="alphaUcPeriod" startAt="19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19"/>
            </a:pPr>
            <a:r>
              <a:rPr lang="en-US" dirty="0" smtClean="0">
                <a:latin typeface="Adobe Garamond Pro" pitchFamily="18" charset="0"/>
              </a:rPr>
              <a:t>Seeks the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support</a:t>
            </a:r>
            <a:r>
              <a:rPr lang="en-US" dirty="0" smtClean="0">
                <a:latin typeface="Adobe Garamond Pro" pitchFamily="18" charset="0"/>
              </a:rPr>
              <a:t> of a team for life’s biggest challenges and willingly shares his leadership tasks. </a:t>
            </a:r>
          </a:p>
          <a:p>
            <a:pPr marL="457200" indent="-457200">
              <a:buAutoNum type="alphaUcPeriod" startAt="19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19"/>
            </a:pPr>
            <a:r>
              <a:rPr lang="en-US" dirty="0" smtClean="0">
                <a:latin typeface="Adobe Garamond Pro" pitchFamily="18" charset="0"/>
              </a:rPr>
              <a:t>Honors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God</a:t>
            </a:r>
            <a:r>
              <a:rPr lang="en-US" dirty="0" smtClean="0">
                <a:latin typeface="Adobe Garamond Pro" pitchFamily="18" charset="0"/>
              </a:rPr>
              <a:t> with all of his actions, both seen and unseen. </a:t>
            </a:r>
          </a:p>
        </p:txBody>
      </p:sp>
    </p:spTree>
    <p:extLst>
      <p:ext uri="{BB962C8B-B14F-4D97-AF65-F5344CB8AC3E}">
        <p14:creationId xmlns:p14="http://schemas.microsoft.com/office/powerpoint/2010/main" val="1572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71550"/>
            <a:ext cx="4101888" cy="3257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0803" y="173355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pperplate Gothic Bold" pitchFamily="34" charset="0"/>
              </a:rPr>
              <a:t>A Man Leads</a:t>
            </a:r>
            <a:endParaRPr lang="en-US" sz="40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66750"/>
            <a:ext cx="4572000" cy="3562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895350"/>
            <a:ext cx="4267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dobe Garamond Pro" pitchFamily="18" charset="0"/>
              </a:rPr>
              <a:t>Manhood Challenge 7 assesses whether a man is leading a productive or a stagnant life.</a:t>
            </a:r>
            <a:r>
              <a:rPr lang="en-US" sz="2000" baseline="30000" dirty="0" smtClean="0">
                <a:latin typeface="Adobe Garamond Pro" pitchFamily="18" charset="0"/>
              </a:rPr>
              <a:t>1</a:t>
            </a:r>
            <a:r>
              <a:rPr lang="en-US" sz="2000" dirty="0" smtClean="0">
                <a:latin typeface="Adobe Garamond Pro" pitchFamily="18" charset="0"/>
              </a:rPr>
              <a:t>  What kind of leadership is demanded of a man who chooses to become a knight?</a:t>
            </a:r>
          </a:p>
          <a:p>
            <a:endParaRPr lang="en-US" sz="2000" baseline="30000" dirty="0">
              <a:latin typeface="Adobe Garamond Pro" pitchFamily="18" charset="0"/>
            </a:endParaRPr>
          </a:p>
          <a:p>
            <a:endParaRPr lang="en-US" sz="2000" baseline="30000" dirty="0" smtClean="0">
              <a:latin typeface="Adobe Garamond Pro" pitchFamily="18" charset="0"/>
            </a:endParaRPr>
          </a:p>
          <a:p>
            <a:endParaRPr lang="en-US" sz="2000" baseline="30000" dirty="0" smtClean="0">
              <a:latin typeface="Adobe Garamond Pro" pitchFamily="18" charset="0"/>
            </a:endParaRPr>
          </a:p>
          <a:p>
            <a:r>
              <a:rPr lang="en-US" sz="1400" baseline="30000" dirty="0" smtClean="0">
                <a:latin typeface="Adobe Garamond Pro" pitchFamily="18" charset="0"/>
              </a:rPr>
              <a:t>1</a:t>
            </a:r>
            <a:r>
              <a:rPr lang="en-US" sz="1400" dirty="0" smtClean="0">
                <a:latin typeface="Adobe Garamond Pro" pitchFamily="18" charset="0"/>
              </a:rPr>
              <a:t>These stages of development were first described in the work of Erik Erikson</a:t>
            </a:r>
            <a:r>
              <a:rPr lang="en-US" sz="2000" dirty="0" smtClean="0">
                <a:latin typeface="Adobe Garamond Pro" pitchFamily="18" charset="0"/>
              </a:rPr>
              <a:t>. </a:t>
            </a:r>
            <a:endParaRPr lang="en-US" sz="2000" baseline="30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9550"/>
            <a:ext cx="4572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4124" y="287268"/>
            <a:ext cx="42672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The knight, as a leader:</a:t>
            </a:r>
          </a:p>
          <a:p>
            <a:pPr marL="514350" indent="-514350">
              <a:buAutoNum type="romanUcPeriod"/>
            </a:pPr>
            <a:endParaRPr lang="en-US" sz="1000" dirty="0">
              <a:latin typeface="Adobe Garamond Pro" pitchFamily="18" charset="0"/>
            </a:endParaRPr>
          </a:p>
          <a:p>
            <a:pPr marL="457200" indent="-457200">
              <a:buAutoNum type="alphaUcPeriod"/>
            </a:pPr>
            <a:r>
              <a:rPr lang="en-US" dirty="0" smtClean="0">
                <a:latin typeface="Adobe Garamond Pro" pitchFamily="18" charset="0"/>
              </a:rPr>
              <a:t>Gauges his success by the ways that he has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helped</a:t>
            </a:r>
            <a:r>
              <a:rPr lang="en-US" dirty="0" smtClean="0">
                <a:latin typeface="Adobe Garamond Pro" pitchFamily="18" charset="0"/>
              </a:rPr>
              <a:t> others become successful. </a:t>
            </a:r>
          </a:p>
          <a:p>
            <a:pPr marL="457200" indent="-457200">
              <a:buAutoNum type="alphaUcPeriod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Clr>
                <a:schemeClr val="tx1"/>
              </a:buClr>
              <a:buAutoNum type="alphaUcPeriod"/>
            </a:pP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Views</a:t>
            </a:r>
            <a:r>
              <a:rPr lang="en-US" dirty="0" smtClean="0">
                <a:latin typeface="Adobe Garamond Pro" pitchFamily="18" charset="0"/>
              </a:rPr>
              <a:t> </a:t>
            </a:r>
            <a:r>
              <a:rPr lang="en-US" smtClean="0">
                <a:latin typeface="Adobe Garamond Pro" pitchFamily="18" charset="0"/>
              </a:rPr>
              <a:t>those </a:t>
            </a:r>
            <a:r>
              <a:rPr lang="en-US" smtClean="0">
                <a:latin typeface="Adobe Garamond Pro" pitchFamily="18" charset="0"/>
              </a:rPr>
              <a:t>whom </a:t>
            </a:r>
            <a:r>
              <a:rPr lang="en-US" dirty="0" smtClean="0">
                <a:latin typeface="Adobe Garamond Pro" pitchFamily="18" charset="0"/>
              </a:rPr>
              <a:t>he serves as valuable, just as God does. </a:t>
            </a:r>
          </a:p>
          <a:p>
            <a:pPr marL="457200" indent="-457200">
              <a:buAutoNum type="alphaUcPeriod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Clr>
                <a:schemeClr val="tx1"/>
              </a:buClr>
              <a:buAutoNum type="alphaUcPeriod"/>
            </a:pP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Forgives</a:t>
            </a:r>
            <a:r>
              <a:rPr lang="en-US" dirty="0" smtClean="0">
                <a:latin typeface="Adobe Garamond Pro" pitchFamily="18" charset="0"/>
              </a:rPr>
              <a:t> those who have erred, as he forgives himself.  </a:t>
            </a:r>
          </a:p>
          <a:p>
            <a:pPr marL="457200" indent="-457200">
              <a:buAutoNum type="alphaUcPeriod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Clr>
                <a:schemeClr val="tx1"/>
              </a:buClr>
              <a:buAutoNum type="alphaUcPeriod"/>
            </a:pP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Confronts</a:t>
            </a:r>
            <a:r>
              <a:rPr lang="en-US" dirty="0" smtClean="0">
                <a:latin typeface="Adobe Garamond Pro" pitchFamily="18" charset="0"/>
              </a:rPr>
              <a:t> an individual, so that he/she can improve, change, or grow. </a:t>
            </a:r>
          </a:p>
          <a:p>
            <a:pPr marL="457200" indent="-457200">
              <a:buAutoNum type="alphaUcPeriod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Clr>
                <a:schemeClr val="tx1"/>
              </a:buClr>
              <a:buAutoNum type="alphaUcPeriod"/>
            </a:pP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Provides</a:t>
            </a:r>
            <a:r>
              <a:rPr lang="en-US" dirty="0" smtClean="0">
                <a:latin typeface="Adobe Garamond Pro" pitchFamily="18" charset="0"/>
              </a:rPr>
              <a:t> information that others need in order to live life better. </a:t>
            </a:r>
          </a:p>
          <a:p>
            <a:endParaRPr lang="en-US" dirty="0">
              <a:latin typeface="Adobe Garamond Pro" pitchFamily="18" charset="0"/>
            </a:endParaRPr>
          </a:p>
          <a:p>
            <a:pPr marL="457200" indent="-457200">
              <a:buAutoNum type="alphaUcPeriod"/>
            </a:pPr>
            <a:endParaRPr lang="en-US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14350"/>
            <a:ext cx="4572000" cy="2983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5650" y="666750"/>
            <a:ext cx="4267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dobe Garamond Pro" pitchFamily="18" charset="0"/>
              </a:rPr>
              <a:t>“Teamwork is the ability to work together toward a common vision.  It is the fuel that allows common people to attain uncommon results.”</a:t>
            </a:r>
          </a:p>
          <a:p>
            <a:pPr algn="ctr"/>
            <a:endParaRPr lang="en-US" sz="2400" i="1" dirty="0" smtClean="0">
              <a:latin typeface="Adobe Garamond Pro" pitchFamily="18" charset="0"/>
            </a:endParaRPr>
          </a:p>
          <a:p>
            <a:pPr algn="r"/>
            <a:r>
              <a:rPr lang="en-US" sz="1600" dirty="0" smtClean="0">
                <a:latin typeface="Adobe Garamond Pro" pitchFamily="18" charset="0"/>
              </a:rPr>
              <a:t>-Andrew Carnegie</a:t>
            </a:r>
            <a:endParaRPr lang="en-US" sz="1600" dirty="0">
              <a:latin typeface="Adobe Garamond Pro" pitchFamily="18" charset="0"/>
            </a:endParaRPr>
          </a:p>
          <a:p>
            <a:pPr algn="ctr"/>
            <a:r>
              <a:rPr lang="en-US" sz="2400" i="1" dirty="0" smtClean="0">
                <a:latin typeface="Adobe Garamond Pro" pitchFamily="18" charset="0"/>
              </a:rPr>
              <a:t> </a:t>
            </a:r>
            <a:endParaRPr lang="en-US" sz="2400" i="1" dirty="0">
              <a:latin typeface="Adobe Garamond Pro" pitchFamily="18" charset="0"/>
            </a:endParaRPr>
          </a:p>
          <a:p>
            <a:pPr marL="457200" indent="-457200">
              <a:buAutoNum type="alphaUcPeriod"/>
            </a:pPr>
            <a:endParaRPr lang="en-US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9550"/>
            <a:ext cx="4572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7421" y="514350"/>
            <a:ext cx="42672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The knight, as a leader:</a:t>
            </a:r>
          </a:p>
          <a:p>
            <a:pPr marL="514350" indent="-514350">
              <a:buAutoNum type="romanUcPeriod"/>
            </a:pPr>
            <a:endParaRPr lang="en-US" sz="1000" dirty="0">
              <a:latin typeface="Adobe Garamond Pro" pitchFamily="18" charset="0"/>
            </a:endParaRPr>
          </a:p>
          <a:p>
            <a:pPr marL="342900" indent="-342900">
              <a:buAutoNum type="alphaUcPeriod" startAt="6"/>
            </a:pPr>
            <a:r>
              <a:rPr lang="en-US" dirty="0" smtClean="0">
                <a:latin typeface="Adobe Garamond Pro" pitchFamily="18" charset="0"/>
              </a:rPr>
              <a:t>Encourages others, for he knows that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disappointment</a:t>
            </a:r>
            <a:r>
              <a:rPr lang="en-US" dirty="0" smtClean="0">
                <a:latin typeface="Adobe Garamond Pro" pitchFamily="18" charset="0"/>
              </a:rPr>
              <a:t> can occur as a result of any attempt at achievement. </a:t>
            </a:r>
          </a:p>
          <a:p>
            <a:pPr marL="342900" indent="-342900">
              <a:buAutoNum type="alphaUcPeriod" startAt="6"/>
            </a:pPr>
            <a:endParaRPr lang="en-US" sz="900" dirty="0">
              <a:latin typeface="Adobe Garamond Pro" pitchFamily="18" charset="0"/>
            </a:endParaRPr>
          </a:p>
          <a:p>
            <a:pPr marL="342900" indent="-342900">
              <a:buAutoNum type="alphaUcPeriod" startAt="6"/>
            </a:pPr>
            <a:r>
              <a:rPr lang="en-US" dirty="0" smtClean="0">
                <a:latin typeface="Adobe Garamond Pro" pitchFamily="18" charset="0"/>
              </a:rPr>
              <a:t>Provides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feedback</a:t>
            </a:r>
            <a:r>
              <a:rPr lang="en-US" dirty="0" smtClean="0">
                <a:latin typeface="Adobe Garamond Pro" pitchFamily="18" charset="0"/>
              </a:rPr>
              <a:t>, so that others know where they stand with him. </a:t>
            </a:r>
          </a:p>
          <a:p>
            <a:pPr marL="342900" indent="-342900">
              <a:buAutoNum type="alphaUcPeriod" startAt="6"/>
            </a:pPr>
            <a:endParaRPr lang="en-US" sz="900" dirty="0">
              <a:latin typeface="Adobe Garamond Pro" pitchFamily="18" charset="0"/>
            </a:endParaRPr>
          </a:p>
          <a:p>
            <a:pPr marL="342900" indent="-342900">
              <a:buAutoNum type="alphaUcPeriod" startAt="6"/>
            </a:pPr>
            <a:r>
              <a:rPr lang="en-US" dirty="0" smtClean="0">
                <a:latin typeface="Adobe Garamond Pro" pitchFamily="18" charset="0"/>
              </a:rPr>
              <a:t>Receives personal instruction willingly in order to become more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complete</a:t>
            </a:r>
            <a:r>
              <a:rPr lang="en-US" dirty="0" smtClean="0">
                <a:latin typeface="Adobe Garamond Pro" pitchFamily="18" charset="0"/>
              </a:rPr>
              <a:t> himself. </a:t>
            </a:r>
          </a:p>
          <a:p>
            <a:pPr marL="342900" indent="-342900">
              <a:buAutoNum type="alphaUcPeriod" startAt="6"/>
            </a:pPr>
            <a:endParaRPr lang="en-US" sz="900" dirty="0">
              <a:latin typeface="Adobe Garamond Pro" pitchFamily="18" charset="0"/>
            </a:endParaRPr>
          </a:p>
          <a:p>
            <a:pPr marL="342900" indent="-342900">
              <a:buAutoNum type="alphaUcPeriod" startAt="6"/>
            </a:pPr>
            <a:r>
              <a:rPr lang="en-US" dirty="0" smtClean="0">
                <a:latin typeface="Adobe Garamond Pro" pitchFamily="18" charset="0"/>
              </a:rPr>
              <a:t>Chooses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ethical</a:t>
            </a:r>
            <a:r>
              <a:rPr lang="en-US" dirty="0" smtClean="0">
                <a:latin typeface="Adobe Garamond Pro" pitchFamily="18" charset="0"/>
              </a:rPr>
              <a:t> people to develop friendships with. </a:t>
            </a:r>
          </a:p>
        </p:txBody>
      </p:sp>
    </p:spTree>
    <p:extLst>
      <p:ext uri="{BB962C8B-B14F-4D97-AF65-F5344CB8AC3E}">
        <p14:creationId xmlns:p14="http://schemas.microsoft.com/office/powerpoint/2010/main" val="427900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03" y="635000"/>
            <a:ext cx="3810000" cy="3536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1" y="1200150"/>
            <a:ext cx="3429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dobe Garamond Pro" pitchFamily="18" charset="0"/>
              </a:rPr>
              <a:t>“O Nebuchadnezzar, we do not need to defend ourselves before you.” </a:t>
            </a:r>
          </a:p>
          <a:p>
            <a:pPr algn="ctr"/>
            <a:endParaRPr lang="en-US" dirty="0">
              <a:latin typeface="Adobe Garamond Pro" pitchFamily="18" charset="0"/>
            </a:endParaRPr>
          </a:p>
          <a:p>
            <a:pPr algn="ctr"/>
            <a:r>
              <a:rPr lang="en-US" sz="1600" dirty="0" smtClean="0">
                <a:latin typeface="Adobe Garamond Pro" pitchFamily="18" charset="0"/>
              </a:rPr>
              <a:t>Shadrach, Meshach and Abednego</a:t>
            </a:r>
            <a:endParaRPr lang="en-US" sz="1600" dirty="0">
              <a:latin typeface="Adobe Garamond Pro" pitchFamily="18" charset="0"/>
            </a:endParaRPr>
          </a:p>
          <a:p>
            <a:pPr algn="ctr"/>
            <a:r>
              <a:rPr lang="en-US" sz="1600" dirty="0" smtClean="0">
                <a:latin typeface="Adobe Garamond Pro" pitchFamily="18" charset="0"/>
              </a:rPr>
              <a:t>Daniel 3:16</a:t>
            </a:r>
          </a:p>
        </p:txBody>
      </p:sp>
    </p:spTree>
    <p:extLst>
      <p:ext uri="{BB962C8B-B14F-4D97-AF65-F5344CB8AC3E}">
        <p14:creationId xmlns:p14="http://schemas.microsoft.com/office/powerpoint/2010/main" val="39396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9550"/>
            <a:ext cx="4572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7421" y="364212"/>
            <a:ext cx="4267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The knight, as a leader:</a:t>
            </a:r>
          </a:p>
          <a:p>
            <a:pPr marL="514350" indent="-514350">
              <a:buAutoNum type="romanUcPeriod"/>
            </a:pPr>
            <a:endParaRPr lang="en-US" sz="1000" dirty="0">
              <a:latin typeface="Adobe Garamond Pro" pitchFamily="18" charset="0"/>
            </a:endParaRPr>
          </a:p>
          <a:p>
            <a:pPr marL="457200" indent="-457200">
              <a:buAutoNum type="alphaUcPeriod" startAt="10"/>
            </a:pPr>
            <a:r>
              <a:rPr lang="en-US" dirty="0" smtClean="0">
                <a:latin typeface="Adobe Garamond Pro" pitchFamily="18" charset="0"/>
              </a:rPr>
              <a:t>Expects a person to succeed and to do his/her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best</a:t>
            </a:r>
            <a:r>
              <a:rPr lang="en-US" dirty="0" smtClean="0">
                <a:latin typeface="Adobe Garamond Pro" pitchFamily="18" charset="0"/>
              </a:rPr>
              <a:t>.  </a:t>
            </a:r>
          </a:p>
          <a:p>
            <a:pPr marL="457200" indent="-457200">
              <a:buAutoNum type="alphaUcPeriod" startAt="10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10"/>
            </a:pPr>
            <a:r>
              <a:rPr lang="en-US" dirty="0" smtClean="0">
                <a:latin typeface="Adobe Garamond Pro" pitchFamily="18" charset="0"/>
              </a:rPr>
              <a:t>Lives in the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present</a:t>
            </a:r>
            <a:r>
              <a:rPr lang="en-US" dirty="0" smtClean="0">
                <a:latin typeface="Adobe Garamond Pro" pitchFamily="18" charset="0"/>
              </a:rPr>
              <a:t> and builds for the future of others. </a:t>
            </a:r>
          </a:p>
          <a:p>
            <a:pPr marL="457200" indent="-457200">
              <a:buAutoNum type="alphaUcPeriod" startAt="10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10"/>
            </a:pPr>
            <a:r>
              <a:rPr lang="en-US" dirty="0" smtClean="0">
                <a:latin typeface="Adobe Garamond Pro" pitchFamily="18" charset="0"/>
              </a:rPr>
              <a:t>Knows that his success as a leader is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measured</a:t>
            </a:r>
            <a:r>
              <a:rPr lang="en-US" dirty="0" smtClean="0">
                <a:latin typeface="Adobe Garamond Pro" pitchFamily="18" charset="0"/>
              </a:rPr>
              <a:t> by what happens when he is not present. </a:t>
            </a:r>
          </a:p>
          <a:p>
            <a:pPr marL="457200" indent="-457200">
              <a:buAutoNum type="alphaUcPeriod" startAt="10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10"/>
            </a:pPr>
            <a:r>
              <a:rPr lang="en-US" dirty="0" smtClean="0">
                <a:latin typeface="Adobe Garamond Pro" pitchFamily="18" charset="0"/>
              </a:rPr>
              <a:t>“Walks by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faith</a:t>
            </a:r>
            <a:r>
              <a:rPr lang="en-US" dirty="0" smtClean="0">
                <a:latin typeface="Adobe Garamond Pro" pitchFamily="18" charset="0"/>
              </a:rPr>
              <a:t>, not by sight.”</a:t>
            </a:r>
          </a:p>
          <a:p>
            <a:pPr marL="457200" indent="-457200">
              <a:buAutoNum type="alphaUcPeriod" startAt="10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10"/>
            </a:pPr>
            <a:r>
              <a:rPr lang="en-US" dirty="0" smtClean="0">
                <a:latin typeface="Adobe Garamond Pro" pitchFamily="18" charset="0"/>
              </a:rPr>
              <a:t>Is flexible and willingly seeks positive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change</a:t>
            </a:r>
            <a:r>
              <a:rPr lang="en-US" dirty="0" smtClean="0">
                <a:latin typeface="Adobe Garamond Pro" pitchFamily="18" charset="0"/>
              </a:rPr>
              <a:t>. </a:t>
            </a:r>
          </a:p>
          <a:p>
            <a:endParaRPr lang="en-US" sz="2000" dirty="0">
              <a:latin typeface="Adobe Garamond Pro" pitchFamily="18" charset="0"/>
            </a:endParaRPr>
          </a:p>
          <a:p>
            <a:pPr marL="457200" indent="-457200">
              <a:buAutoNum type="alphaUcPeriod" startAt="10"/>
            </a:pPr>
            <a:endParaRPr lang="en-US" sz="2000" dirty="0" smtClean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36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9550"/>
            <a:ext cx="4572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7421" y="514350"/>
            <a:ext cx="4267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The knight, as a leader:</a:t>
            </a:r>
          </a:p>
          <a:p>
            <a:pPr marL="514350" indent="-514350">
              <a:buAutoNum type="romanUcPeriod"/>
            </a:pPr>
            <a:endParaRPr lang="en-US" sz="1000" dirty="0">
              <a:latin typeface="Adobe Garamond Pro" pitchFamily="18" charset="0"/>
            </a:endParaRPr>
          </a:p>
          <a:p>
            <a:pPr marL="457200" indent="-457200">
              <a:buAutoNum type="alphaUcPeriod" startAt="15"/>
            </a:pPr>
            <a:r>
              <a:rPr lang="en-US" dirty="0" smtClean="0">
                <a:latin typeface="Adobe Garamond Pro" pitchFamily="18" charset="0"/>
              </a:rPr>
              <a:t>Doesn’t think more highly of himself than others and </a:t>
            </a:r>
            <a:r>
              <a:rPr lang="en-US" smtClean="0">
                <a:latin typeface="Adobe Garamond Pro" pitchFamily="18" charset="0"/>
              </a:rPr>
              <a:t>treats them </a:t>
            </a:r>
            <a:r>
              <a:rPr lang="en-US" dirty="0" smtClean="0">
                <a:latin typeface="Adobe Garamond Pro" pitchFamily="18" charset="0"/>
              </a:rPr>
              <a:t>as he would like to be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treated</a:t>
            </a:r>
            <a:r>
              <a:rPr lang="en-US" dirty="0" smtClean="0">
                <a:latin typeface="Adobe Garamond Pro" pitchFamily="18" charset="0"/>
              </a:rPr>
              <a:t>. </a:t>
            </a:r>
          </a:p>
          <a:p>
            <a:pPr marL="457200" indent="-457200">
              <a:buAutoNum type="alphaUcPeriod" startAt="15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15"/>
            </a:pPr>
            <a:r>
              <a:rPr lang="en-US" dirty="0" smtClean="0">
                <a:latin typeface="Adobe Garamond Pro" pitchFamily="18" charset="0"/>
              </a:rPr>
              <a:t>Expects problems, solves them, and then moves on to the next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challenge</a:t>
            </a:r>
            <a:r>
              <a:rPr lang="en-US" dirty="0" smtClean="0">
                <a:latin typeface="Adobe Garamond Pro" pitchFamily="18" charset="0"/>
              </a:rPr>
              <a:t>.</a:t>
            </a:r>
          </a:p>
          <a:p>
            <a:pPr marL="457200" indent="-457200">
              <a:buAutoNum type="alphaUcPeriod" startAt="15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15"/>
            </a:pPr>
            <a:r>
              <a:rPr lang="en-US" dirty="0" smtClean="0">
                <a:latin typeface="Adobe Garamond Pro" pitchFamily="18" charset="0"/>
              </a:rPr>
              <a:t>Understands the importance of the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little</a:t>
            </a:r>
            <a:r>
              <a:rPr lang="en-US" dirty="0" smtClean="0">
                <a:latin typeface="Adobe Garamond Pro" pitchFamily="18" charset="0"/>
              </a:rPr>
              <a:t> things. </a:t>
            </a:r>
          </a:p>
          <a:p>
            <a:pPr marL="457200" indent="-457200">
              <a:buAutoNum type="alphaUcPeriod" startAt="15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15"/>
            </a:pPr>
            <a:r>
              <a:rPr lang="en-US" dirty="0" smtClean="0">
                <a:latin typeface="Adobe Garamond Pro" pitchFamily="18" charset="0"/>
              </a:rPr>
              <a:t>Does not attempt to control others without their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permission</a:t>
            </a:r>
            <a:r>
              <a:rPr lang="en-US" dirty="0" smtClean="0">
                <a:latin typeface="Adobe Garamond Pro" pitchFamily="18" charset="0"/>
              </a:rPr>
              <a:t>. </a:t>
            </a:r>
            <a:endParaRPr lang="en-US" dirty="0">
              <a:latin typeface="Adobe Garamond Pro" pitchFamily="18" charset="0"/>
            </a:endParaRPr>
          </a:p>
          <a:p>
            <a:pPr marL="457200" indent="-457200">
              <a:buAutoNum type="alphaUcPeriod" startAt="10"/>
            </a:pPr>
            <a:endParaRPr lang="en-US" sz="2000" dirty="0" smtClean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7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415</Words>
  <Application>Microsoft Office PowerPoint</Application>
  <PresentationFormat>On-screen Show (16:9)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Faehling</dc:creator>
  <cp:lastModifiedBy>Stephanie Faehling</cp:lastModifiedBy>
  <cp:revision>7</cp:revision>
  <cp:lastPrinted>2013-04-02T15:34:54Z</cp:lastPrinted>
  <dcterms:created xsi:type="dcterms:W3CDTF">2013-03-20T17:44:22Z</dcterms:created>
  <dcterms:modified xsi:type="dcterms:W3CDTF">2013-04-02T18:26:02Z</dcterms:modified>
</cp:coreProperties>
</file>