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5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2178F-1E08-4CB3-B953-57555A67E4C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836B6-519E-4C53-AB8B-16EC63D79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53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6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1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9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1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2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7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2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7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9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9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2CA68-16A7-4B1C-A6DD-FBC334B5B563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8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3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"/>
            <a:ext cx="4563687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55353" y="361950"/>
            <a:ext cx="43011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 startAt="2"/>
            </a:pPr>
            <a:r>
              <a:rPr lang="en-US" sz="2000" dirty="0" smtClean="0">
                <a:latin typeface="Adobe Garamond Pro" pitchFamily="18" charset="0"/>
              </a:rPr>
              <a:t>Committed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elders</a:t>
            </a:r>
            <a:r>
              <a:rPr lang="en-US" sz="2000" dirty="0" smtClean="0">
                <a:latin typeface="Adobe Garamond Pro" pitchFamily="18" charset="0"/>
              </a:rPr>
              <a:t> and role models who teach young males to:</a:t>
            </a:r>
          </a:p>
          <a:p>
            <a:pPr marL="457200" indent="-457200">
              <a:buAutoNum type="alphaUcPeriod" startAt="2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Adobe Garamond Pro" pitchFamily="18" charset="0"/>
              </a:rPr>
              <a:t>Learn from the difficulties and imperfections of their past and develop new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strengths</a:t>
            </a:r>
            <a:r>
              <a:rPr lang="en-US" sz="2000" dirty="0" smtClean="0">
                <a:latin typeface="Adobe Garamond Pro" pitchFamily="18" charset="0"/>
              </a:rPr>
              <a:t>. </a:t>
            </a:r>
          </a:p>
          <a:p>
            <a:pPr marL="457200" indent="-457200">
              <a:buAutoNum type="arabicPeriod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Adobe Garamond Pro" pitchFamily="18" charset="0"/>
              </a:rPr>
              <a:t>Practice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survival</a:t>
            </a:r>
            <a:r>
              <a:rPr lang="en-US" sz="2000" dirty="0" smtClean="0">
                <a:latin typeface="Adobe Garamond Pro" pitchFamily="18" charset="0"/>
              </a:rPr>
              <a:t> skills within the forest. </a:t>
            </a: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87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"/>
            <a:ext cx="4563687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55353" y="393487"/>
            <a:ext cx="43011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 startAt="2"/>
            </a:pPr>
            <a:r>
              <a:rPr lang="en-US" sz="2000" dirty="0" smtClean="0">
                <a:latin typeface="Adobe Garamond Pro" pitchFamily="18" charset="0"/>
              </a:rPr>
              <a:t>Committed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elders</a:t>
            </a:r>
            <a:r>
              <a:rPr lang="en-US" sz="2000" dirty="0" smtClean="0">
                <a:latin typeface="Adobe Garamond Pro" pitchFamily="18" charset="0"/>
              </a:rPr>
              <a:t> and role models who teach young males to:</a:t>
            </a:r>
            <a:endParaRPr lang="en-US" sz="1000" dirty="0" smtClean="0">
              <a:latin typeface="Adobe Garamond Pro" pitchFamily="18" charset="0"/>
            </a:endParaRPr>
          </a:p>
          <a:p>
            <a:pPr marL="457200" indent="-457200">
              <a:buAutoNum type="alphaUcPeriod" startAt="2"/>
            </a:pPr>
            <a:endParaRPr lang="en-US" sz="1000" dirty="0">
              <a:latin typeface="Adobe Garamond Pro" pitchFamily="18" charset="0"/>
            </a:endParaRPr>
          </a:p>
          <a:p>
            <a:pPr marL="342900" indent="-342900">
              <a:buAutoNum type="arabicPeriod" startAt="3"/>
            </a:pPr>
            <a:r>
              <a:rPr lang="en-US" dirty="0" smtClean="0">
                <a:latin typeface="Adobe Garamond Pro" pitchFamily="18" charset="0"/>
              </a:rPr>
              <a:t>Behave like their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role</a:t>
            </a:r>
            <a:r>
              <a:rPr lang="en-US" dirty="0" smtClean="0">
                <a:latin typeface="Adobe Garamond Pro" pitchFamily="18" charset="0"/>
              </a:rPr>
              <a:t> models and follow manhood principles, which will serve to help others strengthen their core. </a:t>
            </a:r>
          </a:p>
          <a:p>
            <a:pPr marL="342900" indent="-342900">
              <a:buAutoNum type="arabicPeriod" startAt="3"/>
            </a:pPr>
            <a:endParaRPr lang="en-US" sz="1000" dirty="0">
              <a:latin typeface="Adobe Garamond Pro" pitchFamily="18" charset="0"/>
            </a:endParaRPr>
          </a:p>
          <a:p>
            <a:pPr marL="342900" indent="-342900">
              <a:buClr>
                <a:schemeClr val="tx1"/>
              </a:buClr>
              <a:buAutoNum type="arabicPeriod" startAt="3"/>
            </a:pP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Honor</a:t>
            </a:r>
            <a:r>
              <a:rPr lang="en-US" dirty="0" smtClean="0">
                <a:latin typeface="Adobe Garamond Pro" pitchFamily="18" charset="0"/>
              </a:rPr>
              <a:t> their achievement of knighthood by following their unique calling. </a:t>
            </a:r>
          </a:p>
          <a:p>
            <a:endParaRPr lang="en-US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4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"/>
            <a:ext cx="4563687" cy="3581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50872" y="285750"/>
            <a:ext cx="430114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 startAt="2"/>
            </a:pPr>
            <a:r>
              <a:rPr lang="en-US" sz="2000" dirty="0" smtClean="0">
                <a:latin typeface="Adobe Garamond Pro" pitchFamily="18" charset="0"/>
              </a:rPr>
              <a:t>Committed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elders</a:t>
            </a:r>
            <a:r>
              <a:rPr lang="en-US" sz="2000" dirty="0" smtClean="0">
                <a:latin typeface="Adobe Garamond Pro" pitchFamily="18" charset="0"/>
              </a:rPr>
              <a:t> and role models who teach young males to:</a:t>
            </a:r>
          </a:p>
          <a:p>
            <a:endParaRPr lang="en-US" sz="1000" dirty="0" smtClean="0">
              <a:latin typeface="Adobe Garamond Pro" pitchFamily="18" charset="0"/>
            </a:endParaRPr>
          </a:p>
          <a:p>
            <a:pPr marL="342900" indent="-342900">
              <a:buAutoNum type="arabicPeriod" startAt="5"/>
            </a:pPr>
            <a:r>
              <a:rPr lang="en-US" dirty="0" smtClean="0">
                <a:latin typeface="Adobe Garamond Pro" pitchFamily="18" charset="0"/>
              </a:rPr>
              <a:t>Achieve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balance</a:t>
            </a:r>
            <a:r>
              <a:rPr lang="en-US" dirty="0" smtClean="0">
                <a:latin typeface="Adobe Garamond Pro" pitchFamily="18" charset="0"/>
              </a:rPr>
              <a:t> in their perceptions, by both thinking and feeling in manly ways. </a:t>
            </a:r>
          </a:p>
          <a:p>
            <a:pPr marL="342900" indent="-342900">
              <a:buAutoNum type="arabicPeriod" startAt="5"/>
            </a:pPr>
            <a:endParaRPr lang="en-US" sz="1000" dirty="0">
              <a:latin typeface="Adobe Garamond Pro" pitchFamily="18" charset="0"/>
            </a:endParaRPr>
          </a:p>
          <a:p>
            <a:pPr marL="342900" indent="-342900">
              <a:buAutoNum type="arabicPeriod" startAt="5"/>
            </a:pPr>
            <a:r>
              <a:rPr lang="en-US" dirty="0" smtClean="0">
                <a:latin typeface="Adobe Garamond Pro" pitchFamily="18" charset="0"/>
              </a:rPr>
              <a:t>Live as positive influencers and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givers</a:t>
            </a:r>
            <a:r>
              <a:rPr lang="en-US" dirty="0" smtClean="0">
                <a:latin typeface="Adobe Garamond Pro" pitchFamily="18" charset="0"/>
              </a:rPr>
              <a:t> within their own forest, as they develop the skills to become role models in the </a:t>
            </a:r>
            <a:r>
              <a:rPr lang="en-US" smtClean="0">
                <a:latin typeface="Adobe Garamond Pro" pitchFamily="18" charset="0"/>
              </a:rPr>
              <a:t>forest.</a:t>
            </a:r>
            <a:endParaRPr lang="en-US" dirty="0" smtClean="0">
              <a:latin typeface="Adobe Garamond Pro" pitchFamily="18" charset="0"/>
            </a:endParaRPr>
          </a:p>
          <a:p>
            <a:pPr marL="342900" indent="-342900">
              <a:buAutoNum type="arabicPeriod" startAt="5"/>
            </a:pPr>
            <a:endParaRPr lang="en-US" dirty="0">
              <a:latin typeface="Adobe Garamond Pro" pitchFamily="18" charset="0"/>
            </a:endParaRPr>
          </a:p>
          <a:p>
            <a:pPr marL="342900" indent="-342900">
              <a:buAutoNum type="arabicPeriod" startAt="5"/>
            </a:pPr>
            <a:endParaRPr lang="en-US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02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33350"/>
            <a:ext cx="3550172" cy="2819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67400" y="97155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dobe Garamond Pro" pitchFamily="18" charset="0"/>
              </a:rPr>
              <a:t>James</a:t>
            </a:r>
          </a:p>
          <a:p>
            <a:pPr algn="ctr"/>
            <a:r>
              <a:rPr lang="en-US" sz="2000" dirty="0" smtClean="0">
                <a:latin typeface="Adobe Garamond Pro" pitchFamily="18" charset="0"/>
              </a:rPr>
              <a:t>Matthew 10:1-42</a:t>
            </a: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05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"/>
            <a:ext cx="4563687" cy="3581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50872" y="376071"/>
            <a:ext cx="43011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1"/>
              </a:buClr>
              <a:buAutoNum type="alphaUcPeriod" startAt="3"/>
            </a:pP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Principles</a:t>
            </a:r>
            <a:r>
              <a:rPr lang="en-US" dirty="0" smtClean="0">
                <a:latin typeface="Adobe Garamond Pro" pitchFamily="18" charset="0"/>
              </a:rPr>
              <a:t>, which serve as self-prescribed rules, bringing growth and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stability</a:t>
            </a:r>
            <a:r>
              <a:rPr lang="en-US" dirty="0" smtClean="0">
                <a:latin typeface="Adobe Garamond Pro" pitchFamily="18" charset="0"/>
              </a:rPr>
              <a:t> to the knight and those who are within his influence.</a:t>
            </a:r>
          </a:p>
          <a:p>
            <a:endParaRPr lang="en-US" sz="1000" dirty="0">
              <a:latin typeface="Adobe Garamond Pro" pitchFamily="18" charset="0"/>
            </a:endParaRPr>
          </a:p>
          <a:p>
            <a:pPr marL="342900" indent="-3429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The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inner</a:t>
            </a:r>
            <a:r>
              <a:rPr lang="en-US" dirty="0" smtClean="0">
                <a:latin typeface="Adobe Garamond Pro" pitchFamily="18" charset="0"/>
              </a:rPr>
              <a:t>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voice</a:t>
            </a:r>
            <a:r>
              <a:rPr lang="en-US" dirty="0" smtClean="0">
                <a:latin typeface="Adobe Garamond Pro" pitchFamily="18" charset="0"/>
              </a:rPr>
              <a:t> of the soul which directs the knight to focus on the “bigger picture,” to develop a viewpoint which includes God, and to follow what he has identified as his life’s purpose. </a:t>
            </a:r>
          </a:p>
          <a:p>
            <a:pPr marL="342900" indent="-342900">
              <a:buAutoNum type="alphaUcPeriod" startAt="4"/>
            </a:pPr>
            <a:endParaRPr lang="en-US" dirty="0">
              <a:latin typeface="Adobe Garamond Pro" pitchFamily="18" charset="0"/>
            </a:endParaRPr>
          </a:p>
          <a:p>
            <a:pPr marL="342900" indent="-342900">
              <a:buAutoNum type="arabicPeriod" startAt="5"/>
            </a:pPr>
            <a:endParaRPr lang="en-US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73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"/>
            <a:ext cx="4563687" cy="3581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40626" y="492145"/>
            <a:ext cx="4301141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 startAt="5"/>
            </a:pPr>
            <a:r>
              <a:rPr lang="en-US" dirty="0" smtClean="0">
                <a:latin typeface="Adobe Garamond Pro" pitchFamily="18" charset="0"/>
              </a:rPr>
              <a:t>His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spirituality</a:t>
            </a:r>
            <a:r>
              <a:rPr lang="en-US" dirty="0" smtClean="0">
                <a:latin typeface="Adobe Garamond Pro" pitchFamily="18" charset="0"/>
              </a:rPr>
              <a:t>, which comes alive through a relationship with Christ.  He can seek God’s guidance on a daily basis in better ways. </a:t>
            </a:r>
          </a:p>
          <a:p>
            <a:pPr marL="342900" indent="-342900">
              <a:buAutoNum type="alphaUcPeriod" startAt="5"/>
            </a:pPr>
            <a:endParaRPr lang="en-US" sz="1000" dirty="0" smtClean="0">
              <a:latin typeface="Adobe Garamond Pro" pitchFamily="18" charset="0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Adobe Garamond Pro" pitchFamily="18" charset="0"/>
              </a:rPr>
              <a:t>Once the Spirit comes alive in a man, he seeks God daily for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guidance</a:t>
            </a:r>
            <a:r>
              <a:rPr lang="en-US" dirty="0" smtClean="0">
                <a:latin typeface="Adobe Garamond Pro" pitchFamily="18" charset="0"/>
              </a:rPr>
              <a:t>, follows God’s special call for him, and serves God by helping others. </a:t>
            </a:r>
          </a:p>
          <a:p>
            <a:endParaRPr lang="en-US" dirty="0">
              <a:latin typeface="Adobe Garamond Pro" pitchFamily="18" charset="0"/>
            </a:endParaRPr>
          </a:p>
          <a:p>
            <a:endParaRPr lang="en-US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93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"/>
            <a:ext cx="4563687" cy="3581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40626" y="492145"/>
            <a:ext cx="430114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 startAt="5"/>
            </a:pPr>
            <a:r>
              <a:rPr lang="en-US" dirty="0" smtClean="0">
                <a:latin typeface="Adobe Garamond Pro" pitchFamily="18" charset="0"/>
              </a:rPr>
              <a:t>His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spirituality</a:t>
            </a:r>
            <a:r>
              <a:rPr lang="en-US" dirty="0" smtClean="0">
                <a:latin typeface="Adobe Garamond Pro" pitchFamily="18" charset="0"/>
              </a:rPr>
              <a:t>, which comes alive through a relationship with Christ.  He can seek God’s guidance on a daily basis in better ways. </a:t>
            </a:r>
          </a:p>
          <a:p>
            <a:pPr marL="342900" indent="-342900">
              <a:buAutoNum type="alphaUcPeriod" startAt="5"/>
            </a:pPr>
            <a:endParaRPr lang="en-US" sz="1000" dirty="0" smtClean="0">
              <a:latin typeface="Adobe Garamond Pro" pitchFamily="18" charset="0"/>
            </a:endParaRPr>
          </a:p>
          <a:p>
            <a:pPr marL="342900" indent="-342900">
              <a:buAutoNum type="arabicPeriod" startAt="2"/>
            </a:pPr>
            <a:r>
              <a:rPr lang="en-US" dirty="0" smtClean="0">
                <a:latin typeface="Adobe Garamond Pro" pitchFamily="18" charset="0"/>
              </a:rPr>
              <a:t>As a result of the resurrection of the man’s spirit, the soul’s need for complete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meaning</a:t>
            </a:r>
            <a:r>
              <a:rPr lang="en-US" dirty="0" smtClean="0">
                <a:latin typeface="Adobe Garamond Pro" pitchFamily="18" charset="0"/>
              </a:rPr>
              <a:t> in life is met.  </a:t>
            </a:r>
          </a:p>
          <a:p>
            <a:endParaRPr lang="en-US" dirty="0">
              <a:latin typeface="Adobe Garamond Pro" pitchFamily="18" charset="0"/>
            </a:endParaRPr>
          </a:p>
          <a:p>
            <a:endParaRPr lang="en-US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32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590550"/>
            <a:ext cx="4106487" cy="266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5400" y="940534"/>
            <a:ext cx="37363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dobe Garamond Pro" pitchFamily="18" charset="0"/>
              </a:rPr>
              <a:t>These five manhood trail markers assist the male by pointing the way through the forest toward the quest of becoming a man. </a:t>
            </a:r>
            <a:endParaRPr lang="en-US" sz="2000" dirty="0">
              <a:latin typeface="Adobe Garamond Pro" pitchFamily="18" charset="0"/>
            </a:endParaRPr>
          </a:p>
          <a:p>
            <a:endParaRPr lang="en-US" sz="20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72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"/>
            <a:ext cx="4563687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2" y="209550"/>
            <a:ext cx="43011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 smtClean="0">
                <a:latin typeface="Adobe Garamond Pro" pitchFamily="18" charset="0"/>
              </a:rPr>
              <a:t>By following the trail markers, a man is led into knighthood.  Due to his strength, a knight can participate in an honest self-evaluation process.  </a:t>
            </a:r>
          </a:p>
          <a:p>
            <a:r>
              <a:rPr lang="en-US" dirty="0" smtClean="0">
                <a:latin typeface="Adobe Garamond Pro" pitchFamily="18" charset="0"/>
              </a:rPr>
              <a:t>He:</a:t>
            </a:r>
          </a:p>
          <a:p>
            <a:endParaRPr lang="en-US" sz="1000" dirty="0">
              <a:latin typeface="Adobe Garamond Pro" pitchFamily="18" charset="0"/>
            </a:endParaRPr>
          </a:p>
          <a:p>
            <a:pPr marL="342900" indent="-3429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Uses his manly energy to search the various aspects of himself that he can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improve</a:t>
            </a:r>
            <a:r>
              <a:rPr lang="en-US" dirty="0" smtClean="0">
                <a:latin typeface="Adobe Garamond Pro" pitchFamily="18" charset="0"/>
              </a:rPr>
              <a:t>.</a:t>
            </a:r>
          </a:p>
          <a:p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15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"/>
            <a:ext cx="4563687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50872" y="438150"/>
            <a:ext cx="430114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dirty="0" smtClean="0">
                <a:latin typeface="Adobe Garamond Pro" pitchFamily="18" charset="0"/>
              </a:rPr>
              <a:t>By following the trail markers, a man is led into knighthood.  Due to his strength, a knight can participate in an honest self-evaluation process.  </a:t>
            </a:r>
          </a:p>
          <a:p>
            <a:r>
              <a:rPr lang="en-US" dirty="0" smtClean="0">
                <a:latin typeface="Adobe Garamond Pro" pitchFamily="18" charset="0"/>
              </a:rPr>
              <a:t>He:</a:t>
            </a:r>
          </a:p>
          <a:p>
            <a:endParaRPr lang="en-US" sz="1000" dirty="0">
              <a:latin typeface="Adobe Garamond Pro" pitchFamily="18" charset="0"/>
            </a:endParaRPr>
          </a:p>
          <a:p>
            <a:pPr marL="342900" indent="-342900">
              <a:buAutoNum type="alphaUcPeriod" startAt="2"/>
            </a:pPr>
            <a:r>
              <a:rPr lang="en-US" dirty="0" smtClean="0">
                <a:latin typeface="Adobe Garamond Pro" pitchFamily="18" charset="0"/>
              </a:rPr>
              <a:t>Develops his giftedness by seeking increasingly challenging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tasks</a:t>
            </a:r>
            <a:r>
              <a:rPr lang="en-US" dirty="0" smtClean="0">
                <a:latin typeface="Adobe Garamond Pro" pitchFamily="18" charset="0"/>
              </a:rPr>
              <a:t>. </a:t>
            </a:r>
          </a:p>
          <a:p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30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33350"/>
            <a:ext cx="3550172" cy="2819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67400" y="742950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pperplate Gothic Bold" pitchFamily="34" charset="0"/>
              </a:rPr>
              <a:t>Getting There</a:t>
            </a:r>
            <a:endParaRPr lang="en-US" sz="4000" dirty="0"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20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"/>
            <a:ext cx="4563687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8405" y="438150"/>
            <a:ext cx="430114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dirty="0" smtClean="0">
                <a:latin typeface="Adobe Garamond Pro" pitchFamily="18" charset="0"/>
              </a:rPr>
              <a:t>By following the trail markers, a man is led into knighthood.  Due to his strength, a knight can participate in an honest self-evaluation process.  </a:t>
            </a:r>
          </a:p>
          <a:p>
            <a:r>
              <a:rPr lang="en-US" dirty="0" smtClean="0">
                <a:latin typeface="Adobe Garamond Pro" pitchFamily="18" charset="0"/>
              </a:rPr>
              <a:t>He:</a:t>
            </a:r>
          </a:p>
          <a:p>
            <a:endParaRPr lang="en-US" sz="1000" dirty="0">
              <a:latin typeface="Adobe Garamond Pro" pitchFamily="18" charset="0"/>
            </a:endParaRPr>
          </a:p>
          <a:p>
            <a:pPr marL="342900" indent="-342900">
              <a:buAutoNum type="alphaUcPeriod" startAt="3"/>
            </a:pPr>
            <a:r>
              <a:rPr lang="en-US" dirty="0" smtClean="0">
                <a:latin typeface="Adobe Garamond Pro" pitchFamily="18" charset="0"/>
              </a:rPr>
              <a:t>Knows that there is always at least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one more</a:t>
            </a:r>
            <a:r>
              <a:rPr lang="en-US" dirty="0" smtClean="0">
                <a:latin typeface="Adobe Garamond Pro" pitchFamily="18" charset="0"/>
              </a:rPr>
              <a:t> personal area in which he could grow. </a:t>
            </a:r>
          </a:p>
          <a:p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27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"/>
            <a:ext cx="4563687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2" y="365939"/>
            <a:ext cx="430114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dirty="0" smtClean="0">
                <a:latin typeface="Adobe Garamond Pro" pitchFamily="18" charset="0"/>
              </a:rPr>
              <a:t>By following the trail markers, a man is led into knighthood.  Due to his strength, a knight can participate in an honest self-evaluation process.  </a:t>
            </a:r>
          </a:p>
          <a:p>
            <a:r>
              <a:rPr lang="en-US" dirty="0" smtClean="0">
                <a:latin typeface="Adobe Garamond Pro" pitchFamily="18" charset="0"/>
              </a:rPr>
              <a:t>He:</a:t>
            </a:r>
          </a:p>
          <a:p>
            <a:endParaRPr lang="en-US" sz="1000" dirty="0">
              <a:latin typeface="Adobe Garamond Pro" pitchFamily="18" charset="0"/>
            </a:endParaRPr>
          </a:p>
          <a:p>
            <a:pPr marL="342900" indent="-342900">
              <a:buClr>
                <a:schemeClr val="tx1"/>
              </a:buClr>
              <a:buAutoNum type="alphaUcPeriod" startAt="4"/>
            </a:pP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Focuses</a:t>
            </a:r>
            <a:r>
              <a:rPr lang="en-US" dirty="0" smtClean="0">
                <a:latin typeface="Adobe Garamond Pro" pitchFamily="18" charset="0"/>
              </a:rPr>
              <a:t> on the development of his strength, rather than on the repairs that are required when he is weak. </a:t>
            </a:r>
          </a:p>
          <a:p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09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"/>
            <a:ext cx="4563687" cy="3581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2" y="393740"/>
            <a:ext cx="4301141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dirty="0" smtClean="0">
                <a:latin typeface="Adobe Garamond Pro" pitchFamily="18" charset="0"/>
              </a:rPr>
              <a:t>By following the trail markers, a man is led into knighthood.  Due to his strength, a knight can participate in an honest self-evaluation process.  </a:t>
            </a:r>
          </a:p>
          <a:p>
            <a:r>
              <a:rPr lang="en-US" dirty="0" smtClean="0">
                <a:latin typeface="Adobe Garamond Pro" pitchFamily="18" charset="0"/>
              </a:rPr>
              <a:t>He:</a:t>
            </a:r>
          </a:p>
          <a:p>
            <a:endParaRPr lang="en-US" sz="1000" dirty="0">
              <a:latin typeface="Adobe Garamond Pro" pitchFamily="18" charset="0"/>
            </a:endParaRPr>
          </a:p>
          <a:p>
            <a:pPr marL="342900" indent="-342900">
              <a:buAutoNum type="alphaUcPeriod" startAt="5"/>
            </a:pPr>
            <a:r>
              <a:rPr lang="en-US" dirty="0" smtClean="0">
                <a:latin typeface="Adobe Garamond Pro" pitchFamily="18" charset="0"/>
              </a:rPr>
              <a:t>Views difficulties as opportunities which help him recognize the areas where he can become stronger, as he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humbly</a:t>
            </a:r>
            <a:r>
              <a:rPr lang="en-US" dirty="0" smtClean="0">
                <a:latin typeface="Adobe Garamond Pro" pitchFamily="18" charset="0"/>
              </a:rPr>
              <a:t> discovers new solutions. </a:t>
            </a:r>
          </a:p>
          <a:p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35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"/>
            <a:ext cx="4563687" cy="3581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2" y="442139"/>
            <a:ext cx="430114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dirty="0" smtClean="0">
                <a:latin typeface="Adobe Garamond Pro" pitchFamily="18" charset="0"/>
              </a:rPr>
              <a:t>By following the trail markers, a man is led into knighthood.  Due to his strength, a knight can participate in an honest self-evaluation process.  </a:t>
            </a:r>
          </a:p>
          <a:p>
            <a:r>
              <a:rPr lang="en-US" dirty="0" smtClean="0">
                <a:latin typeface="Adobe Garamond Pro" pitchFamily="18" charset="0"/>
              </a:rPr>
              <a:t>He:</a:t>
            </a:r>
          </a:p>
          <a:p>
            <a:endParaRPr lang="en-US" sz="1000" dirty="0">
              <a:latin typeface="Adobe Garamond Pro" pitchFamily="18" charset="0"/>
            </a:endParaRPr>
          </a:p>
          <a:p>
            <a:pPr marL="342900" indent="-342900">
              <a:buAutoNum type="alphaUcPeriod" startAt="6"/>
            </a:pPr>
            <a:r>
              <a:rPr lang="en-US" dirty="0" smtClean="0">
                <a:latin typeface="Adobe Garamond Pro" pitchFamily="18" charset="0"/>
              </a:rPr>
              <a:t>Seeks supportive and positive relationships from which the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feedback</a:t>
            </a:r>
            <a:r>
              <a:rPr lang="en-US" dirty="0" smtClean="0">
                <a:latin typeface="Adobe Garamond Pro" pitchFamily="18" charset="0"/>
              </a:rPr>
              <a:t> that he receives brings him opportunities for growth. </a:t>
            </a:r>
          </a:p>
          <a:p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18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"/>
            <a:ext cx="4563687" cy="3581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1" y="566737"/>
            <a:ext cx="430114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dirty="0" smtClean="0">
                <a:latin typeface="Adobe Garamond Pro" pitchFamily="18" charset="0"/>
              </a:rPr>
              <a:t>By following the trail markers, a man is led into knighthood.  Due to his strength, a knight can participate in an honest self-evaluation process.  </a:t>
            </a:r>
          </a:p>
          <a:p>
            <a:r>
              <a:rPr lang="en-US" dirty="0" smtClean="0">
                <a:latin typeface="Adobe Garamond Pro" pitchFamily="18" charset="0"/>
              </a:rPr>
              <a:t>He:</a:t>
            </a:r>
          </a:p>
          <a:p>
            <a:endParaRPr lang="en-US" sz="1000" dirty="0">
              <a:latin typeface="Adobe Garamond Pro" pitchFamily="18" charset="0"/>
            </a:endParaRPr>
          </a:p>
          <a:p>
            <a:pPr marL="342900" indent="-342900">
              <a:buAutoNum type="alphaUcPeriod" startAt="7"/>
            </a:pPr>
            <a:r>
              <a:rPr lang="en-US" dirty="0" smtClean="0">
                <a:latin typeface="Adobe Garamond Pro" pitchFamily="18" charset="0"/>
              </a:rPr>
              <a:t>Views his manhood success as an obligation to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mentor</a:t>
            </a:r>
            <a:r>
              <a:rPr lang="en-US" dirty="0" smtClean="0">
                <a:latin typeface="Adobe Garamond Pro" pitchFamily="18" charset="0"/>
              </a:rPr>
              <a:t> others. </a:t>
            </a:r>
          </a:p>
          <a:p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23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09550"/>
            <a:ext cx="4716087" cy="3581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43400" y="438150"/>
            <a:ext cx="452974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dirty="0" smtClean="0">
                <a:latin typeface="Adobe Garamond Pro" pitchFamily="18" charset="0"/>
              </a:rPr>
              <a:t>By following the trail markers, a man is led into knighthood.  Due to his strength, a knight can participate in an honest self-evaluation process.  </a:t>
            </a:r>
          </a:p>
          <a:p>
            <a:r>
              <a:rPr lang="en-US" dirty="0" smtClean="0">
                <a:latin typeface="Adobe Garamond Pro" pitchFamily="18" charset="0"/>
              </a:rPr>
              <a:t>He:</a:t>
            </a:r>
          </a:p>
          <a:p>
            <a:endParaRPr lang="en-US" sz="1000" dirty="0">
              <a:latin typeface="Adobe Garamond Pro" pitchFamily="18" charset="0"/>
            </a:endParaRPr>
          </a:p>
          <a:p>
            <a:pPr marL="342900" indent="-342900">
              <a:buClr>
                <a:schemeClr val="tx1"/>
              </a:buClr>
              <a:buAutoNum type="alphaUcPeriod" startAt="8"/>
            </a:pP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Understands</a:t>
            </a:r>
            <a:r>
              <a:rPr lang="en-US" dirty="0" smtClean="0">
                <a:latin typeface="Adobe Garamond Pro" pitchFamily="18" charset="0"/>
              </a:rPr>
              <a:t> that the shadow can only be completely controlled by the empowerment of the man’s spirit by God. </a:t>
            </a:r>
          </a:p>
          <a:p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22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"/>
            <a:ext cx="4563687" cy="3581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1" y="566737"/>
            <a:ext cx="430114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dirty="0" smtClean="0">
                <a:latin typeface="Adobe Garamond Pro" pitchFamily="18" charset="0"/>
              </a:rPr>
              <a:t>By following the trail markers, a man is led into knighthood.  Due to his strength, a knight can participate in an honest self-evaluation process.  </a:t>
            </a:r>
          </a:p>
          <a:p>
            <a:r>
              <a:rPr lang="en-US" dirty="0" smtClean="0">
                <a:latin typeface="Adobe Garamond Pro" pitchFamily="18" charset="0"/>
              </a:rPr>
              <a:t>He:</a:t>
            </a:r>
          </a:p>
          <a:p>
            <a:endParaRPr lang="en-US" sz="1000" dirty="0">
              <a:latin typeface="Adobe Garamond Pro" pitchFamily="18" charset="0"/>
            </a:endParaRPr>
          </a:p>
          <a:p>
            <a:pPr marL="400050" indent="-400050">
              <a:buClr>
                <a:schemeClr val="tx1"/>
              </a:buClr>
              <a:buAutoNum type="romanUcPeriod"/>
            </a:pP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Submits</a:t>
            </a:r>
            <a:r>
              <a:rPr lang="en-US" dirty="0" smtClean="0">
                <a:latin typeface="Adobe Garamond Pro" pitchFamily="18" charset="0"/>
              </a:rPr>
              <a:t> to God, as he follows His truth and guidance. </a:t>
            </a:r>
          </a:p>
          <a:p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0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09550"/>
            <a:ext cx="4639887" cy="3733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19601" y="438150"/>
            <a:ext cx="44535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dobe Garamond Pro" pitchFamily="18" charset="0"/>
              </a:rPr>
              <a:t>In the previous trail, we described four different types of identity states that a male will use to pose as a man.  The final identity state occurs when a man achieves knighthood.  In order for a knight to form his identity, he needs a strong support system, a challenge </a:t>
            </a:r>
            <a:r>
              <a:rPr lang="en-US" sz="2000" dirty="0" smtClean="0">
                <a:latin typeface="Adobe Garamond Pro" pitchFamily="18" charset="0"/>
              </a:rPr>
              <a:t>that he </a:t>
            </a:r>
            <a:r>
              <a:rPr lang="en-US" sz="2000" dirty="0" smtClean="0">
                <a:latin typeface="Adobe Garamond Pro" pitchFamily="18" charset="0"/>
              </a:rPr>
              <a:t>responds to courageously, self-awareness, and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divine</a:t>
            </a:r>
            <a:r>
              <a:rPr lang="en-US" sz="2000" dirty="0" smtClean="0">
                <a:latin typeface="Adobe Garamond Pro" pitchFamily="18" charset="0"/>
              </a:rPr>
              <a:t> inspiration.  </a:t>
            </a: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51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"/>
            <a:ext cx="4563687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2" y="302389"/>
            <a:ext cx="43011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 smtClean="0">
                <a:latin typeface="Adobe Garamond Pro" pitchFamily="18" charset="0"/>
              </a:rPr>
              <a:t>The chief identity supports (or trail markers) that contribute to the development of a male’s manhood are:</a:t>
            </a:r>
          </a:p>
          <a:p>
            <a:endParaRPr lang="en-US" sz="1000" dirty="0" smtClean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sz="2000" dirty="0" smtClean="0">
                <a:latin typeface="Adobe Garamond Pro" pitchFamily="18" charset="0"/>
              </a:rPr>
              <a:t>A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tribe</a:t>
            </a:r>
            <a:r>
              <a:rPr lang="en-US" sz="2000" dirty="0" smtClean="0">
                <a:latin typeface="Adobe Garamond Pro" pitchFamily="18" charset="0"/>
              </a:rPr>
              <a:t> that offers a young man:</a:t>
            </a:r>
          </a:p>
          <a:p>
            <a:endParaRPr lang="en-US" sz="1000" dirty="0" smtClean="0">
              <a:latin typeface="Adobe Garamond Pro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Adobe Garamond Pro" pitchFamily="18" charset="0"/>
              </a:rPr>
              <a:t>Medical and nutritional resources to assist his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body</a:t>
            </a:r>
            <a:r>
              <a:rPr lang="en-US" sz="2000" dirty="0" smtClean="0">
                <a:latin typeface="Adobe Garamond Pro" pitchFamily="18" charset="0"/>
              </a:rPr>
              <a:t> in becoming its best.</a:t>
            </a:r>
            <a:endParaRPr lang="en-US" sz="2000" dirty="0">
              <a:latin typeface="Adobe Garamond Pro" pitchFamily="18" charset="0"/>
            </a:endParaRPr>
          </a:p>
          <a:p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04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"/>
            <a:ext cx="4563687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2" y="302389"/>
            <a:ext cx="430114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 smtClean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sz="2000" dirty="0" smtClean="0">
                <a:latin typeface="Adobe Garamond Pro" pitchFamily="18" charset="0"/>
              </a:rPr>
              <a:t>A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tribe</a:t>
            </a:r>
            <a:r>
              <a:rPr lang="en-US" sz="2000" dirty="0" smtClean="0">
                <a:latin typeface="Adobe Garamond Pro" pitchFamily="18" charset="0"/>
              </a:rPr>
              <a:t> that offers a young man:</a:t>
            </a:r>
          </a:p>
          <a:p>
            <a:endParaRPr lang="en-US" sz="1000" dirty="0" smtClean="0">
              <a:latin typeface="Adobe Garamond Pro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 smtClean="0">
                <a:latin typeface="Adobe Garamond Pro" pitchFamily="18" charset="0"/>
              </a:rPr>
              <a:t>An educational system that teaches basic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skills</a:t>
            </a:r>
            <a:r>
              <a:rPr lang="en-US" sz="2000" dirty="0" smtClean="0">
                <a:latin typeface="Adobe Garamond Pro" pitchFamily="18" charset="0"/>
              </a:rPr>
              <a:t> and encourages socialization. </a:t>
            </a:r>
          </a:p>
          <a:p>
            <a:pPr marL="457200" indent="-457200">
              <a:buAutoNum type="arabicPeriod" startAt="2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 smtClean="0">
                <a:latin typeface="Adobe Garamond Pro" pitchFamily="18" charset="0"/>
              </a:rPr>
              <a:t>Guidance regarding what is expected of a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man</a:t>
            </a:r>
            <a:r>
              <a:rPr lang="en-US" sz="2000" dirty="0" smtClean="0">
                <a:latin typeface="Adobe Garamond Pro" pitchFamily="18" charset="0"/>
              </a:rPr>
              <a:t>. </a:t>
            </a:r>
          </a:p>
          <a:p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58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"/>
            <a:ext cx="4563687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50872" y="590550"/>
            <a:ext cx="430114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 smtClean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sz="2000" dirty="0" smtClean="0">
                <a:latin typeface="Adobe Garamond Pro" pitchFamily="18" charset="0"/>
              </a:rPr>
              <a:t>A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tribe</a:t>
            </a:r>
            <a:r>
              <a:rPr lang="en-US" sz="2000" dirty="0" smtClean="0">
                <a:latin typeface="Adobe Garamond Pro" pitchFamily="18" charset="0"/>
              </a:rPr>
              <a:t> that offers a young man:</a:t>
            </a:r>
          </a:p>
          <a:p>
            <a:endParaRPr lang="en-US" sz="1000" dirty="0" smtClean="0">
              <a:latin typeface="Adobe Garamond Pro" pitchFamily="18" charset="0"/>
            </a:endParaRPr>
          </a:p>
          <a:p>
            <a:pPr marL="457200" indent="-457200">
              <a:buAutoNum type="arabicPeriod" startAt="4"/>
            </a:pPr>
            <a:r>
              <a:rPr lang="en-US" sz="2000" dirty="0" smtClean="0">
                <a:latin typeface="Adobe Garamond Pro" pitchFamily="18" charset="0"/>
              </a:rPr>
              <a:t>A recreational system that is used to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refuel</a:t>
            </a:r>
            <a:r>
              <a:rPr lang="en-US" sz="2000" dirty="0" smtClean="0">
                <a:latin typeface="Adobe Garamond Pro" pitchFamily="18" charset="0"/>
              </a:rPr>
              <a:t>, to meet others, to exercise, and to develop physical strength.  </a:t>
            </a:r>
          </a:p>
          <a:p>
            <a:pPr marL="457200" indent="-457200">
              <a:buAutoNum type="arabicPeriod" startAt="4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rabicPeriod" startAt="4"/>
            </a:pPr>
            <a:r>
              <a:rPr lang="en-US" sz="2000" dirty="0" smtClean="0">
                <a:latin typeface="Adobe Garamond Pro" pitchFamily="18" charset="0"/>
              </a:rPr>
              <a:t>The availability of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peer</a:t>
            </a:r>
            <a:r>
              <a:rPr lang="en-US" sz="2000" dirty="0" smtClean="0">
                <a:latin typeface="Adobe Garamond Pro" pitchFamily="18" charset="0"/>
              </a:rPr>
              <a:t> interaction. </a:t>
            </a: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64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"/>
            <a:ext cx="4563687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61118" y="438150"/>
            <a:ext cx="430114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latin typeface="Adobe Garamond Pro" pitchFamily="18" charset="0"/>
            </a:endParaRPr>
          </a:p>
          <a:p>
            <a:pPr algn="ctr"/>
            <a:r>
              <a:rPr lang="en-US" sz="2800" i="1" dirty="0" smtClean="0">
                <a:latin typeface="Adobe Garamond Pro" pitchFamily="18" charset="0"/>
              </a:rPr>
              <a:t>“What I am proud of is I have searched  for the best of me and I have been a team man without fail.” </a:t>
            </a:r>
          </a:p>
          <a:p>
            <a:pPr algn="ctr"/>
            <a:endParaRPr lang="en-US" sz="2000" dirty="0">
              <a:latin typeface="Adobe Garamond Pro" pitchFamily="18" charset="0"/>
            </a:endParaRPr>
          </a:p>
          <a:p>
            <a:pPr algn="r"/>
            <a:r>
              <a:rPr lang="en-US" sz="2000" dirty="0" smtClean="0">
                <a:latin typeface="Adobe Garamond Pro" pitchFamily="18" charset="0"/>
              </a:rPr>
              <a:t>-Jonny Wilkinson</a:t>
            </a: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07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"/>
            <a:ext cx="4563687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2" y="285750"/>
            <a:ext cx="430114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 smtClean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sz="2000" dirty="0" smtClean="0">
                <a:latin typeface="Adobe Garamond Pro" pitchFamily="18" charset="0"/>
              </a:rPr>
              <a:t>A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tribe</a:t>
            </a:r>
            <a:r>
              <a:rPr lang="en-US" sz="2000" dirty="0" smtClean="0">
                <a:latin typeface="Adobe Garamond Pro" pitchFamily="18" charset="0"/>
              </a:rPr>
              <a:t> that offers a young man:</a:t>
            </a:r>
          </a:p>
          <a:p>
            <a:endParaRPr lang="en-US" sz="1000" dirty="0" smtClean="0">
              <a:latin typeface="Adobe Garamond Pro" pitchFamily="18" charset="0"/>
            </a:endParaRPr>
          </a:p>
          <a:p>
            <a:pPr marL="457200" indent="-457200">
              <a:buAutoNum type="arabicPeriod" startAt="6"/>
            </a:pPr>
            <a:r>
              <a:rPr lang="en-US" sz="2000" dirty="0" smtClean="0">
                <a:latin typeface="Adobe Garamond Pro" pitchFamily="18" charset="0"/>
              </a:rPr>
              <a:t>A legal system which supports laws that are good for the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whole</a:t>
            </a:r>
            <a:r>
              <a:rPr lang="en-US" sz="2000" dirty="0" smtClean="0">
                <a:latin typeface="Adobe Garamond Pro" pitchFamily="18" charset="0"/>
              </a:rPr>
              <a:t> community. </a:t>
            </a:r>
          </a:p>
          <a:p>
            <a:pPr marL="457200" indent="-457200">
              <a:buAutoNum type="arabicPeriod" startAt="6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rabicPeriod" startAt="6"/>
            </a:pPr>
            <a:r>
              <a:rPr lang="en-US" sz="2000" dirty="0" smtClean="0">
                <a:latin typeface="Adobe Garamond Pro" pitchFamily="18" charset="0"/>
              </a:rPr>
              <a:t>Encouragement to develop the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unique</a:t>
            </a:r>
            <a:r>
              <a:rPr lang="en-US" sz="2000" dirty="0" smtClean="0">
                <a:latin typeface="Adobe Garamond Pro" pitchFamily="18" charset="0"/>
              </a:rPr>
              <a:t> potential that is a part of his cultural traditions. </a:t>
            </a: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62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253" y="-2000251"/>
            <a:ext cx="5143500" cy="9144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09550"/>
            <a:ext cx="4182687" cy="289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68050" y="666750"/>
            <a:ext cx="38477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 smtClean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sz="2000" dirty="0" smtClean="0">
                <a:latin typeface="Adobe Garamond Pro" pitchFamily="18" charset="0"/>
              </a:rPr>
              <a:t>A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tribe</a:t>
            </a:r>
            <a:r>
              <a:rPr lang="en-US" sz="2000" dirty="0" smtClean="0">
                <a:latin typeface="Adobe Garamond Pro" pitchFamily="18" charset="0"/>
              </a:rPr>
              <a:t> that offers a young man:</a:t>
            </a:r>
          </a:p>
          <a:p>
            <a:pPr marL="457200" indent="-457200">
              <a:buAutoNum type="alphaUcPeriod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rabicPeriod" startAt="8"/>
            </a:pPr>
            <a:r>
              <a:rPr lang="en-US" sz="2000" dirty="0" smtClean="0">
                <a:latin typeface="Adobe Garamond Pro" pitchFamily="18" charset="0"/>
              </a:rPr>
              <a:t>Opportunities to discover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God</a:t>
            </a:r>
            <a:r>
              <a:rPr lang="en-US" sz="2000" dirty="0" smtClean="0">
                <a:latin typeface="Adobe Garamond Pro" pitchFamily="18" charset="0"/>
              </a:rPr>
              <a:t>, and to define his values and his ethics. </a:t>
            </a:r>
          </a:p>
          <a:p>
            <a:pPr marL="457200" indent="-457200">
              <a:buAutoNum type="arabicPeriod" startAt="8"/>
            </a:pP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43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989</Words>
  <Application>Microsoft Office PowerPoint</Application>
  <PresentationFormat>On-screen Show (16:9)</PresentationFormat>
  <Paragraphs>96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Faehling</dc:creator>
  <cp:lastModifiedBy>Stephanie Faehling</cp:lastModifiedBy>
  <cp:revision>13</cp:revision>
  <cp:lastPrinted>2013-04-01T14:18:35Z</cp:lastPrinted>
  <dcterms:created xsi:type="dcterms:W3CDTF">2013-03-20T17:44:22Z</dcterms:created>
  <dcterms:modified xsi:type="dcterms:W3CDTF">2013-04-01T14:19:44Z</dcterms:modified>
</cp:coreProperties>
</file>