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9"/>
  </p:handoutMasterIdLst>
  <p:sldIdLst>
    <p:sldId id="256" r:id="rId2"/>
    <p:sldId id="257" r:id="rId3"/>
    <p:sldId id="258" r:id="rId4"/>
    <p:sldId id="259" r:id="rId5"/>
    <p:sldId id="272" r:id="rId6"/>
    <p:sldId id="267" r:id="rId7"/>
    <p:sldId id="273" r:id="rId8"/>
    <p:sldId id="270" r:id="rId9"/>
    <p:sldId id="274" r:id="rId10"/>
    <p:sldId id="262" r:id="rId11"/>
    <p:sldId id="268" r:id="rId12"/>
    <p:sldId id="275" r:id="rId13"/>
    <p:sldId id="269" r:id="rId14"/>
    <p:sldId id="276" r:id="rId15"/>
    <p:sldId id="265" r:id="rId16"/>
    <p:sldId id="271" r:id="rId17"/>
    <p:sldId id="277" r:id="rId18"/>
  </p:sldIdLst>
  <p:sldSz cx="9144000" cy="5143500" type="screen16x9"/>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221"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1EABE554-78B1-4ABB-896F-66EF7580FE28}" type="datetimeFigureOut">
              <a:rPr lang="en-US" smtClean="0"/>
              <a:t>4/2/2013</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0A5A0460-D673-45AA-B15A-7C5935620C55}" type="slidenum">
              <a:rPr lang="en-US" smtClean="0"/>
              <a:t>‹#›</a:t>
            </a:fld>
            <a:endParaRPr lang="en-US"/>
          </a:p>
        </p:txBody>
      </p:sp>
    </p:spTree>
    <p:extLst>
      <p:ext uri="{BB962C8B-B14F-4D97-AF65-F5344CB8AC3E}">
        <p14:creationId xmlns:p14="http://schemas.microsoft.com/office/powerpoint/2010/main" val="111683642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22CA68-16A7-4B1C-A6DD-FBC334B5B563}" type="datetimeFigureOut">
              <a:rPr lang="en-US" smtClean="0"/>
              <a:t>4/2/2013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D140E-F235-4619-9FD6-DC39422E3E31}" type="slidenum">
              <a:rPr lang="en-US" smtClean="0"/>
              <a:t>‹#›</a:t>
            </a:fld>
            <a:endParaRPr lang="en-US"/>
          </a:p>
        </p:txBody>
      </p:sp>
    </p:spTree>
    <p:extLst>
      <p:ext uri="{BB962C8B-B14F-4D97-AF65-F5344CB8AC3E}">
        <p14:creationId xmlns:p14="http://schemas.microsoft.com/office/powerpoint/2010/main" val="3902565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22CA68-16A7-4B1C-A6DD-FBC334B5B563}" type="datetimeFigureOut">
              <a:rPr lang="en-US" smtClean="0"/>
              <a:t>4/2/2013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D140E-F235-4619-9FD6-DC39422E3E31}" type="slidenum">
              <a:rPr lang="en-US" smtClean="0"/>
              <a:t>‹#›</a:t>
            </a:fld>
            <a:endParaRPr lang="en-US"/>
          </a:p>
        </p:txBody>
      </p:sp>
    </p:spTree>
    <p:extLst>
      <p:ext uri="{BB962C8B-B14F-4D97-AF65-F5344CB8AC3E}">
        <p14:creationId xmlns:p14="http://schemas.microsoft.com/office/powerpoint/2010/main" val="897111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22CA68-16A7-4B1C-A6DD-FBC334B5B563}" type="datetimeFigureOut">
              <a:rPr lang="en-US" smtClean="0"/>
              <a:t>4/2/2013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D140E-F235-4619-9FD6-DC39422E3E31}" type="slidenum">
              <a:rPr lang="en-US" smtClean="0"/>
              <a:t>‹#›</a:t>
            </a:fld>
            <a:endParaRPr lang="en-US"/>
          </a:p>
        </p:txBody>
      </p:sp>
    </p:spTree>
    <p:extLst>
      <p:ext uri="{BB962C8B-B14F-4D97-AF65-F5344CB8AC3E}">
        <p14:creationId xmlns:p14="http://schemas.microsoft.com/office/powerpoint/2010/main" val="1197597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22CA68-16A7-4B1C-A6DD-FBC334B5B563}" type="datetimeFigureOut">
              <a:rPr lang="en-US" smtClean="0"/>
              <a:t>4/2/2013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D140E-F235-4619-9FD6-DC39422E3E31}" type="slidenum">
              <a:rPr lang="en-US" smtClean="0"/>
              <a:t>‹#›</a:t>
            </a:fld>
            <a:endParaRPr lang="en-US"/>
          </a:p>
        </p:txBody>
      </p:sp>
    </p:spTree>
    <p:extLst>
      <p:ext uri="{BB962C8B-B14F-4D97-AF65-F5344CB8AC3E}">
        <p14:creationId xmlns:p14="http://schemas.microsoft.com/office/powerpoint/2010/main" val="630717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22CA68-16A7-4B1C-A6DD-FBC334B5B563}" type="datetimeFigureOut">
              <a:rPr lang="en-US" smtClean="0"/>
              <a:t>4/2/2013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D140E-F235-4619-9FD6-DC39422E3E31}" type="slidenum">
              <a:rPr lang="en-US" smtClean="0"/>
              <a:t>‹#›</a:t>
            </a:fld>
            <a:endParaRPr lang="en-US"/>
          </a:p>
        </p:txBody>
      </p:sp>
    </p:spTree>
    <p:extLst>
      <p:ext uri="{BB962C8B-B14F-4D97-AF65-F5344CB8AC3E}">
        <p14:creationId xmlns:p14="http://schemas.microsoft.com/office/powerpoint/2010/main" val="421603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22CA68-16A7-4B1C-A6DD-FBC334B5B563}" type="datetimeFigureOut">
              <a:rPr lang="en-US" smtClean="0"/>
              <a:t>4/2/2013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D140E-F235-4619-9FD6-DC39422E3E31}" type="slidenum">
              <a:rPr lang="en-US" smtClean="0"/>
              <a:t>‹#›</a:t>
            </a:fld>
            <a:endParaRPr lang="en-US"/>
          </a:p>
        </p:txBody>
      </p:sp>
    </p:spTree>
    <p:extLst>
      <p:ext uri="{BB962C8B-B14F-4D97-AF65-F5344CB8AC3E}">
        <p14:creationId xmlns:p14="http://schemas.microsoft.com/office/powerpoint/2010/main" val="639920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22CA68-16A7-4B1C-A6DD-FBC334B5B563}" type="datetimeFigureOut">
              <a:rPr lang="en-US" smtClean="0"/>
              <a:t>4/2/2013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0D140E-F235-4619-9FD6-DC39422E3E31}" type="slidenum">
              <a:rPr lang="en-US" smtClean="0"/>
              <a:t>‹#›</a:t>
            </a:fld>
            <a:endParaRPr lang="en-US"/>
          </a:p>
        </p:txBody>
      </p:sp>
    </p:spTree>
    <p:extLst>
      <p:ext uri="{BB962C8B-B14F-4D97-AF65-F5344CB8AC3E}">
        <p14:creationId xmlns:p14="http://schemas.microsoft.com/office/powerpoint/2010/main" val="1075177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22CA68-16A7-4B1C-A6DD-FBC334B5B563}" type="datetimeFigureOut">
              <a:rPr lang="en-US" smtClean="0"/>
              <a:t>4/2/2013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D140E-F235-4619-9FD6-DC39422E3E31}" type="slidenum">
              <a:rPr lang="en-US" smtClean="0"/>
              <a:t>‹#›</a:t>
            </a:fld>
            <a:endParaRPr lang="en-US"/>
          </a:p>
        </p:txBody>
      </p:sp>
    </p:spTree>
    <p:extLst>
      <p:ext uri="{BB962C8B-B14F-4D97-AF65-F5344CB8AC3E}">
        <p14:creationId xmlns:p14="http://schemas.microsoft.com/office/powerpoint/2010/main" val="976220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22CA68-16A7-4B1C-A6DD-FBC334B5B563}" type="datetimeFigureOut">
              <a:rPr lang="en-US" smtClean="0"/>
              <a:t>4/2/2013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0D140E-F235-4619-9FD6-DC39422E3E31}" type="slidenum">
              <a:rPr lang="en-US" smtClean="0"/>
              <a:t>‹#›</a:t>
            </a:fld>
            <a:endParaRPr lang="en-US"/>
          </a:p>
        </p:txBody>
      </p:sp>
    </p:spTree>
    <p:extLst>
      <p:ext uri="{BB962C8B-B14F-4D97-AF65-F5344CB8AC3E}">
        <p14:creationId xmlns:p14="http://schemas.microsoft.com/office/powerpoint/2010/main" val="4037872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22CA68-16A7-4B1C-A6DD-FBC334B5B563}" type="datetimeFigureOut">
              <a:rPr lang="en-US" smtClean="0"/>
              <a:t>4/2/2013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D140E-F235-4619-9FD6-DC39422E3E31}" type="slidenum">
              <a:rPr lang="en-US" smtClean="0"/>
              <a:t>‹#›</a:t>
            </a:fld>
            <a:endParaRPr lang="en-US"/>
          </a:p>
        </p:txBody>
      </p:sp>
    </p:spTree>
    <p:extLst>
      <p:ext uri="{BB962C8B-B14F-4D97-AF65-F5344CB8AC3E}">
        <p14:creationId xmlns:p14="http://schemas.microsoft.com/office/powerpoint/2010/main" val="3923898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22CA68-16A7-4B1C-A6DD-FBC334B5B563}" type="datetimeFigureOut">
              <a:rPr lang="en-US" smtClean="0"/>
              <a:t>4/2/2013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D140E-F235-4619-9FD6-DC39422E3E31}" type="slidenum">
              <a:rPr lang="en-US" smtClean="0"/>
              <a:t>‹#›</a:t>
            </a:fld>
            <a:endParaRPr lang="en-US"/>
          </a:p>
        </p:txBody>
      </p:sp>
    </p:spTree>
    <p:extLst>
      <p:ext uri="{BB962C8B-B14F-4D97-AF65-F5344CB8AC3E}">
        <p14:creationId xmlns:p14="http://schemas.microsoft.com/office/powerpoint/2010/main" val="3284598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722CA68-16A7-4B1C-A6DD-FBC334B5B563}" type="datetimeFigureOut">
              <a:rPr lang="en-US" smtClean="0"/>
              <a:t>4/2/2013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F0D140E-F235-4619-9FD6-DC39422E3E31}" type="slidenum">
              <a:rPr lang="en-US" smtClean="0"/>
              <a:t>‹#›</a:t>
            </a:fld>
            <a:endParaRPr lang="en-US"/>
          </a:p>
        </p:txBody>
      </p:sp>
    </p:spTree>
    <p:extLst>
      <p:ext uri="{BB962C8B-B14F-4D97-AF65-F5344CB8AC3E}">
        <p14:creationId xmlns:p14="http://schemas.microsoft.com/office/powerpoint/2010/main" val="1474484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403569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632656"/>
            <a:ext cx="4178088" cy="3318065"/>
          </a:xfrm>
          <a:prstGeom prst="rect">
            <a:avLst/>
          </a:prstGeom>
        </p:spPr>
      </p:pic>
      <p:sp>
        <p:nvSpPr>
          <p:cNvPr id="5" name="TextBox 4"/>
          <p:cNvSpPr txBox="1"/>
          <p:nvPr/>
        </p:nvSpPr>
        <p:spPr>
          <a:xfrm>
            <a:off x="4898198" y="2114550"/>
            <a:ext cx="3982891" cy="2123658"/>
          </a:xfrm>
          <a:prstGeom prst="rect">
            <a:avLst/>
          </a:prstGeom>
          <a:noFill/>
        </p:spPr>
        <p:txBody>
          <a:bodyPr wrap="square" rtlCol="0">
            <a:spAutoFit/>
          </a:bodyPr>
          <a:lstStyle/>
          <a:p>
            <a:pPr algn="ctr"/>
            <a:r>
              <a:rPr lang="en-US" sz="3200" i="1" dirty="0" smtClean="0">
                <a:latin typeface="Adobe Garamond Pro" pitchFamily="18" charset="0"/>
              </a:rPr>
              <a:t>“…May your God, whom you serve so faithfully, rescue you!”</a:t>
            </a:r>
          </a:p>
          <a:p>
            <a:pPr algn="r"/>
            <a:endParaRPr lang="en-US" i="1" dirty="0">
              <a:latin typeface="Adobe Garamond Pro" pitchFamily="18" charset="0"/>
            </a:endParaRPr>
          </a:p>
          <a:p>
            <a:pPr algn="ctr"/>
            <a:r>
              <a:rPr lang="en-US" dirty="0" smtClean="0">
                <a:latin typeface="Adobe Garamond Pro" pitchFamily="18" charset="0"/>
              </a:rPr>
              <a:t>Daniel 6:16</a:t>
            </a:r>
            <a:endParaRPr lang="en-US" dirty="0">
              <a:latin typeface="Adobe Garamond Pro" pitchFamily="18" charset="0"/>
            </a:endParaRPr>
          </a:p>
        </p:txBody>
      </p:sp>
    </p:spTree>
    <p:extLst>
      <p:ext uri="{BB962C8B-B14F-4D97-AF65-F5344CB8AC3E}">
        <p14:creationId xmlns:p14="http://schemas.microsoft.com/office/powerpoint/2010/main" val="129020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209550"/>
            <a:ext cx="6159288" cy="4741171"/>
          </a:xfrm>
          <a:prstGeom prst="rect">
            <a:avLst/>
          </a:prstGeom>
        </p:spPr>
      </p:pic>
      <p:sp>
        <p:nvSpPr>
          <p:cNvPr id="5" name="TextBox 4"/>
          <p:cNvSpPr txBox="1"/>
          <p:nvPr/>
        </p:nvSpPr>
        <p:spPr>
          <a:xfrm>
            <a:off x="2971799" y="285750"/>
            <a:ext cx="5867399" cy="1477328"/>
          </a:xfrm>
          <a:prstGeom prst="rect">
            <a:avLst/>
          </a:prstGeom>
          <a:noFill/>
        </p:spPr>
        <p:txBody>
          <a:bodyPr wrap="square" rtlCol="0">
            <a:spAutoFit/>
          </a:bodyPr>
          <a:lstStyle/>
          <a:p>
            <a:pPr marL="342900" indent="-342900">
              <a:buClr>
                <a:schemeClr val="tx1"/>
              </a:buClr>
              <a:buAutoNum type="arabicPeriod" startAt="4"/>
            </a:pPr>
            <a:r>
              <a:rPr lang="en-US" u="sng" dirty="0" smtClean="0">
                <a:solidFill>
                  <a:srgbClr val="FF0000"/>
                </a:solidFill>
                <a:latin typeface="Adobe Garamond Pro" pitchFamily="18" charset="0"/>
              </a:rPr>
              <a:t>Pillar </a:t>
            </a:r>
            <a:r>
              <a:rPr lang="en-US" u="sng" dirty="0">
                <a:solidFill>
                  <a:srgbClr val="FF0000"/>
                </a:solidFill>
                <a:latin typeface="Adobe Garamond Pro" pitchFamily="18" charset="0"/>
              </a:rPr>
              <a:t>4</a:t>
            </a:r>
            <a:r>
              <a:rPr lang="en-US" u="sng" dirty="0" smtClean="0">
                <a:solidFill>
                  <a:srgbClr val="FF0000"/>
                </a:solidFill>
                <a:latin typeface="Adobe Garamond Pro" pitchFamily="18" charset="0"/>
              </a:rPr>
              <a:t>: Men are amazing and every man is of infinite worth.</a:t>
            </a:r>
            <a:r>
              <a:rPr lang="en-US" dirty="0" smtClean="0">
                <a:latin typeface="Adobe Garamond Pro" pitchFamily="18" charset="0"/>
              </a:rPr>
              <a:t>  To strengthen the presence of Pillar 4 in a man’s life: </a:t>
            </a:r>
          </a:p>
          <a:p>
            <a:pPr>
              <a:buClr>
                <a:schemeClr val="tx1"/>
              </a:buClr>
            </a:pPr>
            <a:endParaRPr lang="en-US" dirty="0" smtClean="0">
              <a:latin typeface="Adobe Garamond Pro" pitchFamily="18" charset="0"/>
            </a:endParaRPr>
          </a:p>
          <a:p>
            <a:pPr>
              <a:buClr>
                <a:schemeClr val="tx1"/>
              </a:buClr>
            </a:pPr>
            <a:endParaRPr lang="en-US" dirty="0" smtClean="0">
              <a:latin typeface="Adobe Garamond Pro" pitchFamily="18" charset="0"/>
            </a:endParaRPr>
          </a:p>
          <a:p>
            <a:pPr>
              <a:buClr>
                <a:schemeClr val="tx1"/>
              </a:buClr>
            </a:pPr>
            <a:endParaRPr lang="en-US" dirty="0" smtClean="0">
              <a:latin typeface="Adobe Garamond Pro" pitchFamily="18" charset="0"/>
            </a:endParaRPr>
          </a:p>
        </p:txBody>
      </p:sp>
      <p:sp>
        <p:nvSpPr>
          <p:cNvPr id="4" name="TextBox 3"/>
          <p:cNvSpPr txBox="1"/>
          <p:nvPr/>
        </p:nvSpPr>
        <p:spPr>
          <a:xfrm>
            <a:off x="2667001" y="1047750"/>
            <a:ext cx="5867399" cy="369332"/>
          </a:xfrm>
          <a:prstGeom prst="rect">
            <a:avLst/>
          </a:prstGeom>
          <a:noFill/>
        </p:spPr>
        <p:txBody>
          <a:bodyPr wrap="square" rtlCol="0">
            <a:spAutoFit/>
          </a:bodyPr>
          <a:lstStyle/>
          <a:p>
            <a:r>
              <a:rPr lang="en-US" dirty="0" smtClean="0">
                <a:latin typeface="Adobe Garamond Pro" pitchFamily="18" charset="0"/>
              </a:rPr>
              <a:t>         </a:t>
            </a:r>
            <a:r>
              <a:rPr lang="en-US" u="sng" dirty="0" smtClean="0">
                <a:latin typeface="Adobe Garamond Pro" pitchFamily="18" charset="0"/>
              </a:rPr>
              <a:t>A Man Must Say </a:t>
            </a:r>
            <a:r>
              <a:rPr lang="en-US" b="1" u="sng" dirty="0" smtClean="0">
                <a:latin typeface="Adobe Garamond Pro" pitchFamily="18" charset="0"/>
              </a:rPr>
              <a:t>“Yes”</a:t>
            </a:r>
            <a:r>
              <a:rPr lang="en-US" b="1" dirty="0" smtClean="0">
                <a:latin typeface="Adobe Garamond Pro" pitchFamily="18" charset="0"/>
              </a:rPr>
              <a:t>            </a:t>
            </a:r>
            <a:r>
              <a:rPr lang="en-US" u="sng" dirty="0" smtClean="0">
                <a:latin typeface="Adobe Garamond Pro" pitchFamily="18" charset="0"/>
              </a:rPr>
              <a:t>A Man Must Say </a:t>
            </a:r>
            <a:r>
              <a:rPr lang="en-US" b="1" u="sng" dirty="0" smtClean="0">
                <a:latin typeface="Adobe Garamond Pro" pitchFamily="18" charset="0"/>
              </a:rPr>
              <a:t>“No”</a:t>
            </a:r>
            <a:endParaRPr lang="en-US" b="1" u="sng" dirty="0">
              <a:latin typeface="Adobe Garamond Pro" pitchFamily="18" charset="0"/>
            </a:endParaRPr>
          </a:p>
        </p:txBody>
      </p:sp>
      <p:sp>
        <p:nvSpPr>
          <p:cNvPr id="12" name="TextBox 11"/>
          <p:cNvSpPr txBox="1"/>
          <p:nvPr/>
        </p:nvSpPr>
        <p:spPr>
          <a:xfrm>
            <a:off x="3124200" y="1428751"/>
            <a:ext cx="2476500" cy="3447098"/>
          </a:xfrm>
          <a:prstGeom prst="rect">
            <a:avLst/>
          </a:prstGeom>
          <a:noFill/>
        </p:spPr>
        <p:txBody>
          <a:bodyPr wrap="square" rtlCol="0">
            <a:spAutoFit/>
          </a:bodyPr>
          <a:lstStyle/>
          <a:p>
            <a:pPr marL="342900" indent="-342900">
              <a:buAutoNum type="alphaUcPeriod"/>
            </a:pPr>
            <a:r>
              <a:rPr lang="en-US" sz="1600" dirty="0" smtClean="0">
                <a:latin typeface="Adobe Garamond Pro" pitchFamily="18" charset="0"/>
              </a:rPr>
              <a:t>To demonstrating the value of others</a:t>
            </a:r>
          </a:p>
          <a:p>
            <a:endParaRPr lang="en-US" sz="800" dirty="0" smtClean="0">
              <a:latin typeface="Adobe Garamond Pro" pitchFamily="18" charset="0"/>
            </a:endParaRPr>
          </a:p>
          <a:p>
            <a:pPr marL="342900" indent="-342900">
              <a:buAutoNum type="alphaUcPeriod" startAt="2"/>
            </a:pPr>
            <a:r>
              <a:rPr lang="en-US" sz="1600" dirty="0" smtClean="0">
                <a:latin typeface="Adobe Garamond Pro" pitchFamily="18" charset="0"/>
              </a:rPr>
              <a:t>To changing the culture by being active in a </a:t>
            </a:r>
            <a:r>
              <a:rPr lang="en-US" sz="1600" u="sng" dirty="0" smtClean="0">
                <a:solidFill>
                  <a:srgbClr val="FF0000"/>
                </a:solidFill>
                <a:latin typeface="Adobe Garamond Pro" pitchFamily="18" charset="0"/>
              </a:rPr>
              <a:t>men’s</a:t>
            </a:r>
            <a:r>
              <a:rPr lang="en-US" sz="1600" dirty="0" smtClean="0">
                <a:latin typeface="Adobe Garamond Pro" pitchFamily="18" charset="0"/>
              </a:rPr>
              <a:t> movement</a:t>
            </a:r>
          </a:p>
          <a:p>
            <a:endParaRPr lang="en-US" sz="800" dirty="0" smtClean="0">
              <a:latin typeface="Adobe Garamond Pro" pitchFamily="18" charset="0"/>
            </a:endParaRPr>
          </a:p>
          <a:p>
            <a:pPr marL="342900" indent="-342900">
              <a:buAutoNum type="alphaUcPeriod" startAt="3"/>
            </a:pPr>
            <a:r>
              <a:rPr lang="en-US" sz="1600" dirty="0" smtClean="0">
                <a:latin typeface="Adobe Garamond Pro" pitchFamily="18" charset="0"/>
              </a:rPr>
              <a:t>To learning how to love one </a:t>
            </a:r>
            <a:r>
              <a:rPr lang="en-US" sz="1600" u="sng" dirty="0" smtClean="0">
                <a:solidFill>
                  <a:srgbClr val="FF0000"/>
                </a:solidFill>
                <a:latin typeface="Adobe Garamond Pro" pitchFamily="18" charset="0"/>
              </a:rPr>
              <a:t>woman</a:t>
            </a:r>
          </a:p>
          <a:p>
            <a:endParaRPr lang="en-US" sz="1000" dirty="0" smtClean="0">
              <a:latin typeface="Adobe Garamond Pro" pitchFamily="18" charset="0"/>
            </a:endParaRPr>
          </a:p>
          <a:p>
            <a:pPr marL="342900" indent="-342900">
              <a:buAutoNum type="alphaUcPeriod" startAt="4"/>
            </a:pPr>
            <a:r>
              <a:rPr lang="en-US" sz="1600" dirty="0" smtClean="0">
                <a:latin typeface="Adobe Garamond Pro" pitchFamily="18" charset="0"/>
              </a:rPr>
              <a:t>To </a:t>
            </a:r>
            <a:r>
              <a:rPr lang="en-US" sz="1600" u="sng" dirty="0" smtClean="0">
                <a:solidFill>
                  <a:srgbClr val="FF0000"/>
                </a:solidFill>
                <a:latin typeface="Adobe Garamond Pro" pitchFamily="18" charset="0"/>
              </a:rPr>
              <a:t>modeling</a:t>
            </a:r>
            <a:r>
              <a:rPr lang="en-US" sz="1600" dirty="0" smtClean="0">
                <a:latin typeface="Adobe Garamond Pro" pitchFamily="18" charset="0"/>
              </a:rPr>
              <a:t> for others what it means to work hard</a:t>
            </a:r>
          </a:p>
          <a:p>
            <a:endParaRPr lang="en-US" sz="1600" dirty="0" smtClean="0">
              <a:latin typeface="Adobe Garamond Pro" pitchFamily="18" charset="0"/>
            </a:endParaRPr>
          </a:p>
          <a:p>
            <a:r>
              <a:rPr lang="en-US" sz="1600" dirty="0" smtClean="0">
                <a:latin typeface="Adobe Garamond Pro" pitchFamily="18" charset="0"/>
              </a:rPr>
              <a:t> 	</a:t>
            </a:r>
            <a:endParaRPr lang="en-US" sz="1600" dirty="0">
              <a:latin typeface="Adobe Garamond Pro" pitchFamily="18" charset="0"/>
            </a:endParaRPr>
          </a:p>
        </p:txBody>
      </p:sp>
      <p:sp>
        <p:nvSpPr>
          <p:cNvPr id="13" name="TextBox 12"/>
          <p:cNvSpPr txBox="1"/>
          <p:nvPr/>
        </p:nvSpPr>
        <p:spPr>
          <a:xfrm>
            <a:off x="5918200" y="1428750"/>
            <a:ext cx="2819400" cy="2708434"/>
          </a:xfrm>
          <a:prstGeom prst="rect">
            <a:avLst/>
          </a:prstGeom>
          <a:noFill/>
        </p:spPr>
        <p:txBody>
          <a:bodyPr wrap="square" rtlCol="0">
            <a:spAutoFit/>
          </a:bodyPr>
          <a:lstStyle/>
          <a:p>
            <a:r>
              <a:rPr lang="en-US" sz="1600" dirty="0" smtClean="0">
                <a:latin typeface="Adobe Garamond Pro" pitchFamily="18" charset="0"/>
              </a:rPr>
              <a:t>To the expression of his </a:t>
            </a:r>
            <a:r>
              <a:rPr lang="en-US" sz="1600" u="sng" dirty="0" smtClean="0">
                <a:solidFill>
                  <a:srgbClr val="FF0000"/>
                </a:solidFill>
                <a:latin typeface="Adobe Garamond Pro" pitchFamily="18" charset="0"/>
              </a:rPr>
              <a:t>power</a:t>
            </a:r>
            <a:r>
              <a:rPr lang="en-US" sz="1600" dirty="0" smtClean="0">
                <a:latin typeface="Adobe Garamond Pro" pitchFamily="18" charset="0"/>
              </a:rPr>
              <a:t> at another person’s expense. </a:t>
            </a:r>
          </a:p>
          <a:p>
            <a:endParaRPr lang="en-US" sz="800" dirty="0" smtClean="0">
              <a:latin typeface="Adobe Garamond Pro" pitchFamily="18" charset="0"/>
            </a:endParaRPr>
          </a:p>
          <a:p>
            <a:r>
              <a:rPr lang="en-US" sz="1600" dirty="0" smtClean="0">
                <a:latin typeface="Adobe Garamond Pro" pitchFamily="18" charset="0"/>
              </a:rPr>
              <a:t>To complaining about the way things are</a:t>
            </a:r>
          </a:p>
          <a:p>
            <a:endParaRPr lang="en-US" sz="1600" dirty="0" smtClean="0">
              <a:latin typeface="Adobe Garamond Pro" pitchFamily="18" charset="0"/>
            </a:endParaRPr>
          </a:p>
          <a:p>
            <a:endParaRPr lang="en-US" sz="800" dirty="0" smtClean="0">
              <a:latin typeface="Adobe Garamond Pro" pitchFamily="18" charset="0"/>
            </a:endParaRPr>
          </a:p>
          <a:p>
            <a:r>
              <a:rPr lang="en-US" sz="1600" dirty="0" smtClean="0">
                <a:latin typeface="Adobe Garamond Pro" pitchFamily="18" charset="0"/>
              </a:rPr>
              <a:t>To waiting until she makes loving her </a:t>
            </a:r>
            <a:r>
              <a:rPr lang="en-US" sz="1600" u="sng" dirty="0" smtClean="0">
                <a:solidFill>
                  <a:srgbClr val="FF0000"/>
                </a:solidFill>
                <a:latin typeface="Adobe Garamond Pro" pitchFamily="18" charset="0"/>
              </a:rPr>
              <a:t>easier</a:t>
            </a:r>
          </a:p>
          <a:p>
            <a:endParaRPr lang="en-US" sz="1000" dirty="0" smtClean="0">
              <a:latin typeface="Adobe Garamond Pro" pitchFamily="18" charset="0"/>
            </a:endParaRPr>
          </a:p>
          <a:p>
            <a:r>
              <a:rPr lang="en-US" sz="1600" dirty="0" smtClean="0">
                <a:latin typeface="Adobe Garamond Pro" pitchFamily="18" charset="0"/>
              </a:rPr>
              <a:t>To expecting to be taken care of by others</a:t>
            </a:r>
            <a:endParaRPr lang="en-US" sz="1600" dirty="0">
              <a:latin typeface="Adobe Garamond Pro" pitchFamily="18" charset="0"/>
            </a:endParaRPr>
          </a:p>
        </p:txBody>
      </p:sp>
    </p:spTree>
    <p:extLst>
      <p:ext uri="{BB962C8B-B14F-4D97-AF65-F5344CB8AC3E}">
        <p14:creationId xmlns:p14="http://schemas.microsoft.com/office/powerpoint/2010/main" val="313857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500"/>
                                        <p:tgtEl>
                                          <p:spTgt spid="1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fade">
                                      <p:cBhvr>
                                        <p:cTn id="26" dur="500"/>
                                        <p:tgtEl>
                                          <p:spTgt spid="1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fade">
                                      <p:cBhvr>
                                        <p:cTn id="31" dur="500"/>
                                        <p:tgtEl>
                                          <p:spTgt spid="1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4" end="4"/>
                                            </p:txEl>
                                          </p:spTgt>
                                        </p:tgtEl>
                                        <p:attrNameLst>
                                          <p:attrName>style.visibility</p:attrName>
                                        </p:attrNameLst>
                                      </p:cBhvr>
                                      <p:to>
                                        <p:strVal val="visible"/>
                                      </p:to>
                                    </p:set>
                                    <p:animEffect transition="in" filter="fade">
                                      <p:cBhvr>
                                        <p:cTn id="36" dur="500"/>
                                        <p:tgtEl>
                                          <p:spTgt spid="12">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xEl>
                                              <p:pRg st="5" end="5"/>
                                            </p:txEl>
                                          </p:spTgt>
                                        </p:tgtEl>
                                        <p:attrNameLst>
                                          <p:attrName>style.visibility</p:attrName>
                                        </p:attrNameLst>
                                      </p:cBhvr>
                                      <p:to>
                                        <p:strVal val="visible"/>
                                      </p:to>
                                    </p:set>
                                    <p:animEffect transition="in" filter="fade">
                                      <p:cBhvr>
                                        <p:cTn id="41" dur="500"/>
                                        <p:tgtEl>
                                          <p:spTgt spid="1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xEl>
                                              <p:pRg st="6" end="6"/>
                                            </p:txEl>
                                          </p:spTgt>
                                        </p:tgtEl>
                                        <p:attrNameLst>
                                          <p:attrName>style.visibility</p:attrName>
                                        </p:attrNameLst>
                                      </p:cBhvr>
                                      <p:to>
                                        <p:strVal val="visible"/>
                                      </p:to>
                                    </p:set>
                                    <p:animEffect transition="in" filter="fade">
                                      <p:cBhvr>
                                        <p:cTn id="46" dur="500"/>
                                        <p:tgtEl>
                                          <p:spTgt spid="12">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xEl>
                                              <p:pRg st="7" end="7"/>
                                            </p:txEl>
                                          </p:spTgt>
                                        </p:tgtEl>
                                        <p:attrNameLst>
                                          <p:attrName>style.visibility</p:attrName>
                                        </p:attrNameLst>
                                      </p:cBhvr>
                                      <p:to>
                                        <p:strVal val="visible"/>
                                      </p:to>
                                    </p:set>
                                    <p:animEffect transition="in" filter="fade">
                                      <p:cBhvr>
                                        <p:cTn id="51"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4370"/>
          <a:stretch/>
        </p:blipFill>
        <p:spPr>
          <a:xfrm>
            <a:off x="0" y="0"/>
            <a:ext cx="9144000" cy="51435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552" t="4297" r="4552" b="3408"/>
          <a:stretch/>
        </p:blipFill>
        <p:spPr>
          <a:xfrm>
            <a:off x="1546860" y="220980"/>
            <a:ext cx="6050280" cy="4747260"/>
          </a:xfrm>
          <a:prstGeom prst="rect">
            <a:avLst/>
          </a:prstGeom>
        </p:spPr>
      </p:pic>
    </p:spTree>
    <p:extLst>
      <p:ext uri="{BB962C8B-B14F-4D97-AF65-F5344CB8AC3E}">
        <p14:creationId xmlns:p14="http://schemas.microsoft.com/office/powerpoint/2010/main" val="397154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33350"/>
            <a:ext cx="6845088" cy="4876800"/>
          </a:xfrm>
          <a:prstGeom prst="rect">
            <a:avLst/>
          </a:prstGeom>
        </p:spPr>
      </p:pic>
      <p:sp>
        <p:nvSpPr>
          <p:cNvPr id="5" name="TextBox 4"/>
          <p:cNvSpPr txBox="1"/>
          <p:nvPr/>
        </p:nvSpPr>
        <p:spPr>
          <a:xfrm>
            <a:off x="2209800" y="285750"/>
            <a:ext cx="6629399" cy="923330"/>
          </a:xfrm>
          <a:prstGeom prst="rect">
            <a:avLst/>
          </a:prstGeom>
          <a:noFill/>
        </p:spPr>
        <p:txBody>
          <a:bodyPr wrap="square" rtlCol="0">
            <a:spAutoFit/>
          </a:bodyPr>
          <a:lstStyle/>
          <a:p>
            <a:pPr marL="342900" indent="-342900">
              <a:buClr>
                <a:schemeClr val="tx1"/>
              </a:buClr>
              <a:buAutoNum type="arabicPeriod" startAt="5"/>
            </a:pPr>
            <a:r>
              <a:rPr lang="en-US" u="sng" dirty="0" smtClean="0">
                <a:solidFill>
                  <a:srgbClr val="FF0000"/>
                </a:solidFill>
                <a:latin typeface="Adobe Garamond Pro" pitchFamily="18" charset="0"/>
              </a:rPr>
              <a:t>Pillar </a:t>
            </a:r>
            <a:r>
              <a:rPr lang="en-US" u="sng" dirty="0">
                <a:solidFill>
                  <a:srgbClr val="FF0000"/>
                </a:solidFill>
                <a:latin typeface="Adobe Garamond Pro" pitchFamily="18" charset="0"/>
              </a:rPr>
              <a:t>5</a:t>
            </a:r>
            <a:r>
              <a:rPr lang="en-US" u="sng" dirty="0" smtClean="0">
                <a:solidFill>
                  <a:srgbClr val="FF0000"/>
                </a:solidFill>
                <a:latin typeface="Adobe Garamond Pro" pitchFamily="18" charset="0"/>
              </a:rPr>
              <a:t>:  Men do whatever it takes.</a:t>
            </a:r>
            <a:r>
              <a:rPr lang="en-US" dirty="0" smtClean="0">
                <a:latin typeface="Adobe Garamond Pro" pitchFamily="18" charset="0"/>
              </a:rPr>
              <a:t>  To strengthen the presence of Pillar 5 in a man’s life: </a:t>
            </a:r>
          </a:p>
          <a:p>
            <a:pPr>
              <a:buClr>
                <a:schemeClr val="tx1"/>
              </a:buClr>
            </a:pPr>
            <a:endParaRPr lang="en-US" dirty="0" smtClean="0">
              <a:latin typeface="Adobe Garamond Pro" pitchFamily="18" charset="0"/>
            </a:endParaRPr>
          </a:p>
        </p:txBody>
      </p:sp>
      <p:sp>
        <p:nvSpPr>
          <p:cNvPr id="4" name="TextBox 3"/>
          <p:cNvSpPr txBox="1"/>
          <p:nvPr/>
        </p:nvSpPr>
        <p:spPr>
          <a:xfrm>
            <a:off x="2209801" y="907018"/>
            <a:ext cx="6768888" cy="369332"/>
          </a:xfrm>
          <a:prstGeom prst="rect">
            <a:avLst/>
          </a:prstGeom>
          <a:noFill/>
        </p:spPr>
        <p:txBody>
          <a:bodyPr wrap="square" rtlCol="0">
            <a:spAutoFit/>
          </a:bodyPr>
          <a:lstStyle/>
          <a:p>
            <a:r>
              <a:rPr lang="en-US" dirty="0" smtClean="0">
                <a:latin typeface="Adobe Garamond Pro" pitchFamily="18" charset="0"/>
              </a:rPr>
              <a:t>         </a:t>
            </a:r>
            <a:r>
              <a:rPr lang="en-US" u="sng" dirty="0" smtClean="0">
                <a:latin typeface="Adobe Garamond Pro" pitchFamily="18" charset="0"/>
              </a:rPr>
              <a:t>A Man Must Say </a:t>
            </a:r>
            <a:r>
              <a:rPr lang="en-US" b="1" u="sng" dirty="0" smtClean="0">
                <a:latin typeface="Adobe Garamond Pro" pitchFamily="18" charset="0"/>
              </a:rPr>
              <a:t>“Yes”</a:t>
            </a:r>
            <a:r>
              <a:rPr lang="en-US" b="1" dirty="0" smtClean="0">
                <a:latin typeface="Adobe Garamond Pro" pitchFamily="18" charset="0"/>
              </a:rPr>
              <a:t>                  </a:t>
            </a:r>
            <a:r>
              <a:rPr lang="en-US" u="sng" dirty="0" smtClean="0">
                <a:latin typeface="Adobe Garamond Pro" pitchFamily="18" charset="0"/>
              </a:rPr>
              <a:t>A Man Must Say </a:t>
            </a:r>
            <a:r>
              <a:rPr lang="en-US" b="1" u="sng" dirty="0" smtClean="0">
                <a:latin typeface="Adobe Garamond Pro" pitchFamily="18" charset="0"/>
              </a:rPr>
              <a:t>“No”</a:t>
            </a:r>
            <a:endParaRPr lang="en-US" b="1" u="sng" dirty="0">
              <a:latin typeface="Adobe Garamond Pro" pitchFamily="18" charset="0"/>
            </a:endParaRPr>
          </a:p>
        </p:txBody>
      </p:sp>
      <p:sp>
        <p:nvSpPr>
          <p:cNvPr id="12" name="TextBox 11"/>
          <p:cNvSpPr txBox="1"/>
          <p:nvPr/>
        </p:nvSpPr>
        <p:spPr>
          <a:xfrm>
            <a:off x="2286000" y="1200150"/>
            <a:ext cx="3384444" cy="3293209"/>
          </a:xfrm>
          <a:prstGeom prst="rect">
            <a:avLst/>
          </a:prstGeom>
          <a:noFill/>
        </p:spPr>
        <p:txBody>
          <a:bodyPr wrap="square" rtlCol="0">
            <a:spAutoFit/>
          </a:bodyPr>
          <a:lstStyle/>
          <a:p>
            <a:pPr marL="342900" indent="-342900">
              <a:buAutoNum type="alphaUcPeriod"/>
            </a:pPr>
            <a:r>
              <a:rPr lang="en-US" sz="1600" dirty="0" smtClean="0">
                <a:latin typeface="Adobe Garamond Pro" pitchFamily="18" charset="0"/>
              </a:rPr>
              <a:t>To taking care of himself physically, cooperating with </a:t>
            </a:r>
            <a:r>
              <a:rPr lang="en-US" sz="1600" u="sng" dirty="0" smtClean="0">
                <a:solidFill>
                  <a:srgbClr val="FF0000"/>
                </a:solidFill>
                <a:latin typeface="Adobe Garamond Pro" pitchFamily="18" charset="0"/>
              </a:rPr>
              <a:t>medical</a:t>
            </a:r>
            <a:r>
              <a:rPr lang="en-US" sz="1600" dirty="0" smtClean="0">
                <a:latin typeface="Adobe Garamond Pro" pitchFamily="18" charset="0"/>
              </a:rPr>
              <a:t> advice, and following an </a:t>
            </a:r>
            <a:r>
              <a:rPr lang="en-US" sz="1600" u="sng" dirty="0" smtClean="0">
                <a:solidFill>
                  <a:srgbClr val="FF0000"/>
                </a:solidFill>
                <a:latin typeface="Adobe Garamond Pro" pitchFamily="18" charset="0"/>
              </a:rPr>
              <a:t>exercise</a:t>
            </a:r>
            <a:r>
              <a:rPr lang="en-US" sz="1600" dirty="0" smtClean="0">
                <a:latin typeface="Adobe Garamond Pro" pitchFamily="18" charset="0"/>
              </a:rPr>
              <a:t> plan</a:t>
            </a:r>
          </a:p>
          <a:p>
            <a:pPr marL="342900" indent="-342900">
              <a:buAutoNum type="alphaUcPeriod"/>
            </a:pPr>
            <a:endParaRPr lang="en-US" sz="800" dirty="0" smtClean="0">
              <a:latin typeface="Adobe Garamond Pro" pitchFamily="18" charset="0"/>
            </a:endParaRPr>
          </a:p>
          <a:p>
            <a:pPr marL="342900" indent="-342900">
              <a:buAutoNum type="alphaUcPeriod"/>
            </a:pPr>
            <a:r>
              <a:rPr lang="en-US" sz="1600" dirty="0" smtClean="0">
                <a:latin typeface="Adobe Garamond Pro" pitchFamily="18" charset="0"/>
              </a:rPr>
              <a:t>To knowing who his children </a:t>
            </a:r>
            <a:r>
              <a:rPr lang="en-US" sz="1600" u="sng" dirty="0" smtClean="0">
                <a:solidFill>
                  <a:srgbClr val="FF0000"/>
                </a:solidFill>
                <a:latin typeface="Adobe Garamond Pro" pitchFamily="18" charset="0"/>
              </a:rPr>
              <a:t>truly</a:t>
            </a:r>
            <a:r>
              <a:rPr lang="en-US" sz="1600" dirty="0" smtClean="0">
                <a:latin typeface="Adobe Garamond Pro" pitchFamily="18" charset="0"/>
              </a:rPr>
              <a:t> </a:t>
            </a:r>
            <a:r>
              <a:rPr lang="en-US" sz="1600" u="sng" dirty="0" smtClean="0">
                <a:solidFill>
                  <a:srgbClr val="FF0000"/>
                </a:solidFill>
                <a:latin typeface="Adobe Garamond Pro" pitchFamily="18" charset="0"/>
              </a:rPr>
              <a:t>are</a:t>
            </a:r>
          </a:p>
          <a:p>
            <a:pPr marL="342900" indent="-342900">
              <a:buAutoNum type="alphaUcPeriod"/>
            </a:pPr>
            <a:endParaRPr lang="en-US" sz="800" dirty="0" smtClean="0">
              <a:latin typeface="Adobe Garamond Pro" pitchFamily="18" charset="0"/>
            </a:endParaRPr>
          </a:p>
          <a:p>
            <a:pPr marL="342900" indent="-342900">
              <a:buAutoNum type="alphaUcPeriod"/>
            </a:pPr>
            <a:r>
              <a:rPr lang="en-US" sz="1600" dirty="0" smtClean="0">
                <a:latin typeface="Adobe Garamond Pro" pitchFamily="18" charset="0"/>
              </a:rPr>
              <a:t>To standing up for those in the forest who have difficulty </a:t>
            </a:r>
            <a:r>
              <a:rPr lang="en-US" sz="1600" u="sng" dirty="0" smtClean="0">
                <a:solidFill>
                  <a:srgbClr val="FF0000"/>
                </a:solidFill>
                <a:latin typeface="Adobe Garamond Pro" pitchFamily="18" charset="0"/>
              </a:rPr>
              <a:t>speaking</a:t>
            </a:r>
            <a:r>
              <a:rPr lang="en-US" sz="1600" dirty="0" smtClean="0">
                <a:latin typeface="Adobe Garamond Pro" pitchFamily="18" charset="0"/>
              </a:rPr>
              <a:t> for themselves (disabled, poor, oppressed, abused)</a:t>
            </a:r>
          </a:p>
          <a:p>
            <a:pPr marL="342900" indent="-342900">
              <a:buAutoNum type="alphaUcPeriod"/>
            </a:pPr>
            <a:endParaRPr lang="en-US" sz="800" dirty="0" smtClean="0">
              <a:latin typeface="Adobe Garamond Pro" pitchFamily="18" charset="0"/>
            </a:endParaRPr>
          </a:p>
          <a:p>
            <a:pPr marL="342900" indent="-342900">
              <a:buAutoNum type="alphaUcPeriod"/>
            </a:pPr>
            <a:r>
              <a:rPr lang="en-US" sz="1600" dirty="0" smtClean="0">
                <a:latin typeface="Adobe Garamond Pro" pitchFamily="18" charset="0"/>
              </a:rPr>
              <a:t>To demonstrating his </a:t>
            </a:r>
            <a:r>
              <a:rPr lang="en-US" sz="1600" u="sng" dirty="0" smtClean="0">
                <a:solidFill>
                  <a:srgbClr val="FF0000"/>
                </a:solidFill>
                <a:latin typeface="Adobe Garamond Pro" pitchFamily="18" charset="0"/>
              </a:rPr>
              <a:t>leadership</a:t>
            </a:r>
            <a:r>
              <a:rPr lang="en-US" sz="1600" dirty="0" smtClean="0">
                <a:latin typeface="Adobe Garamond Pro" pitchFamily="18" charset="0"/>
              </a:rPr>
              <a:t> skills by helping others	</a:t>
            </a:r>
            <a:endParaRPr lang="en-US" sz="1600" dirty="0">
              <a:latin typeface="Adobe Garamond Pro" pitchFamily="18" charset="0"/>
            </a:endParaRPr>
          </a:p>
        </p:txBody>
      </p:sp>
      <p:sp>
        <p:nvSpPr>
          <p:cNvPr id="13" name="TextBox 12"/>
          <p:cNvSpPr txBox="1"/>
          <p:nvPr/>
        </p:nvSpPr>
        <p:spPr>
          <a:xfrm>
            <a:off x="5867400" y="1217609"/>
            <a:ext cx="2971798" cy="3170099"/>
          </a:xfrm>
          <a:prstGeom prst="rect">
            <a:avLst/>
          </a:prstGeom>
          <a:noFill/>
        </p:spPr>
        <p:txBody>
          <a:bodyPr wrap="square" rtlCol="0">
            <a:spAutoFit/>
          </a:bodyPr>
          <a:lstStyle/>
          <a:p>
            <a:r>
              <a:rPr lang="en-US" sz="1600" dirty="0" smtClean="0">
                <a:latin typeface="Adobe Garamond Pro" pitchFamily="18" charset="0"/>
              </a:rPr>
              <a:t>To the false belief that he is superior to the laws of biology and physiology</a:t>
            </a:r>
          </a:p>
          <a:p>
            <a:endParaRPr lang="en-US" sz="800" dirty="0" smtClean="0">
              <a:latin typeface="Adobe Garamond Pro" pitchFamily="18" charset="0"/>
            </a:endParaRPr>
          </a:p>
          <a:p>
            <a:r>
              <a:rPr lang="en-US" sz="1600" dirty="0" smtClean="0">
                <a:latin typeface="Adobe Garamond Pro" pitchFamily="18" charset="0"/>
              </a:rPr>
              <a:t>To depending on his children to take care of his </a:t>
            </a:r>
            <a:r>
              <a:rPr lang="en-US" sz="1600" u="sng" dirty="0" smtClean="0">
                <a:solidFill>
                  <a:srgbClr val="FF0000"/>
                </a:solidFill>
                <a:latin typeface="Adobe Garamond Pro" pitchFamily="18" charset="0"/>
              </a:rPr>
              <a:t>self-esteem</a:t>
            </a:r>
            <a:r>
              <a:rPr lang="en-US" sz="1600" dirty="0" smtClean="0">
                <a:latin typeface="Adobe Garamond Pro" pitchFamily="18" charset="0"/>
              </a:rPr>
              <a:t> needs</a:t>
            </a:r>
          </a:p>
          <a:p>
            <a:endParaRPr lang="en-US" sz="800" dirty="0" smtClean="0">
              <a:latin typeface="Adobe Garamond Pro" pitchFamily="18" charset="0"/>
            </a:endParaRPr>
          </a:p>
          <a:p>
            <a:r>
              <a:rPr lang="en-US" sz="1600" dirty="0" smtClean="0">
                <a:latin typeface="Adobe Garamond Pro" pitchFamily="18" charset="0"/>
              </a:rPr>
              <a:t>To seeking </a:t>
            </a:r>
            <a:r>
              <a:rPr lang="en-US" sz="1600" u="sng" dirty="0" smtClean="0">
                <a:solidFill>
                  <a:srgbClr val="FF0000"/>
                </a:solidFill>
                <a:latin typeface="Adobe Garamond Pro" pitchFamily="18" charset="0"/>
              </a:rPr>
              <a:t>status</a:t>
            </a:r>
            <a:r>
              <a:rPr lang="en-US" sz="1600" dirty="0" smtClean="0">
                <a:latin typeface="Adobe Garamond Pro" pitchFamily="18" charset="0"/>
              </a:rPr>
              <a:t> and/or being politically correct</a:t>
            </a:r>
          </a:p>
          <a:p>
            <a:endParaRPr lang="en-US" sz="1600" dirty="0" smtClean="0">
              <a:latin typeface="Adobe Garamond Pro" pitchFamily="18" charset="0"/>
            </a:endParaRPr>
          </a:p>
          <a:p>
            <a:endParaRPr lang="en-US" sz="800" dirty="0" smtClean="0">
              <a:latin typeface="Adobe Garamond Pro" pitchFamily="18" charset="0"/>
            </a:endParaRPr>
          </a:p>
          <a:p>
            <a:endParaRPr lang="en-US" sz="800" dirty="0">
              <a:latin typeface="Adobe Garamond Pro" pitchFamily="18" charset="0"/>
            </a:endParaRPr>
          </a:p>
          <a:p>
            <a:endParaRPr lang="en-US" sz="800" dirty="0">
              <a:latin typeface="Adobe Garamond Pro" pitchFamily="18" charset="0"/>
            </a:endParaRPr>
          </a:p>
          <a:p>
            <a:r>
              <a:rPr lang="en-US" sz="1600" dirty="0" smtClean="0">
                <a:latin typeface="Adobe Garamond Pro" pitchFamily="18" charset="0"/>
              </a:rPr>
              <a:t>To being passive and choosing isolation from others	</a:t>
            </a:r>
            <a:endParaRPr lang="en-US" sz="1600" dirty="0">
              <a:latin typeface="Adobe Garamond Pro" pitchFamily="18" charset="0"/>
            </a:endParaRPr>
          </a:p>
        </p:txBody>
      </p:sp>
    </p:spTree>
    <p:extLst>
      <p:ext uri="{BB962C8B-B14F-4D97-AF65-F5344CB8AC3E}">
        <p14:creationId xmlns:p14="http://schemas.microsoft.com/office/powerpoint/2010/main" val="241176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500"/>
                                        <p:tgtEl>
                                          <p:spTgt spid="1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fade">
                                      <p:cBhvr>
                                        <p:cTn id="26" dur="500"/>
                                        <p:tgtEl>
                                          <p:spTgt spid="1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fade">
                                      <p:cBhvr>
                                        <p:cTn id="31" dur="500"/>
                                        <p:tgtEl>
                                          <p:spTgt spid="1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4" end="4"/>
                                            </p:txEl>
                                          </p:spTgt>
                                        </p:tgtEl>
                                        <p:attrNameLst>
                                          <p:attrName>style.visibility</p:attrName>
                                        </p:attrNameLst>
                                      </p:cBhvr>
                                      <p:to>
                                        <p:strVal val="visible"/>
                                      </p:to>
                                    </p:set>
                                    <p:animEffect transition="in" filter="fade">
                                      <p:cBhvr>
                                        <p:cTn id="36" dur="500"/>
                                        <p:tgtEl>
                                          <p:spTgt spid="12">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xEl>
                                              <p:pRg st="4" end="4"/>
                                            </p:txEl>
                                          </p:spTgt>
                                        </p:tgtEl>
                                        <p:attrNameLst>
                                          <p:attrName>style.visibility</p:attrName>
                                        </p:attrNameLst>
                                      </p:cBhvr>
                                      <p:to>
                                        <p:strVal val="visible"/>
                                      </p:to>
                                    </p:set>
                                    <p:animEffect transition="in" filter="fade">
                                      <p:cBhvr>
                                        <p:cTn id="41" dur="500"/>
                                        <p:tgtEl>
                                          <p:spTgt spid="1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xEl>
                                              <p:pRg st="6" end="6"/>
                                            </p:txEl>
                                          </p:spTgt>
                                        </p:tgtEl>
                                        <p:attrNameLst>
                                          <p:attrName>style.visibility</p:attrName>
                                        </p:attrNameLst>
                                      </p:cBhvr>
                                      <p:to>
                                        <p:strVal val="visible"/>
                                      </p:to>
                                    </p:set>
                                    <p:animEffect transition="in" filter="fade">
                                      <p:cBhvr>
                                        <p:cTn id="46" dur="500"/>
                                        <p:tgtEl>
                                          <p:spTgt spid="12">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xEl>
                                              <p:pRg st="9" end="9"/>
                                            </p:txEl>
                                          </p:spTgt>
                                        </p:tgtEl>
                                        <p:attrNameLst>
                                          <p:attrName>style.visibility</p:attrName>
                                        </p:attrNameLst>
                                      </p:cBhvr>
                                      <p:to>
                                        <p:strVal val="visible"/>
                                      </p:to>
                                    </p:set>
                                    <p:animEffect transition="in" filter="fade">
                                      <p:cBhvr>
                                        <p:cTn id="51" dur="500"/>
                                        <p:tgtEl>
                                          <p:spTgt spid="1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4370"/>
          <a:stretch/>
        </p:blipFill>
        <p:spPr>
          <a:xfrm>
            <a:off x="0" y="0"/>
            <a:ext cx="9144000" cy="5143500"/>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895" t="4148" r="4438" b="3111"/>
          <a:stretch/>
        </p:blipFill>
        <p:spPr>
          <a:xfrm>
            <a:off x="1569720" y="213360"/>
            <a:ext cx="6035040" cy="4770120"/>
          </a:xfrm>
          <a:prstGeom prst="rect">
            <a:avLst/>
          </a:prstGeom>
        </p:spPr>
      </p:pic>
    </p:spTree>
    <p:extLst>
      <p:ext uri="{BB962C8B-B14F-4D97-AF65-F5344CB8AC3E}">
        <p14:creationId xmlns:p14="http://schemas.microsoft.com/office/powerpoint/2010/main" val="268651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632656"/>
            <a:ext cx="4178088" cy="3318065"/>
          </a:xfrm>
          <a:prstGeom prst="rect">
            <a:avLst/>
          </a:prstGeom>
        </p:spPr>
      </p:pic>
      <p:sp>
        <p:nvSpPr>
          <p:cNvPr id="5" name="TextBox 4"/>
          <p:cNvSpPr txBox="1"/>
          <p:nvPr/>
        </p:nvSpPr>
        <p:spPr>
          <a:xfrm>
            <a:off x="4906522" y="2266950"/>
            <a:ext cx="3982891" cy="1846659"/>
          </a:xfrm>
          <a:prstGeom prst="rect">
            <a:avLst/>
          </a:prstGeom>
          <a:noFill/>
        </p:spPr>
        <p:txBody>
          <a:bodyPr wrap="square" rtlCol="0">
            <a:spAutoFit/>
          </a:bodyPr>
          <a:lstStyle/>
          <a:p>
            <a:pPr algn="ctr"/>
            <a:r>
              <a:rPr lang="en-US" sz="2400" i="1" dirty="0" smtClean="0">
                <a:latin typeface="Adobe Garamond Pro" pitchFamily="18" charset="0"/>
              </a:rPr>
              <a:t>“Before we can talk about a championship, we have to practice like a championship team.”</a:t>
            </a:r>
          </a:p>
          <a:p>
            <a:pPr algn="r"/>
            <a:r>
              <a:rPr lang="en-US" dirty="0" smtClean="0">
                <a:latin typeface="Adobe Garamond Pro" pitchFamily="18" charset="0"/>
              </a:rPr>
              <a:t>-Mike Singletary</a:t>
            </a:r>
            <a:endParaRPr lang="en-US" i="1" dirty="0">
              <a:latin typeface="Adobe Garamond Pro" pitchFamily="18" charset="0"/>
            </a:endParaRPr>
          </a:p>
        </p:txBody>
      </p:sp>
    </p:spTree>
    <p:extLst>
      <p:ext uri="{BB962C8B-B14F-4D97-AF65-F5344CB8AC3E}">
        <p14:creationId xmlns:p14="http://schemas.microsoft.com/office/powerpoint/2010/main" val="367558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209550"/>
            <a:ext cx="6616488" cy="4741171"/>
          </a:xfrm>
          <a:prstGeom prst="rect">
            <a:avLst/>
          </a:prstGeom>
        </p:spPr>
      </p:pic>
      <p:sp>
        <p:nvSpPr>
          <p:cNvPr id="5" name="TextBox 4"/>
          <p:cNvSpPr txBox="1"/>
          <p:nvPr/>
        </p:nvSpPr>
        <p:spPr>
          <a:xfrm>
            <a:off x="2438400" y="285750"/>
            <a:ext cx="6476999" cy="1200329"/>
          </a:xfrm>
          <a:prstGeom prst="rect">
            <a:avLst/>
          </a:prstGeom>
          <a:noFill/>
        </p:spPr>
        <p:txBody>
          <a:bodyPr wrap="square" rtlCol="0">
            <a:spAutoFit/>
          </a:bodyPr>
          <a:lstStyle/>
          <a:p>
            <a:pPr marL="342900" indent="-342900">
              <a:buClr>
                <a:schemeClr val="tx1"/>
              </a:buClr>
              <a:buAutoNum type="arabicPeriod" startAt="6"/>
            </a:pPr>
            <a:r>
              <a:rPr lang="en-US" u="sng" dirty="0" smtClean="0">
                <a:solidFill>
                  <a:srgbClr val="FF0000"/>
                </a:solidFill>
                <a:latin typeface="Adobe Garamond Pro" pitchFamily="18" charset="0"/>
              </a:rPr>
              <a:t>Pillar 6: A man is dedicated to continuous learning.</a:t>
            </a:r>
            <a:r>
              <a:rPr lang="en-US" dirty="0" smtClean="0">
                <a:latin typeface="Adobe Garamond Pro" pitchFamily="18" charset="0"/>
              </a:rPr>
              <a:t>  To strengthen the presence of Pillar 6 in a man’s life: </a:t>
            </a:r>
          </a:p>
          <a:p>
            <a:pPr>
              <a:buClr>
                <a:schemeClr val="tx1"/>
              </a:buClr>
            </a:pPr>
            <a:endParaRPr lang="en-US" dirty="0" smtClean="0">
              <a:latin typeface="Adobe Garamond Pro" pitchFamily="18" charset="0"/>
            </a:endParaRPr>
          </a:p>
          <a:p>
            <a:pPr>
              <a:buClr>
                <a:schemeClr val="tx1"/>
              </a:buClr>
            </a:pPr>
            <a:endParaRPr lang="en-US" dirty="0" smtClean="0">
              <a:latin typeface="Adobe Garamond Pro" pitchFamily="18" charset="0"/>
            </a:endParaRPr>
          </a:p>
        </p:txBody>
      </p:sp>
      <p:sp>
        <p:nvSpPr>
          <p:cNvPr id="4" name="TextBox 3"/>
          <p:cNvSpPr txBox="1"/>
          <p:nvPr/>
        </p:nvSpPr>
        <p:spPr>
          <a:xfrm>
            <a:off x="2438401" y="971550"/>
            <a:ext cx="6476998" cy="369332"/>
          </a:xfrm>
          <a:prstGeom prst="rect">
            <a:avLst/>
          </a:prstGeom>
          <a:noFill/>
        </p:spPr>
        <p:txBody>
          <a:bodyPr wrap="square" rtlCol="0">
            <a:spAutoFit/>
          </a:bodyPr>
          <a:lstStyle/>
          <a:p>
            <a:r>
              <a:rPr lang="en-US" dirty="0" smtClean="0">
                <a:latin typeface="Adobe Garamond Pro" pitchFamily="18" charset="0"/>
              </a:rPr>
              <a:t>         </a:t>
            </a:r>
            <a:r>
              <a:rPr lang="en-US" u="sng" dirty="0" smtClean="0">
                <a:latin typeface="Adobe Garamond Pro" pitchFamily="18" charset="0"/>
              </a:rPr>
              <a:t>A Man Must Say </a:t>
            </a:r>
            <a:r>
              <a:rPr lang="en-US" b="1" u="sng" dirty="0" smtClean="0">
                <a:latin typeface="Adobe Garamond Pro" pitchFamily="18" charset="0"/>
              </a:rPr>
              <a:t>“Yes”</a:t>
            </a:r>
            <a:r>
              <a:rPr lang="en-US" b="1" dirty="0" smtClean="0">
                <a:latin typeface="Adobe Garamond Pro" pitchFamily="18" charset="0"/>
              </a:rPr>
              <a:t>               </a:t>
            </a:r>
            <a:r>
              <a:rPr lang="en-US" u="sng" dirty="0" smtClean="0">
                <a:latin typeface="Adobe Garamond Pro" pitchFamily="18" charset="0"/>
              </a:rPr>
              <a:t>A Man Must Say </a:t>
            </a:r>
            <a:r>
              <a:rPr lang="en-US" b="1" u="sng" dirty="0" smtClean="0">
                <a:latin typeface="Adobe Garamond Pro" pitchFamily="18" charset="0"/>
              </a:rPr>
              <a:t>“No”</a:t>
            </a:r>
            <a:endParaRPr lang="en-US" b="1" u="sng" dirty="0">
              <a:latin typeface="Adobe Garamond Pro" pitchFamily="18" charset="0"/>
            </a:endParaRPr>
          </a:p>
        </p:txBody>
      </p:sp>
      <p:sp>
        <p:nvSpPr>
          <p:cNvPr id="12" name="TextBox 11"/>
          <p:cNvSpPr txBox="1"/>
          <p:nvPr/>
        </p:nvSpPr>
        <p:spPr>
          <a:xfrm>
            <a:off x="2514600" y="1276350"/>
            <a:ext cx="3162300" cy="3416320"/>
          </a:xfrm>
          <a:prstGeom prst="rect">
            <a:avLst/>
          </a:prstGeom>
          <a:noFill/>
        </p:spPr>
        <p:txBody>
          <a:bodyPr wrap="square" rtlCol="0">
            <a:spAutoFit/>
          </a:bodyPr>
          <a:lstStyle/>
          <a:p>
            <a:pPr marL="342900" indent="-342900">
              <a:buAutoNum type="alphaUcPeriod"/>
            </a:pPr>
            <a:r>
              <a:rPr lang="en-US" sz="1600" dirty="0" smtClean="0">
                <a:latin typeface="Adobe Garamond Pro" pitchFamily="18" charset="0"/>
              </a:rPr>
              <a:t>To the </a:t>
            </a:r>
            <a:r>
              <a:rPr lang="en-US" sz="1600" u="sng" dirty="0" smtClean="0">
                <a:solidFill>
                  <a:srgbClr val="FF0000"/>
                </a:solidFill>
                <a:latin typeface="Adobe Garamond Pro" pitchFamily="18" charset="0"/>
              </a:rPr>
              <a:t>investment</a:t>
            </a:r>
            <a:r>
              <a:rPr lang="en-US" sz="1600" dirty="0" smtClean="0">
                <a:latin typeface="Adobe Garamond Pro" pitchFamily="18" charset="0"/>
              </a:rPr>
              <a:t> of his energy into listening to others</a:t>
            </a:r>
          </a:p>
          <a:p>
            <a:endParaRPr lang="en-US" sz="800" dirty="0" smtClean="0">
              <a:latin typeface="Adobe Garamond Pro" pitchFamily="18" charset="0"/>
            </a:endParaRPr>
          </a:p>
          <a:p>
            <a:pPr marL="342900" indent="-342900">
              <a:buAutoNum type="alphaUcPeriod" startAt="2"/>
            </a:pPr>
            <a:r>
              <a:rPr lang="en-US" sz="1600" dirty="0" smtClean="0">
                <a:latin typeface="Adobe Garamond Pro" pitchFamily="18" charset="0"/>
              </a:rPr>
              <a:t>To honest </a:t>
            </a:r>
            <a:r>
              <a:rPr lang="en-US" sz="1600" u="sng" dirty="0" smtClean="0">
                <a:solidFill>
                  <a:srgbClr val="FF0000"/>
                </a:solidFill>
                <a:latin typeface="Adobe Garamond Pro" pitchFamily="18" charset="0"/>
              </a:rPr>
              <a:t>feedback</a:t>
            </a:r>
          </a:p>
          <a:p>
            <a:endParaRPr lang="en-US" sz="800" dirty="0" smtClean="0">
              <a:latin typeface="Adobe Garamond Pro" pitchFamily="18" charset="0"/>
            </a:endParaRPr>
          </a:p>
          <a:p>
            <a:pPr marL="342900" indent="-342900">
              <a:buAutoNum type="alphaUcPeriod" startAt="3"/>
            </a:pPr>
            <a:r>
              <a:rPr lang="en-US" sz="1600" dirty="0" smtClean="0">
                <a:latin typeface="Adobe Garamond Pro" pitchFamily="18" charset="0"/>
              </a:rPr>
              <a:t>To interaction with those who are of a different </a:t>
            </a:r>
            <a:r>
              <a:rPr lang="en-US" sz="1600" u="sng" dirty="0" smtClean="0">
                <a:solidFill>
                  <a:srgbClr val="FF0000"/>
                </a:solidFill>
                <a:latin typeface="Adobe Garamond Pro" pitchFamily="18" charset="0"/>
              </a:rPr>
              <a:t>culture</a:t>
            </a:r>
            <a:r>
              <a:rPr lang="en-US" sz="1600" dirty="0" smtClean="0">
                <a:latin typeface="Adobe Garamond Pro" pitchFamily="18" charset="0"/>
              </a:rPr>
              <a:t> and belief system</a:t>
            </a:r>
            <a:endParaRPr lang="en-US" sz="1600" u="sng" dirty="0" smtClean="0">
              <a:solidFill>
                <a:srgbClr val="FF0000"/>
              </a:solidFill>
              <a:latin typeface="Adobe Garamond Pro" pitchFamily="18" charset="0"/>
            </a:endParaRPr>
          </a:p>
          <a:p>
            <a:endParaRPr lang="en-US" sz="800" dirty="0" smtClean="0">
              <a:latin typeface="Adobe Garamond Pro" pitchFamily="18" charset="0"/>
            </a:endParaRPr>
          </a:p>
          <a:p>
            <a:pPr marL="342900" indent="-342900">
              <a:buAutoNum type="alphaUcPeriod" startAt="4"/>
            </a:pPr>
            <a:r>
              <a:rPr lang="en-US" sz="1600" dirty="0" smtClean="0">
                <a:latin typeface="Adobe Garamond Pro" pitchFamily="18" charset="0"/>
              </a:rPr>
              <a:t>To </a:t>
            </a:r>
            <a:r>
              <a:rPr lang="en-US" sz="1600" u="sng" dirty="0" smtClean="0">
                <a:solidFill>
                  <a:srgbClr val="FF0000"/>
                </a:solidFill>
                <a:latin typeface="Adobe Garamond Pro" pitchFamily="18" charset="0"/>
              </a:rPr>
              <a:t>humbly</a:t>
            </a:r>
            <a:r>
              <a:rPr lang="en-US" sz="1600" dirty="0" smtClean="0">
                <a:latin typeface="Adobe Garamond Pro" pitchFamily="18" charset="0"/>
              </a:rPr>
              <a:t> asking for a relationship with God and becoming His representative on earth</a:t>
            </a:r>
          </a:p>
          <a:p>
            <a:endParaRPr lang="en-US" sz="1600" dirty="0" smtClean="0">
              <a:latin typeface="Adobe Garamond Pro" pitchFamily="18" charset="0"/>
            </a:endParaRPr>
          </a:p>
          <a:p>
            <a:r>
              <a:rPr lang="en-US" sz="1600" dirty="0" smtClean="0">
                <a:latin typeface="Adobe Garamond Pro" pitchFamily="18" charset="0"/>
              </a:rPr>
              <a:t> 	</a:t>
            </a:r>
            <a:endParaRPr lang="en-US" sz="1600" dirty="0">
              <a:latin typeface="Adobe Garamond Pro" pitchFamily="18" charset="0"/>
            </a:endParaRPr>
          </a:p>
        </p:txBody>
      </p:sp>
      <p:sp>
        <p:nvSpPr>
          <p:cNvPr id="13" name="TextBox 12"/>
          <p:cNvSpPr txBox="1"/>
          <p:nvPr/>
        </p:nvSpPr>
        <p:spPr>
          <a:xfrm>
            <a:off x="5943600" y="1276350"/>
            <a:ext cx="2895600" cy="2800767"/>
          </a:xfrm>
          <a:prstGeom prst="rect">
            <a:avLst/>
          </a:prstGeom>
          <a:noFill/>
        </p:spPr>
        <p:txBody>
          <a:bodyPr wrap="square" rtlCol="0">
            <a:spAutoFit/>
          </a:bodyPr>
          <a:lstStyle/>
          <a:p>
            <a:r>
              <a:rPr lang="en-US" sz="1600" dirty="0" smtClean="0">
                <a:latin typeface="Adobe Garamond Pro" pitchFamily="18" charset="0"/>
              </a:rPr>
              <a:t>To feigning interest by his half-hearted attempts to listen</a:t>
            </a:r>
          </a:p>
          <a:p>
            <a:endParaRPr lang="en-US" sz="800" dirty="0" smtClean="0">
              <a:latin typeface="Adobe Garamond Pro" pitchFamily="18" charset="0"/>
            </a:endParaRPr>
          </a:p>
          <a:p>
            <a:r>
              <a:rPr lang="en-US" sz="1600" dirty="0" smtClean="0">
                <a:latin typeface="Adobe Garamond Pro" pitchFamily="18" charset="0"/>
              </a:rPr>
              <a:t>To hiding his true thoughts</a:t>
            </a:r>
          </a:p>
          <a:p>
            <a:endParaRPr lang="en-US" sz="800" dirty="0">
              <a:latin typeface="Adobe Garamond Pro" pitchFamily="18" charset="0"/>
            </a:endParaRPr>
          </a:p>
          <a:p>
            <a:endParaRPr lang="en-US" sz="200" dirty="0" smtClean="0">
              <a:latin typeface="Adobe Garamond Pro" pitchFamily="18" charset="0"/>
            </a:endParaRPr>
          </a:p>
          <a:p>
            <a:r>
              <a:rPr lang="en-US" sz="1600" dirty="0" smtClean="0">
                <a:latin typeface="Adobe Garamond Pro" pitchFamily="18" charset="0"/>
              </a:rPr>
              <a:t>To a “know it all” attitude and </a:t>
            </a:r>
            <a:r>
              <a:rPr lang="en-US" sz="1600" u="sng" dirty="0" smtClean="0">
                <a:solidFill>
                  <a:srgbClr val="FF0000"/>
                </a:solidFill>
                <a:latin typeface="Adobe Garamond Pro" pitchFamily="18" charset="0"/>
              </a:rPr>
              <a:t>prejudice</a:t>
            </a:r>
          </a:p>
          <a:p>
            <a:endParaRPr lang="en-US" sz="800" dirty="0" smtClean="0">
              <a:latin typeface="Adobe Garamond Pro" pitchFamily="18" charset="0"/>
            </a:endParaRPr>
          </a:p>
          <a:p>
            <a:endParaRPr lang="en-US" sz="1600" dirty="0" smtClean="0">
              <a:latin typeface="Adobe Garamond Pro" pitchFamily="18" charset="0"/>
            </a:endParaRPr>
          </a:p>
          <a:p>
            <a:r>
              <a:rPr lang="en-US" sz="1600" dirty="0" smtClean="0">
                <a:latin typeface="Adobe Garamond Pro" pitchFamily="18" charset="0"/>
              </a:rPr>
              <a:t>To thinking that he can consistently do what is right without </a:t>
            </a:r>
            <a:r>
              <a:rPr lang="en-US" sz="1600" u="sng" dirty="0" smtClean="0">
                <a:solidFill>
                  <a:srgbClr val="FF0000"/>
                </a:solidFill>
                <a:latin typeface="Adobe Garamond Pro" pitchFamily="18" charset="0"/>
              </a:rPr>
              <a:t>empowerment</a:t>
            </a:r>
            <a:r>
              <a:rPr lang="en-US" sz="1600" dirty="0" smtClean="0">
                <a:latin typeface="Adobe Garamond Pro" pitchFamily="18" charset="0"/>
              </a:rPr>
              <a:t> from God</a:t>
            </a:r>
            <a:endParaRPr lang="en-US" sz="1600" dirty="0">
              <a:latin typeface="Adobe Garamond Pro" pitchFamily="18" charset="0"/>
            </a:endParaRPr>
          </a:p>
        </p:txBody>
      </p:sp>
    </p:spTree>
    <p:extLst>
      <p:ext uri="{BB962C8B-B14F-4D97-AF65-F5344CB8AC3E}">
        <p14:creationId xmlns:p14="http://schemas.microsoft.com/office/powerpoint/2010/main" val="302297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500"/>
                                        <p:tgtEl>
                                          <p:spTgt spid="1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fade">
                                      <p:cBhvr>
                                        <p:cTn id="26" dur="500"/>
                                        <p:tgtEl>
                                          <p:spTgt spid="1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fade">
                                      <p:cBhvr>
                                        <p:cTn id="31" dur="500"/>
                                        <p:tgtEl>
                                          <p:spTgt spid="1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4" end="4"/>
                                            </p:txEl>
                                          </p:spTgt>
                                        </p:tgtEl>
                                        <p:attrNameLst>
                                          <p:attrName>style.visibility</p:attrName>
                                        </p:attrNameLst>
                                      </p:cBhvr>
                                      <p:to>
                                        <p:strVal val="visible"/>
                                      </p:to>
                                    </p:set>
                                    <p:animEffect transition="in" filter="fade">
                                      <p:cBhvr>
                                        <p:cTn id="36" dur="500"/>
                                        <p:tgtEl>
                                          <p:spTgt spid="12">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xEl>
                                              <p:pRg st="5" end="5"/>
                                            </p:txEl>
                                          </p:spTgt>
                                        </p:tgtEl>
                                        <p:attrNameLst>
                                          <p:attrName>style.visibility</p:attrName>
                                        </p:attrNameLst>
                                      </p:cBhvr>
                                      <p:to>
                                        <p:strVal val="visible"/>
                                      </p:to>
                                    </p:set>
                                    <p:animEffect transition="in" filter="fade">
                                      <p:cBhvr>
                                        <p:cTn id="41" dur="500"/>
                                        <p:tgtEl>
                                          <p:spTgt spid="1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xEl>
                                              <p:pRg st="6" end="6"/>
                                            </p:txEl>
                                          </p:spTgt>
                                        </p:tgtEl>
                                        <p:attrNameLst>
                                          <p:attrName>style.visibility</p:attrName>
                                        </p:attrNameLst>
                                      </p:cBhvr>
                                      <p:to>
                                        <p:strVal val="visible"/>
                                      </p:to>
                                    </p:set>
                                    <p:animEffect transition="in" filter="fade">
                                      <p:cBhvr>
                                        <p:cTn id="46" dur="500"/>
                                        <p:tgtEl>
                                          <p:spTgt spid="12">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xEl>
                                              <p:pRg st="8" end="8"/>
                                            </p:txEl>
                                          </p:spTgt>
                                        </p:tgtEl>
                                        <p:attrNameLst>
                                          <p:attrName>style.visibility</p:attrName>
                                        </p:attrNameLst>
                                      </p:cBhvr>
                                      <p:to>
                                        <p:strVal val="visible"/>
                                      </p:to>
                                    </p:set>
                                    <p:animEffect transition="in" filter="fade">
                                      <p:cBhvr>
                                        <p:cTn id="51" dur="500"/>
                                        <p:tgtEl>
                                          <p:spTgt spid="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4370"/>
          <a:stretch/>
        </p:blipFill>
        <p:spPr>
          <a:xfrm>
            <a:off x="0" y="0"/>
            <a:ext cx="9144000" cy="51435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781" t="4297" r="4552" b="2815"/>
          <a:stretch/>
        </p:blipFill>
        <p:spPr>
          <a:xfrm>
            <a:off x="1562100" y="220980"/>
            <a:ext cx="6035040" cy="4777740"/>
          </a:xfrm>
          <a:prstGeom prst="rect">
            <a:avLst/>
          </a:prstGeom>
        </p:spPr>
      </p:pic>
    </p:spTree>
    <p:extLst>
      <p:ext uri="{BB962C8B-B14F-4D97-AF65-F5344CB8AC3E}">
        <p14:creationId xmlns:p14="http://schemas.microsoft.com/office/powerpoint/2010/main" val="99790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632656"/>
            <a:ext cx="4178088" cy="3318065"/>
          </a:xfrm>
          <a:prstGeom prst="rect">
            <a:avLst/>
          </a:prstGeom>
        </p:spPr>
      </p:pic>
      <p:sp>
        <p:nvSpPr>
          <p:cNvPr id="4" name="TextBox 3"/>
          <p:cNvSpPr txBox="1"/>
          <p:nvPr/>
        </p:nvSpPr>
        <p:spPr>
          <a:xfrm>
            <a:off x="5105400" y="2038350"/>
            <a:ext cx="3657600" cy="2123658"/>
          </a:xfrm>
          <a:prstGeom prst="rect">
            <a:avLst/>
          </a:prstGeom>
          <a:noFill/>
        </p:spPr>
        <p:txBody>
          <a:bodyPr wrap="square" rtlCol="0">
            <a:spAutoFit/>
          </a:bodyPr>
          <a:lstStyle/>
          <a:p>
            <a:pPr algn="ctr"/>
            <a:r>
              <a:rPr lang="en-US" sz="4400" dirty="0" smtClean="0">
                <a:latin typeface="Copperplate Gothic Bold" pitchFamily="34" charset="0"/>
              </a:rPr>
              <a:t>From Principle To Pillar</a:t>
            </a:r>
            <a:endParaRPr lang="en-US" sz="4400" dirty="0">
              <a:latin typeface="Copperplate Gothic Bold" pitchFamily="34" charset="0"/>
            </a:endParaRPr>
          </a:p>
        </p:txBody>
      </p:sp>
    </p:spTree>
    <p:extLst>
      <p:ext uri="{BB962C8B-B14F-4D97-AF65-F5344CB8AC3E}">
        <p14:creationId xmlns:p14="http://schemas.microsoft.com/office/powerpoint/2010/main" val="179151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632656"/>
            <a:ext cx="4178088" cy="3318065"/>
          </a:xfrm>
          <a:prstGeom prst="rect">
            <a:avLst/>
          </a:prstGeom>
        </p:spPr>
      </p:pic>
      <p:sp>
        <p:nvSpPr>
          <p:cNvPr id="5" name="TextBox 4"/>
          <p:cNvSpPr txBox="1"/>
          <p:nvPr/>
        </p:nvSpPr>
        <p:spPr>
          <a:xfrm>
            <a:off x="4932508" y="1733550"/>
            <a:ext cx="3982891" cy="2554545"/>
          </a:xfrm>
          <a:prstGeom prst="rect">
            <a:avLst/>
          </a:prstGeom>
          <a:noFill/>
        </p:spPr>
        <p:txBody>
          <a:bodyPr wrap="square" rtlCol="0">
            <a:spAutoFit/>
          </a:bodyPr>
          <a:lstStyle/>
          <a:p>
            <a:r>
              <a:rPr lang="en-US" sz="2000" dirty="0" smtClean="0">
                <a:latin typeface="Adobe Garamond Pro" pitchFamily="18" charset="0"/>
              </a:rPr>
              <a:t>The key to building strong round table leaders is their willingness to use their knowledge of knighthood principles and consistently act on it.  The strength of these foundational pillars is directly related to a man’s ability to know when to say “Yes” and when to say “No.” </a:t>
            </a:r>
            <a:endParaRPr lang="en-US" sz="2000" dirty="0">
              <a:latin typeface="Adobe Garamond Pro" pitchFamily="18" charset="0"/>
            </a:endParaRPr>
          </a:p>
        </p:txBody>
      </p:sp>
    </p:spTree>
    <p:extLst>
      <p:ext uri="{BB962C8B-B14F-4D97-AF65-F5344CB8AC3E}">
        <p14:creationId xmlns:p14="http://schemas.microsoft.com/office/powerpoint/2010/main" val="278982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209550"/>
            <a:ext cx="6159288" cy="4741171"/>
          </a:xfrm>
          <a:prstGeom prst="rect">
            <a:avLst/>
          </a:prstGeom>
        </p:spPr>
      </p:pic>
      <p:sp>
        <p:nvSpPr>
          <p:cNvPr id="5" name="TextBox 4"/>
          <p:cNvSpPr txBox="1"/>
          <p:nvPr/>
        </p:nvSpPr>
        <p:spPr>
          <a:xfrm>
            <a:off x="2971799" y="285750"/>
            <a:ext cx="5867399" cy="646331"/>
          </a:xfrm>
          <a:prstGeom prst="rect">
            <a:avLst/>
          </a:prstGeom>
          <a:noFill/>
        </p:spPr>
        <p:txBody>
          <a:bodyPr wrap="square" rtlCol="0">
            <a:spAutoFit/>
          </a:bodyPr>
          <a:lstStyle/>
          <a:p>
            <a:pPr marL="342900" indent="-342900">
              <a:buClr>
                <a:schemeClr val="tx1"/>
              </a:buClr>
              <a:buAutoNum type="arabicPeriod"/>
            </a:pPr>
            <a:r>
              <a:rPr lang="en-US" u="sng" dirty="0" smtClean="0">
                <a:solidFill>
                  <a:srgbClr val="FF0000"/>
                </a:solidFill>
                <a:latin typeface="Adobe Garamond Pro" pitchFamily="18" charset="0"/>
              </a:rPr>
              <a:t>Pillar 1:  Males are born while men are forged.</a:t>
            </a:r>
            <a:r>
              <a:rPr lang="en-US" dirty="0" smtClean="0">
                <a:solidFill>
                  <a:srgbClr val="FF0000"/>
                </a:solidFill>
                <a:latin typeface="Adobe Garamond Pro" pitchFamily="18" charset="0"/>
              </a:rPr>
              <a:t> </a:t>
            </a:r>
            <a:r>
              <a:rPr lang="en-US" dirty="0" smtClean="0">
                <a:latin typeface="Adobe Garamond Pro" pitchFamily="18" charset="0"/>
              </a:rPr>
              <a:t> To strengthen the presence of Pillar 1 in a man’s life: </a:t>
            </a:r>
          </a:p>
        </p:txBody>
      </p:sp>
      <p:sp>
        <p:nvSpPr>
          <p:cNvPr id="4" name="TextBox 3"/>
          <p:cNvSpPr txBox="1"/>
          <p:nvPr/>
        </p:nvSpPr>
        <p:spPr>
          <a:xfrm>
            <a:off x="2667001" y="1047750"/>
            <a:ext cx="5867399" cy="369332"/>
          </a:xfrm>
          <a:prstGeom prst="rect">
            <a:avLst/>
          </a:prstGeom>
          <a:noFill/>
        </p:spPr>
        <p:txBody>
          <a:bodyPr wrap="square" rtlCol="0">
            <a:spAutoFit/>
          </a:bodyPr>
          <a:lstStyle/>
          <a:p>
            <a:r>
              <a:rPr lang="en-US" dirty="0" smtClean="0">
                <a:latin typeface="Adobe Garamond Pro" pitchFamily="18" charset="0"/>
              </a:rPr>
              <a:t>         </a:t>
            </a:r>
            <a:r>
              <a:rPr lang="en-US" u="sng" dirty="0" smtClean="0">
                <a:latin typeface="Adobe Garamond Pro" pitchFamily="18" charset="0"/>
              </a:rPr>
              <a:t>A Man Must Say </a:t>
            </a:r>
            <a:r>
              <a:rPr lang="en-US" b="1" u="sng" dirty="0" smtClean="0">
                <a:latin typeface="Adobe Garamond Pro" pitchFamily="18" charset="0"/>
              </a:rPr>
              <a:t>“Yes”</a:t>
            </a:r>
            <a:r>
              <a:rPr lang="en-US" b="1" dirty="0" smtClean="0">
                <a:latin typeface="Adobe Garamond Pro" pitchFamily="18" charset="0"/>
              </a:rPr>
              <a:t>          </a:t>
            </a:r>
            <a:r>
              <a:rPr lang="en-US" u="sng" dirty="0" smtClean="0">
                <a:latin typeface="Adobe Garamond Pro" pitchFamily="18" charset="0"/>
              </a:rPr>
              <a:t>A Man Must Say </a:t>
            </a:r>
            <a:r>
              <a:rPr lang="en-US" b="1" u="sng" dirty="0" smtClean="0">
                <a:latin typeface="Adobe Garamond Pro" pitchFamily="18" charset="0"/>
              </a:rPr>
              <a:t>“No”</a:t>
            </a:r>
            <a:endParaRPr lang="en-US" b="1" u="sng" dirty="0">
              <a:latin typeface="Adobe Garamond Pro" pitchFamily="18" charset="0"/>
            </a:endParaRPr>
          </a:p>
        </p:txBody>
      </p:sp>
      <p:sp>
        <p:nvSpPr>
          <p:cNvPr id="12" name="TextBox 11"/>
          <p:cNvSpPr txBox="1"/>
          <p:nvPr/>
        </p:nvSpPr>
        <p:spPr>
          <a:xfrm>
            <a:off x="3124200" y="1428751"/>
            <a:ext cx="2476500" cy="2431435"/>
          </a:xfrm>
          <a:prstGeom prst="rect">
            <a:avLst/>
          </a:prstGeom>
          <a:noFill/>
        </p:spPr>
        <p:txBody>
          <a:bodyPr wrap="square" rtlCol="0">
            <a:spAutoFit/>
          </a:bodyPr>
          <a:lstStyle/>
          <a:p>
            <a:pPr marL="342900" indent="-342900">
              <a:buAutoNum type="alphaUcPeriod"/>
            </a:pPr>
            <a:r>
              <a:rPr lang="en-US" sz="1600" dirty="0" smtClean="0">
                <a:latin typeface="Adobe Garamond Pro" pitchFamily="18" charset="0"/>
              </a:rPr>
              <a:t>To acts of courage</a:t>
            </a:r>
          </a:p>
          <a:p>
            <a:pPr marL="342900" indent="-342900">
              <a:buAutoNum type="alphaUcPeriod"/>
            </a:pPr>
            <a:endParaRPr lang="en-US" sz="800" dirty="0" smtClean="0">
              <a:latin typeface="Adobe Garamond Pro" pitchFamily="18" charset="0"/>
            </a:endParaRPr>
          </a:p>
          <a:p>
            <a:pPr marL="342900" indent="-342900">
              <a:buAutoNum type="alphaUcPeriod"/>
            </a:pPr>
            <a:r>
              <a:rPr lang="en-US" sz="1600" dirty="0" smtClean="0">
                <a:latin typeface="Adobe Garamond Pro" pitchFamily="18" charset="0"/>
              </a:rPr>
              <a:t>To his willingness to take the hard route</a:t>
            </a:r>
          </a:p>
          <a:p>
            <a:pPr marL="342900" indent="-342900">
              <a:buAutoNum type="alphaUcPeriod"/>
            </a:pPr>
            <a:endParaRPr lang="en-US" sz="800" dirty="0" smtClean="0">
              <a:latin typeface="Adobe Garamond Pro" pitchFamily="18" charset="0"/>
            </a:endParaRPr>
          </a:p>
          <a:p>
            <a:pPr marL="342900" indent="-342900">
              <a:buAutoNum type="alphaUcPeriod"/>
            </a:pPr>
            <a:r>
              <a:rPr lang="en-US" sz="1600" dirty="0" smtClean="0">
                <a:latin typeface="Adobe Garamond Pro" pitchFamily="18" charset="0"/>
              </a:rPr>
              <a:t>To working </a:t>
            </a:r>
            <a:r>
              <a:rPr lang="en-US" sz="1600" u="sng" dirty="0" smtClean="0">
                <a:solidFill>
                  <a:srgbClr val="FF0000"/>
                </a:solidFill>
                <a:latin typeface="Adobe Garamond Pro" pitchFamily="18" charset="0"/>
              </a:rPr>
              <a:t>hard</a:t>
            </a:r>
            <a:r>
              <a:rPr lang="en-US" sz="1600" dirty="0" smtClean="0">
                <a:latin typeface="Adobe Garamond Pro" pitchFamily="18" charset="0"/>
              </a:rPr>
              <a:t> on his manhood formation</a:t>
            </a:r>
          </a:p>
          <a:p>
            <a:pPr marL="342900" indent="-342900">
              <a:buAutoNum type="alphaUcPeriod"/>
            </a:pPr>
            <a:endParaRPr lang="en-US" sz="800" dirty="0" smtClean="0">
              <a:latin typeface="Adobe Garamond Pro" pitchFamily="18" charset="0"/>
            </a:endParaRPr>
          </a:p>
          <a:p>
            <a:pPr marL="342900" indent="-342900">
              <a:buAutoNum type="alphaUcPeriod"/>
            </a:pPr>
            <a:r>
              <a:rPr lang="en-US" sz="1600" dirty="0" smtClean="0">
                <a:latin typeface="Adobe Garamond Pro" pitchFamily="18" charset="0"/>
              </a:rPr>
              <a:t>To developing his mind (king, warrior, lover, friend) 	</a:t>
            </a:r>
            <a:endParaRPr lang="en-US" sz="1600" dirty="0">
              <a:latin typeface="Adobe Garamond Pro" pitchFamily="18" charset="0"/>
            </a:endParaRPr>
          </a:p>
        </p:txBody>
      </p:sp>
      <p:sp>
        <p:nvSpPr>
          <p:cNvPr id="13" name="TextBox 12"/>
          <p:cNvSpPr txBox="1"/>
          <p:nvPr/>
        </p:nvSpPr>
        <p:spPr>
          <a:xfrm>
            <a:off x="5918200" y="1428750"/>
            <a:ext cx="2819400" cy="3200876"/>
          </a:xfrm>
          <a:prstGeom prst="rect">
            <a:avLst/>
          </a:prstGeom>
          <a:noFill/>
        </p:spPr>
        <p:txBody>
          <a:bodyPr wrap="square" rtlCol="0">
            <a:spAutoFit/>
          </a:bodyPr>
          <a:lstStyle/>
          <a:p>
            <a:r>
              <a:rPr lang="en-US" sz="1600" dirty="0" smtClean="0">
                <a:latin typeface="Adobe Garamond Pro" pitchFamily="18" charset="0"/>
              </a:rPr>
              <a:t>To his </a:t>
            </a:r>
            <a:r>
              <a:rPr lang="en-US" sz="1600" u="sng" dirty="0" smtClean="0">
                <a:solidFill>
                  <a:srgbClr val="FF0000"/>
                </a:solidFill>
                <a:latin typeface="Adobe Garamond Pro" pitchFamily="18" charset="0"/>
              </a:rPr>
              <a:t>fears</a:t>
            </a:r>
          </a:p>
          <a:p>
            <a:endParaRPr lang="en-US" sz="800" dirty="0" smtClean="0">
              <a:latin typeface="Adobe Garamond Pro" pitchFamily="18" charset="0"/>
            </a:endParaRPr>
          </a:p>
          <a:p>
            <a:r>
              <a:rPr lang="en-US" sz="1600" dirty="0" smtClean="0">
                <a:latin typeface="Adobe Garamond Pro" pitchFamily="18" charset="0"/>
              </a:rPr>
              <a:t>To selling out his dreams for </a:t>
            </a:r>
            <a:r>
              <a:rPr lang="en-US" sz="1600" u="sng" dirty="0" smtClean="0">
                <a:solidFill>
                  <a:srgbClr val="FF0000"/>
                </a:solidFill>
                <a:latin typeface="Adobe Garamond Pro" pitchFamily="18" charset="0"/>
              </a:rPr>
              <a:t>comfort</a:t>
            </a:r>
          </a:p>
          <a:p>
            <a:endParaRPr lang="en-US" sz="800" dirty="0" smtClean="0">
              <a:latin typeface="Adobe Garamond Pro" pitchFamily="18" charset="0"/>
            </a:endParaRPr>
          </a:p>
          <a:p>
            <a:r>
              <a:rPr lang="en-US" sz="1600" dirty="0" smtClean="0">
                <a:latin typeface="Adobe Garamond Pro" pitchFamily="18" charset="0"/>
              </a:rPr>
              <a:t>To assuming that he is a man</a:t>
            </a:r>
          </a:p>
          <a:p>
            <a:endParaRPr lang="en-US" sz="2000" dirty="0" smtClean="0">
              <a:latin typeface="Adobe Garamond Pro" pitchFamily="18" charset="0"/>
            </a:endParaRPr>
          </a:p>
          <a:p>
            <a:endParaRPr lang="en-US" sz="400" dirty="0">
              <a:latin typeface="Adobe Garamond Pro" pitchFamily="18" charset="0"/>
            </a:endParaRPr>
          </a:p>
          <a:p>
            <a:r>
              <a:rPr lang="en-US" sz="1600" dirty="0" smtClean="0">
                <a:latin typeface="Adobe Garamond Pro" pitchFamily="18" charset="0"/>
              </a:rPr>
              <a:t>To a weak mind which fails to: </a:t>
            </a:r>
          </a:p>
          <a:p>
            <a:pPr marL="285750" indent="-285750">
              <a:buFont typeface="Arial" pitchFamily="34" charset="0"/>
              <a:buChar char="•"/>
            </a:pPr>
            <a:r>
              <a:rPr lang="en-US" sz="1600" dirty="0" smtClean="0">
                <a:latin typeface="Adobe Garamond Pro" pitchFamily="18" charset="0"/>
              </a:rPr>
              <a:t>Do what is </a:t>
            </a:r>
            <a:r>
              <a:rPr lang="en-US" sz="1600" u="sng" dirty="0" smtClean="0">
                <a:solidFill>
                  <a:srgbClr val="FF0000"/>
                </a:solidFill>
                <a:latin typeface="Adobe Garamond Pro" pitchFamily="18" charset="0"/>
              </a:rPr>
              <a:t>right</a:t>
            </a:r>
          </a:p>
          <a:p>
            <a:pPr marL="285750" indent="-285750">
              <a:buClr>
                <a:schemeClr val="tx1"/>
              </a:buClr>
              <a:buFont typeface="Arial" pitchFamily="34" charset="0"/>
              <a:buChar char="•"/>
            </a:pPr>
            <a:r>
              <a:rPr lang="en-US" sz="1600" u="sng" dirty="0" smtClean="0">
                <a:solidFill>
                  <a:srgbClr val="FF0000"/>
                </a:solidFill>
                <a:latin typeface="Adobe Garamond Pro" pitchFamily="18" charset="0"/>
              </a:rPr>
              <a:t>Fight</a:t>
            </a:r>
            <a:r>
              <a:rPr lang="en-US" sz="1600" dirty="0" smtClean="0">
                <a:latin typeface="Adobe Garamond Pro" pitchFamily="18" charset="0"/>
              </a:rPr>
              <a:t> for what is good</a:t>
            </a:r>
          </a:p>
          <a:p>
            <a:pPr marL="285750" indent="-285750">
              <a:buFont typeface="Arial" pitchFamily="34" charset="0"/>
              <a:buChar char="•"/>
            </a:pPr>
            <a:r>
              <a:rPr lang="en-US" sz="1600" dirty="0" smtClean="0">
                <a:latin typeface="Adobe Garamond Pro" pitchFamily="18" charset="0"/>
              </a:rPr>
              <a:t>Support and </a:t>
            </a:r>
            <a:r>
              <a:rPr lang="en-US" sz="1600" u="sng" dirty="0" smtClean="0">
                <a:solidFill>
                  <a:srgbClr val="FF0000"/>
                </a:solidFill>
                <a:latin typeface="Adobe Garamond Pro" pitchFamily="18" charset="0"/>
              </a:rPr>
              <a:t>serve</a:t>
            </a:r>
            <a:r>
              <a:rPr lang="en-US" sz="1600" dirty="0" smtClean="0">
                <a:latin typeface="Adobe Garamond Pro" pitchFamily="18" charset="0"/>
              </a:rPr>
              <a:t> humanity</a:t>
            </a:r>
          </a:p>
          <a:p>
            <a:pPr marL="285750" indent="-285750">
              <a:buFont typeface="Arial" pitchFamily="34" charset="0"/>
              <a:buChar char="•"/>
            </a:pPr>
            <a:r>
              <a:rPr lang="en-US" sz="1600" dirty="0" smtClean="0">
                <a:latin typeface="Adobe Garamond Pro" pitchFamily="18" charset="0"/>
              </a:rPr>
              <a:t>Develop emotional </a:t>
            </a:r>
            <a:r>
              <a:rPr lang="en-US" sz="1600" u="sng" dirty="0" smtClean="0">
                <a:solidFill>
                  <a:srgbClr val="FF0000"/>
                </a:solidFill>
                <a:latin typeface="Adobe Garamond Pro" pitchFamily="18" charset="0"/>
              </a:rPr>
              <a:t>intimacy</a:t>
            </a:r>
            <a:r>
              <a:rPr lang="en-US" sz="1600" dirty="0" smtClean="0">
                <a:latin typeface="Adobe Garamond Pro" pitchFamily="18" charset="0"/>
              </a:rPr>
              <a:t>	</a:t>
            </a:r>
            <a:endParaRPr lang="en-US" sz="1600" dirty="0">
              <a:latin typeface="Adobe Garamond Pro" pitchFamily="18" charset="0"/>
            </a:endParaRPr>
          </a:p>
        </p:txBody>
      </p:sp>
    </p:spTree>
    <p:extLst>
      <p:ext uri="{BB962C8B-B14F-4D97-AF65-F5344CB8AC3E}">
        <p14:creationId xmlns:p14="http://schemas.microsoft.com/office/powerpoint/2010/main" val="402284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500"/>
                                        <p:tgtEl>
                                          <p:spTgt spid="1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fade">
                                      <p:cBhvr>
                                        <p:cTn id="26" dur="500"/>
                                        <p:tgtEl>
                                          <p:spTgt spid="1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fade">
                                      <p:cBhvr>
                                        <p:cTn id="31" dur="500"/>
                                        <p:tgtEl>
                                          <p:spTgt spid="1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4" end="4"/>
                                            </p:txEl>
                                          </p:spTgt>
                                        </p:tgtEl>
                                        <p:attrNameLst>
                                          <p:attrName>style.visibility</p:attrName>
                                        </p:attrNameLst>
                                      </p:cBhvr>
                                      <p:to>
                                        <p:strVal val="visible"/>
                                      </p:to>
                                    </p:set>
                                    <p:animEffect transition="in" filter="fade">
                                      <p:cBhvr>
                                        <p:cTn id="36" dur="500"/>
                                        <p:tgtEl>
                                          <p:spTgt spid="12">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xEl>
                                              <p:pRg st="4" end="4"/>
                                            </p:txEl>
                                          </p:spTgt>
                                        </p:tgtEl>
                                        <p:attrNameLst>
                                          <p:attrName>style.visibility</p:attrName>
                                        </p:attrNameLst>
                                      </p:cBhvr>
                                      <p:to>
                                        <p:strVal val="visible"/>
                                      </p:to>
                                    </p:set>
                                    <p:animEffect transition="in" filter="fade">
                                      <p:cBhvr>
                                        <p:cTn id="41" dur="500"/>
                                        <p:tgtEl>
                                          <p:spTgt spid="1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xEl>
                                              <p:pRg st="6" end="6"/>
                                            </p:txEl>
                                          </p:spTgt>
                                        </p:tgtEl>
                                        <p:attrNameLst>
                                          <p:attrName>style.visibility</p:attrName>
                                        </p:attrNameLst>
                                      </p:cBhvr>
                                      <p:to>
                                        <p:strVal val="visible"/>
                                      </p:to>
                                    </p:set>
                                    <p:animEffect transition="in" filter="fade">
                                      <p:cBhvr>
                                        <p:cTn id="46" dur="500"/>
                                        <p:tgtEl>
                                          <p:spTgt spid="12">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xEl>
                                              <p:pRg st="7" end="7"/>
                                            </p:txEl>
                                          </p:spTgt>
                                        </p:tgtEl>
                                        <p:attrNameLst>
                                          <p:attrName>style.visibility</p:attrName>
                                        </p:attrNameLst>
                                      </p:cBhvr>
                                      <p:to>
                                        <p:strVal val="visible"/>
                                      </p:to>
                                    </p:set>
                                    <p:animEffect transition="in" filter="fade">
                                      <p:cBhvr>
                                        <p:cTn id="51" dur="500"/>
                                        <p:tgtEl>
                                          <p:spTgt spid="13">
                                            <p:txEl>
                                              <p:pRg st="7" end="7"/>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3">
                                            <p:txEl>
                                              <p:pRg st="8" end="8"/>
                                            </p:txEl>
                                          </p:spTgt>
                                        </p:tgtEl>
                                        <p:attrNameLst>
                                          <p:attrName>style.visibility</p:attrName>
                                        </p:attrNameLst>
                                      </p:cBhvr>
                                      <p:to>
                                        <p:strVal val="visible"/>
                                      </p:to>
                                    </p:set>
                                    <p:animEffect transition="in" filter="fade">
                                      <p:cBhvr>
                                        <p:cTn id="54" dur="500"/>
                                        <p:tgtEl>
                                          <p:spTgt spid="13">
                                            <p:txEl>
                                              <p:pRg st="8" end="8"/>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3">
                                            <p:txEl>
                                              <p:pRg st="9" end="9"/>
                                            </p:txEl>
                                          </p:spTgt>
                                        </p:tgtEl>
                                        <p:attrNameLst>
                                          <p:attrName>style.visibility</p:attrName>
                                        </p:attrNameLst>
                                      </p:cBhvr>
                                      <p:to>
                                        <p:strVal val="visible"/>
                                      </p:to>
                                    </p:set>
                                    <p:animEffect transition="in" filter="fade">
                                      <p:cBhvr>
                                        <p:cTn id="57" dur="500"/>
                                        <p:tgtEl>
                                          <p:spTgt spid="13">
                                            <p:txEl>
                                              <p:pRg st="9" end="9"/>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13">
                                            <p:txEl>
                                              <p:pRg st="10" end="10"/>
                                            </p:txEl>
                                          </p:spTgt>
                                        </p:tgtEl>
                                        <p:attrNameLst>
                                          <p:attrName>style.visibility</p:attrName>
                                        </p:attrNameLst>
                                      </p:cBhvr>
                                      <p:to>
                                        <p:strVal val="visible"/>
                                      </p:to>
                                    </p:set>
                                    <p:animEffect transition="in" filter="fade">
                                      <p:cBhvr>
                                        <p:cTn id="60" dur="500"/>
                                        <p:tgtEl>
                                          <p:spTgt spid="13">
                                            <p:txEl>
                                              <p:pRg st="10" end="10"/>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3">
                                            <p:txEl>
                                              <p:pRg st="11" end="11"/>
                                            </p:txEl>
                                          </p:spTgt>
                                        </p:tgtEl>
                                        <p:attrNameLst>
                                          <p:attrName>style.visibility</p:attrName>
                                        </p:attrNameLst>
                                      </p:cBhvr>
                                      <p:to>
                                        <p:strVal val="visible"/>
                                      </p:to>
                                    </p:set>
                                    <p:animEffect transition="in" filter="fade">
                                      <p:cBhvr>
                                        <p:cTn id="63" dur="500"/>
                                        <p:tgtEl>
                                          <p:spTgt spid="1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4370"/>
          <a:stretch/>
        </p:blipFill>
        <p:spPr>
          <a:xfrm>
            <a:off x="0" y="0"/>
            <a:ext cx="9144000" cy="5143500"/>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897" t="4938" r="4464"/>
          <a:stretch/>
        </p:blipFill>
        <p:spPr>
          <a:xfrm>
            <a:off x="1569719" y="133350"/>
            <a:ext cx="6033347" cy="4889500"/>
          </a:xfrm>
          <a:prstGeom prst="rect">
            <a:avLst/>
          </a:prstGeom>
        </p:spPr>
      </p:pic>
    </p:spTree>
    <p:extLst>
      <p:ext uri="{BB962C8B-B14F-4D97-AF65-F5344CB8AC3E}">
        <p14:creationId xmlns:p14="http://schemas.microsoft.com/office/powerpoint/2010/main" val="296142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209550"/>
            <a:ext cx="6159288" cy="4741171"/>
          </a:xfrm>
          <a:prstGeom prst="rect">
            <a:avLst/>
          </a:prstGeom>
        </p:spPr>
      </p:pic>
      <p:sp>
        <p:nvSpPr>
          <p:cNvPr id="5" name="TextBox 4"/>
          <p:cNvSpPr txBox="1"/>
          <p:nvPr/>
        </p:nvSpPr>
        <p:spPr>
          <a:xfrm>
            <a:off x="2971799" y="285750"/>
            <a:ext cx="5867399" cy="923330"/>
          </a:xfrm>
          <a:prstGeom prst="rect">
            <a:avLst/>
          </a:prstGeom>
          <a:noFill/>
        </p:spPr>
        <p:txBody>
          <a:bodyPr wrap="square" rtlCol="0">
            <a:spAutoFit/>
          </a:bodyPr>
          <a:lstStyle/>
          <a:p>
            <a:pPr marL="342900" indent="-342900">
              <a:buClr>
                <a:schemeClr val="tx1"/>
              </a:buClr>
              <a:buAutoNum type="arabicPeriod" startAt="2"/>
            </a:pPr>
            <a:r>
              <a:rPr lang="en-US" u="sng" dirty="0" smtClean="0">
                <a:solidFill>
                  <a:srgbClr val="FF0000"/>
                </a:solidFill>
                <a:latin typeface="Adobe Garamond Pro" pitchFamily="18" charset="0"/>
              </a:rPr>
              <a:t>Pillar </a:t>
            </a:r>
            <a:r>
              <a:rPr lang="en-US" u="sng" dirty="0">
                <a:solidFill>
                  <a:srgbClr val="FF0000"/>
                </a:solidFill>
                <a:latin typeface="Adobe Garamond Pro" pitchFamily="18" charset="0"/>
              </a:rPr>
              <a:t>2</a:t>
            </a:r>
            <a:r>
              <a:rPr lang="en-US" u="sng" dirty="0" smtClean="0">
                <a:solidFill>
                  <a:srgbClr val="FF0000"/>
                </a:solidFill>
                <a:latin typeface="Adobe Garamond Pro" pitchFamily="18" charset="0"/>
              </a:rPr>
              <a:t>: A man is responsible for all of his choices.</a:t>
            </a:r>
            <a:r>
              <a:rPr lang="en-US" dirty="0" smtClean="0">
                <a:solidFill>
                  <a:srgbClr val="FF0000"/>
                </a:solidFill>
                <a:latin typeface="Adobe Garamond Pro" pitchFamily="18" charset="0"/>
              </a:rPr>
              <a:t>  </a:t>
            </a:r>
            <a:r>
              <a:rPr lang="en-US" dirty="0" smtClean="0">
                <a:latin typeface="Adobe Garamond Pro" pitchFamily="18" charset="0"/>
              </a:rPr>
              <a:t>To strengthen the presence of Pillar 2 in a man’s life: </a:t>
            </a:r>
          </a:p>
          <a:p>
            <a:pPr>
              <a:buClr>
                <a:schemeClr val="tx1"/>
              </a:buClr>
            </a:pPr>
            <a:endParaRPr lang="en-US" dirty="0" smtClean="0">
              <a:latin typeface="Adobe Garamond Pro" pitchFamily="18" charset="0"/>
            </a:endParaRPr>
          </a:p>
        </p:txBody>
      </p:sp>
      <p:sp>
        <p:nvSpPr>
          <p:cNvPr id="4" name="TextBox 3"/>
          <p:cNvSpPr txBox="1"/>
          <p:nvPr/>
        </p:nvSpPr>
        <p:spPr>
          <a:xfrm>
            <a:off x="2667001" y="1047750"/>
            <a:ext cx="5867399" cy="369332"/>
          </a:xfrm>
          <a:prstGeom prst="rect">
            <a:avLst/>
          </a:prstGeom>
          <a:noFill/>
        </p:spPr>
        <p:txBody>
          <a:bodyPr wrap="square" rtlCol="0">
            <a:spAutoFit/>
          </a:bodyPr>
          <a:lstStyle/>
          <a:p>
            <a:r>
              <a:rPr lang="en-US" dirty="0" smtClean="0">
                <a:latin typeface="Adobe Garamond Pro" pitchFamily="18" charset="0"/>
              </a:rPr>
              <a:t>         </a:t>
            </a:r>
            <a:r>
              <a:rPr lang="en-US" u="sng" dirty="0" smtClean="0">
                <a:latin typeface="Adobe Garamond Pro" pitchFamily="18" charset="0"/>
              </a:rPr>
              <a:t>A Man Must Say </a:t>
            </a:r>
            <a:r>
              <a:rPr lang="en-US" b="1" u="sng" dirty="0" smtClean="0">
                <a:latin typeface="Adobe Garamond Pro" pitchFamily="18" charset="0"/>
              </a:rPr>
              <a:t>“Yes”</a:t>
            </a:r>
            <a:r>
              <a:rPr lang="en-US" b="1" dirty="0" smtClean="0">
                <a:latin typeface="Adobe Garamond Pro" pitchFamily="18" charset="0"/>
              </a:rPr>
              <a:t>          </a:t>
            </a:r>
            <a:r>
              <a:rPr lang="en-US" u="sng" dirty="0" smtClean="0">
                <a:latin typeface="Adobe Garamond Pro" pitchFamily="18" charset="0"/>
              </a:rPr>
              <a:t>A Man Must Say </a:t>
            </a:r>
            <a:r>
              <a:rPr lang="en-US" b="1" u="sng" dirty="0" smtClean="0">
                <a:latin typeface="Adobe Garamond Pro" pitchFamily="18" charset="0"/>
              </a:rPr>
              <a:t>“No”</a:t>
            </a:r>
            <a:endParaRPr lang="en-US" b="1" u="sng" dirty="0">
              <a:latin typeface="Adobe Garamond Pro" pitchFamily="18" charset="0"/>
            </a:endParaRPr>
          </a:p>
        </p:txBody>
      </p:sp>
      <p:sp>
        <p:nvSpPr>
          <p:cNvPr id="12" name="TextBox 11"/>
          <p:cNvSpPr txBox="1"/>
          <p:nvPr/>
        </p:nvSpPr>
        <p:spPr>
          <a:xfrm>
            <a:off x="3124200" y="1428751"/>
            <a:ext cx="2819400" cy="2923877"/>
          </a:xfrm>
          <a:prstGeom prst="rect">
            <a:avLst/>
          </a:prstGeom>
          <a:noFill/>
        </p:spPr>
        <p:txBody>
          <a:bodyPr wrap="square" rtlCol="0">
            <a:spAutoFit/>
          </a:bodyPr>
          <a:lstStyle/>
          <a:p>
            <a:pPr marL="342900" indent="-342900">
              <a:buAutoNum type="alphaUcPeriod"/>
            </a:pPr>
            <a:r>
              <a:rPr lang="en-US" sz="1600" dirty="0" smtClean="0">
                <a:latin typeface="Adobe Garamond Pro" pitchFamily="18" charset="0"/>
              </a:rPr>
              <a:t>To his choice to be optimistic</a:t>
            </a:r>
          </a:p>
          <a:p>
            <a:pPr marL="342900" indent="-342900">
              <a:buAutoNum type="alphaUcPeriod"/>
            </a:pPr>
            <a:endParaRPr lang="en-US" sz="800" dirty="0" smtClean="0">
              <a:latin typeface="Adobe Garamond Pro" pitchFamily="18" charset="0"/>
            </a:endParaRPr>
          </a:p>
          <a:p>
            <a:pPr marL="342900" indent="-342900">
              <a:buAutoNum type="alphaUcPeriod"/>
            </a:pPr>
            <a:r>
              <a:rPr lang="en-US" sz="1600" dirty="0" smtClean="0">
                <a:latin typeface="Adobe Garamond Pro" pitchFamily="18" charset="0"/>
              </a:rPr>
              <a:t>To strengthening his Emotional Affection Response System (EARS)</a:t>
            </a:r>
          </a:p>
          <a:p>
            <a:pPr marL="342900" indent="-342900">
              <a:buAutoNum type="alphaUcPeriod"/>
            </a:pPr>
            <a:endParaRPr lang="en-US" sz="800" dirty="0" smtClean="0">
              <a:latin typeface="Adobe Garamond Pro" pitchFamily="18" charset="0"/>
            </a:endParaRPr>
          </a:p>
          <a:p>
            <a:pPr marL="342900" indent="-342900">
              <a:buAutoNum type="alphaUcPeriod"/>
            </a:pPr>
            <a:r>
              <a:rPr lang="en-US" sz="1600" dirty="0" smtClean="0">
                <a:latin typeface="Adobe Garamond Pro" pitchFamily="18" charset="0"/>
              </a:rPr>
              <a:t>To setting clear </a:t>
            </a:r>
            <a:r>
              <a:rPr lang="en-US" sz="1600" u="sng" dirty="0" smtClean="0">
                <a:solidFill>
                  <a:srgbClr val="FF0000"/>
                </a:solidFill>
                <a:latin typeface="Adobe Garamond Pro" pitchFamily="18" charset="0"/>
              </a:rPr>
              <a:t>goals</a:t>
            </a:r>
            <a:r>
              <a:rPr lang="en-US" sz="1600" dirty="0" smtClean="0">
                <a:latin typeface="Adobe Garamond Pro" pitchFamily="18" charset="0"/>
              </a:rPr>
              <a:t> and planning ahead</a:t>
            </a:r>
          </a:p>
          <a:p>
            <a:pPr marL="342900" indent="-342900">
              <a:buAutoNum type="alphaUcPeriod"/>
            </a:pPr>
            <a:endParaRPr lang="en-US" sz="800" dirty="0" smtClean="0">
              <a:latin typeface="Adobe Garamond Pro" pitchFamily="18" charset="0"/>
            </a:endParaRPr>
          </a:p>
          <a:p>
            <a:pPr marL="342900" indent="-342900">
              <a:buAutoNum type="alphaUcPeriod"/>
            </a:pPr>
            <a:r>
              <a:rPr lang="en-US" sz="1600" dirty="0" smtClean="0">
                <a:latin typeface="Adobe Garamond Pro" pitchFamily="18" charset="0"/>
              </a:rPr>
              <a:t>To positive social relationships</a:t>
            </a:r>
          </a:p>
          <a:p>
            <a:r>
              <a:rPr lang="en-US" sz="1600" dirty="0" smtClean="0">
                <a:latin typeface="Adobe Garamond Pro" pitchFamily="18" charset="0"/>
              </a:rPr>
              <a:t> 	</a:t>
            </a:r>
            <a:endParaRPr lang="en-US" sz="1600" dirty="0">
              <a:latin typeface="Adobe Garamond Pro" pitchFamily="18" charset="0"/>
            </a:endParaRPr>
          </a:p>
        </p:txBody>
      </p:sp>
      <p:sp>
        <p:nvSpPr>
          <p:cNvPr id="13" name="TextBox 12"/>
          <p:cNvSpPr txBox="1"/>
          <p:nvPr/>
        </p:nvSpPr>
        <p:spPr>
          <a:xfrm>
            <a:off x="5918200" y="1428750"/>
            <a:ext cx="2819400" cy="2923877"/>
          </a:xfrm>
          <a:prstGeom prst="rect">
            <a:avLst/>
          </a:prstGeom>
          <a:noFill/>
        </p:spPr>
        <p:txBody>
          <a:bodyPr wrap="square" rtlCol="0">
            <a:spAutoFit/>
          </a:bodyPr>
          <a:lstStyle/>
          <a:p>
            <a:r>
              <a:rPr lang="en-US" sz="1600" dirty="0" smtClean="0">
                <a:latin typeface="Adobe Garamond Pro" pitchFamily="18" charset="0"/>
              </a:rPr>
              <a:t>To being pessimistic</a:t>
            </a:r>
          </a:p>
          <a:p>
            <a:endParaRPr lang="en-US" sz="800" dirty="0" smtClean="0">
              <a:latin typeface="Adobe Garamond Pro" pitchFamily="18" charset="0"/>
            </a:endParaRPr>
          </a:p>
          <a:p>
            <a:endParaRPr lang="en-US" sz="1600" dirty="0" smtClean="0">
              <a:latin typeface="Adobe Garamond Pro" pitchFamily="18" charset="0"/>
            </a:endParaRPr>
          </a:p>
          <a:p>
            <a:r>
              <a:rPr lang="en-US" sz="1600" dirty="0" smtClean="0">
                <a:latin typeface="Adobe Garamond Pro" pitchFamily="18" charset="0"/>
              </a:rPr>
              <a:t>To the actions of emotional </a:t>
            </a:r>
            <a:r>
              <a:rPr lang="en-US" sz="1600" u="sng" dirty="0" smtClean="0">
                <a:solidFill>
                  <a:srgbClr val="FF0000"/>
                </a:solidFill>
                <a:latin typeface="Adobe Garamond Pro" pitchFamily="18" charset="0"/>
              </a:rPr>
              <a:t>bullies</a:t>
            </a:r>
            <a:r>
              <a:rPr lang="en-US" sz="1600" dirty="0" smtClean="0">
                <a:latin typeface="Adobe Garamond Pro" pitchFamily="18" charset="0"/>
              </a:rPr>
              <a:t> (anger, whining, moodiness, withdrawal, etc.)</a:t>
            </a:r>
          </a:p>
          <a:p>
            <a:endParaRPr lang="en-US" sz="800" dirty="0" smtClean="0">
              <a:latin typeface="Adobe Garamond Pro" pitchFamily="18" charset="0"/>
            </a:endParaRPr>
          </a:p>
          <a:p>
            <a:r>
              <a:rPr lang="en-US" sz="1600" dirty="0" smtClean="0">
                <a:latin typeface="Adobe Garamond Pro" pitchFamily="18" charset="0"/>
              </a:rPr>
              <a:t>To immediate gratification</a:t>
            </a:r>
          </a:p>
          <a:p>
            <a:endParaRPr lang="en-US" sz="2400" dirty="0" smtClean="0">
              <a:latin typeface="Adobe Garamond Pro" pitchFamily="18" charset="0"/>
            </a:endParaRPr>
          </a:p>
          <a:p>
            <a:r>
              <a:rPr lang="en-US" sz="1600" dirty="0" smtClean="0">
                <a:latin typeface="Adobe Garamond Pro" pitchFamily="18" charset="0"/>
              </a:rPr>
              <a:t>To individuals who encourage him to </a:t>
            </a:r>
            <a:r>
              <a:rPr lang="en-US" sz="1600" u="sng" dirty="0" smtClean="0">
                <a:solidFill>
                  <a:srgbClr val="FF0000"/>
                </a:solidFill>
                <a:latin typeface="Adobe Garamond Pro" pitchFamily="18" charset="0"/>
              </a:rPr>
              <a:t>compromise</a:t>
            </a:r>
            <a:r>
              <a:rPr lang="en-US" sz="1600" dirty="0" smtClean="0">
                <a:latin typeface="Adobe Garamond Pro" pitchFamily="18" charset="0"/>
              </a:rPr>
              <a:t> his values	</a:t>
            </a:r>
            <a:endParaRPr lang="en-US" sz="1600" dirty="0">
              <a:latin typeface="Adobe Garamond Pro" pitchFamily="18" charset="0"/>
            </a:endParaRPr>
          </a:p>
        </p:txBody>
      </p:sp>
    </p:spTree>
    <p:extLst>
      <p:ext uri="{BB962C8B-B14F-4D97-AF65-F5344CB8AC3E}">
        <p14:creationId xmlns:p14="http://schemas.microsoft.com/office/powerpoint/2010/main" val="16901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500"/>
                                        <p:tgtEl>
                                          <p:spTgt spid="1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fade">
                                      <p:cBhvr>
                                        <p:cTn id="26" dur="500"/>
                                        <p:tgtEl>
                                          <p:spTgt spid="1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Effect transition="in" filter="fade">
                                      <p:cBhvr>
                                        <p:cTn id="31" dur="500"/>
                                        <p:tgtEl>
                                          <p:spTgt spid="1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4" end="4"/>
                                            </p:txEl>
                                          </p:spTgt>
                                        </p:tgtEl>
                                        <p:attrNameLst>
                                          <p:attrName>style.visibility</p:attrName>
                                        </p:attrNameLst>
                                      </p:cBhvr>
                                      <p:to>
                                        <p:strVal val="visible"/>
                                      </p:to>
                                    </p:set>
                                    <p:animEffect transition="in" filter="fade">
                                      <p:cBhvr>
                                        <p:cTn id="36" dur="500"/>
                                        <p:tgtEl>
                                          <p:spTgt spid="12">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xEl>
                                              <p:pRg st="5" end="5"/>
                                            </p:txEl>
                                          </p:spTgt>
                                        </p:tgtEl>
                                        <p:attrNameLst>
                                          <p:attrName>style.visibility</p:attrName>
                                        </p:attrNameLst>
                                      </p:cBhvr>
                                      <p:to>
                                        <p:strVal val="visible"/>
                                      </p:to>
                                    </p:set>
                                    <p:animEffect transition="in" filter="fade">
                                      <p:cBhvr>
                                        <p:cTn id="41" dur="500"/>
                                        <p:tgtEl>
                                          <p:spTgt spid="1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xEl>
                                              <p:pRg st="6" end="6"/>
                                            </p:txEl>
                                          </p:spTgt>
                                        </p:tgtEl>
                                        <p:attrNameLst>
                                          <p:attrName>style.visibility</p:attrName>
                                        </p:attrNameLst>
                                      </p:cBhvr>
                                      <p:to>
                                        <p:strVal val="visible"/>
                                      </p:to>
                                    </p:set>
                                    <p:animEffect transition="in" filter="fade">
                                      <p:cBhvr>
                                        <p:cTn id="46" dur="500"/>
                                        <p:tgtEl>
                                          <p:spTgt spid="12">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xEl>
                                              <p:pRg st="7" end="7"/>
                                            </p:txEl>
                                          </p:spTgt>
                                        </p:tgtEl>
                                        <p:attrNameLst>
                                          <p:attrName>style.visibility</p:attrName>
                                        </p:attrNameLst>
                                      </p:cBhvr>
                                      <p:to>
                                        <p:strVal val="visible"/>
                                      </p:to>
                                    </p:set>
                                    <p:animEffect transition="in" filter="fade">
                                      <p:cBhvr>
                                        <p:cTn id="51"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4370"/>
          <a:stretch/>
        </p:blipFill>
        <p:spPr>
          <a:xfrm>
            <a:off x="0" y="0"/>
            <a:ext cx="9144000" cy="51435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552" t="4889" r="4552" b="1778"/>
          <a:stretch/>
        </p:blipFill>
        <p:spPr>
          <a:xfrm>
            <a:off x="1546860" y="171450"/>
            <a:ext cx="6050280" cy="4800600"/>
          </a:xfrm>
          <a:prstGeom prst="rect">
            <a:avLst/>
          </a:prstGeom>
        </p:spPr>
      </p:pic>
    </p:spTree>
    <p:extLst>
      <p:ext uri="{BB962C8B-B14F-4D97-AF65-F5344CB8AC3E}">
        <p14:creationId xmlns:p14="http://schemas.microsoft.com/office/powerpoint/2010/main" val="34252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209550"/>
            <a:ext cx="6159288" cy="4741171"/>
          </a:xfrm>
          <a:prstGeom prst="rect">
            <a:avLst/>
          </a:prstGeom>
        </p:spPr>
      </p:pic>
      <p:sp>
        <p:nvSpPr>
          <p:cNvPr id="5" name="TextBox 4"/>
          <p:cNvSpPr txBox="1"/>
          <p:nvPr/>
        </p:nvSpPr>
        <p:spPr>
          <a:xfrm>
            <a:off x="2971799" y="285750"/>
            <a:ext cx="5867399" cy="1754326"/>
          </a:xfrm>
          <a:prstGeom prst="rect">
            <a:avLst/>
          </a:prstGeom>
          <a:noFill/>
        </p:spPr>
        <p:txBody>
          <a:bodyPr wrap="square" rtlCol="0">
            <a:spAutoFit/>
          </a:bodyPr>
          <a:lstStyle/>
          <a:p>
            <a:pPr marL="342900" indent="-342900">
              <a:buClr>
                <a:schemeClr val="tx1"/>
              </a:buClr>
              <a:buAutoNum type="arabicPeriod" startAt="3"/>
            </a:pPr>
            <a:r>
              <a:rPr lang="en-US" u="sng" dirty="0" smtClean="0">
                <a:solidFill>
                  <a:srgbClr val="FF0000"/>
                </a:solidFill>
                <a:latin typeface="Adobe Garamond Pro" pitchFamily="18" charset="0"/>
              </a:rPr>
              <a:t>Pillar 3: A man’s world is constantly in motion</a:t>
            </a:r>
            <a:r>
              <a:rPr lang="en-US" u="sng" dirty="0">
                <a:solidFill>
                  <a:srgbClr val="FF0000"/>
                </a:solidFill>
                <a:latin typeface="Adobe Garamond Pro" pitchFamily="18" charset="0"/>
              </a:rPr>
              <a:t>.</a:t>
            </a:r>
            <a:r>
              <a:rPr lang="en-US" dirty="0" smtClean="0">
                <a:latin typeface="Adobe Garamond Pro" pitchFamily="18" charset="0"/>
              </a:rPr>
              <a:t>  To strengthen the presence of Pillar 3 in a man’s life: </a:t>
            </a:r>
          </a:p>
          <a:p>
            <a:pPr>
              <a:buClr>
                <a:schemeClr val="tx1"/>
              </a:buClr>
            </a:pPr>
            <a:endParaRPr lang="en-US" dirty="0" smtClean="0">
              <a:latin typeface="Adobe Garamond Pro" pitchFamily="18" charset="0"/>
            </a:endParaRPr>
          </a:p>
          <a:p>
            <a:pPr>
              <a:buClr>
                <a:schemeClr val="tx1"/>
              </a:buClr>
            </a:pPr>
            <a:endParaRPr lang="en-US" dirty="0" smtClean="0">
              <a:latin typeface="Adobe Garamond Pro" pitchFamily="18" charset="0"/>
            </a:endParaRPr>
          </a:p>
          <a:p>
            <a:pPr>
              <a:buClr>
                <a:schemeClr val="tx1"/>
              </a:buClr>
            </a:pPr>
            <a:endParaRPr lang="en-US" dirty="0" smtClean="0">
              <a:latin typeface="Adobe Garamond Pro" pitchFamily="18" charset="0"/>
            </a:endParaRPr>
          </a:p>
          <a:p>
            <a:pPr>
              <a:buClr>
                <a:schemeClr val="tx1"/>
              </a:buClr>
            </a:pPr>
            <a:endParaRPr lang="en-US" dirty="0" smtClean="0">
              <a:latin typeface="Adobe Garamond Pro" pitchFamily="18" charset="0"/>
            </a:endParaRPr>
          </a:p>
        </p:txBody>
      </p:sp>
      <p:sp>
        <p:nvSpPr>
          <p:cNvPr id="4" name="TextBox 3"/>
          <p:cNvSpPr txBox="1"/>
          <p:nvPr/>
        </p:nvSpPr>
        <p:spPr>
          <a:xfrm>
            <a:off x="2667001" y="1047750"/>
            <a:ext cx="5867399" cy="369332"/>
          </a:xfrm>
          <a:prstGeom prst="rect">
            <a:avLst/>
          </a:prstGeom>
          <a:noFill/>
        </p:spPr>
        <p:txBody>
          <a:bodyPr wrap="square" rtlCol="0">
            <a:spAutoFit/>
          </a:bodyPr>
          <a:lstStyle/>
          <a:p>
            <a:r>
              <a:rPr lang="en-US" dirty="0" smtClean="0">
                <a:latin typeface="Adobe Garamond Pro" pitchFamily="18" charset="0"/>
              </a:rPr>
              <a:t>         </a:t>
            </a:r>
            <a:r>
              <a:rPr lang="en-US" u="sng" dirty="0" smtClean="0">
                <a:latin typeface="Adobe Garamond Pro" pitchFamily="18" charset="0"/>
              </a:rPr>
              <a:t>A Man Must Say </a:t>
            </a:r>
            <a:r>
              <a:rPr lang="en-US" b="1" u="sng" dirty="0" smtClean="0">
                <a:latin typeface="Adobe Garamond Pro" pitchFamily="18" charset="0"/>
              </a:rPr>
              <a:t>“Yes”</a:t>
            </a:r>
            <a:r>
              <a:rPr lang="en-US" b="1" dirty="0" smtClean="0">
                <a:latin typeface="Adobe Garamond Pro" pitchFamily="18" charset="0"/>
              </a:rPr>
              <a:t>          </a:t>
            </a:r>
            <a:r>
              <a:rPr lang="en-US" u="sng" dirty="0" smtClean="0">
                <a:latin typeface="Adobe Garamond Pro" pitchFamily="18" charset="0"/>
              </a:rPr>
              <a:t>A Man Must Say </a:t>
            </a:r>
            <a:r>
              <a:rPr lang="en-US" b="1" u="sng" dirty="0" smtClean="0">
                <a:latin typeface="Adobe Garamond Pro" pitchFamily="18" charset="0"/>
              </a:rPr>
              <a:t>“No”</a:t>
            </a:r>
            <a:endParaRPr lang="en-US" b="1" u="sng" dirty="0">
              <a:latin typeface="Adobe Garamond Pro" pitchFamily="18" charset="0"/>
            </a:endParaRPr>
          </a:p>
        </p:txBody>
      </p:sp>
      <p:sp>
        <p:nvSpPr>
          <p:cNvPr id="12" name="TextBox 11"/>
          <p:cNvSpPr txBox="1"/>
          <p:nvPr/>
        </p:nvSpPr>
        <p:spPr>
          <a:xfrm>
            <a:off x="3124200" y="1428751"/>
            <a:ext cx="2362200" cy="3431709"/>
          </a:xfrm>
          <a:prstGeom prst="rect">
            <a:avLst/>
          </a:prstGeom>
          <a:noFill/>
        </p:spPr>
        <p:txBody>
          <a:bodyPr wrap="square" rtlCol="0">
            <a:spAutoFit/>
          </a:bodyPr>
          <a:lstStyle/>
          <a:p>
            <a:pPr marL="342900" indent="-342900">
              <a:buAutoNum type="alphaUcPeriod"/>
            </a:pPr>
            <a:r>
              <a:rPr lang="en-US" sz="1600" dirty="0" smtClean="0">
                <a:latin typeface="Adobe Garamond Pro" pitchFamily="18" charset="0"/>
              </a:rPr>
              <a:t>To developing a </a:t>
            </a:r>
            <a:r>
              <a:rPr lang="en-US" sz="1600" u="sng" dirty="0" smtClean="0">
                <a:solidFill>
                  <a:srgbClr val="FF0000"/>
                </a:solidFill>
                <a:latin typeface="Adobe Garamond Pro" pitchFamily="18" charset="0"/>
              </a:rPr>
              <a:t>flexible</a:t>
            </a:r>
            <a:r>
              <a:rPr lang="en-US" sz="1600" dirty="0" smtClean="0">
                <a:latin typeface="Adobe Garamond Pro" pitchFamily="18" charset="0"/>
              </a:rPr>
              <a:t> armor</a:t>
            </a:r>
          </a:p>
          <a:p>
            <a:endParaRPr lang="en-US" sz="800" dirty="0" smtClean="0">
              <a:latin typeface="Adobe Garamond Pro" pitchFamily="18" charset="0"/>
            </a:endParaRPr>
          </a:p>
          <a:p>
            <a:pPr marL="342900" indent="-342900">
              <a:buAutoNum type="alphaUcPeriod" startAt="2"/>
            </a:pPr>
            <a:r>
              <a:rPr lang="en-US" sz="1600" dirty="0" smtClean="0">
                <a:latin typeface="Adobe Garamond Pro" pitchFamily="18" charset="0"/>
              </a:rPr>
              <a:t>To an adventuresome spirit</a:t>
            </a:r>
            <a:endParaRPr lang="en-US" sz="800" dirty="0">
              <a:latin typeface="Adobe Garamond Pro" pitchFamily="18" charset="0"/>
            </a:endParaRPr>
          </a:p>
          <a:p>
            <a:pPr marL="342900" indent="-342900">
              <a:buAutoNum type="alphaUcPeriod" startAt="2"/>
            </a:pPr>
            <a:endParaRPr lang="en-US" sz="800" dirty="0" smtClean="0">
              <a:latin typeface="Adobe Garamond Pro" pitchFamily="18" charset="0"/>
            </a:endParaRPr>
          </a:p>
          <a:p>
            <a:pPr marL="342900" indent="-342900">
              <a:buAutoNum type="alphaUcPeriod" startAt="2"/>
            </a:pPr>
            <a:endParaRPr lang="en-US" sz="800" dirty="0">
              <a:latin typeface="Adobe Garamond Pro" pitchFamily="18" charset="0"/>
            </a:endParaRPr>
          </a:p>
          <a:p>
            <a:endParaRPr lang="en-US" sz="600" dirty="0" smtClean="0">
              <a:latin typeface="Adobe Garamond Pro" pitchFamily="18" charset="0"/>
            </a:endParaRPr>
          </a:p>
          <a:p>
            <a:endParaRPr lang="en-US" sz="100" dirty="0" smtClean="0">
              <a:latin typeface="Adobe Garamond Pro" pitchFamily="18" charset="0"/>
            </a:endParaRPr>
          </a:p>
          <a:p>
            <a:pPr marL="342900" indent="-342900">
              <a:buAutoNum type="alphaUcPeriod" startAt="3"/>
            </a:pPr>
            <a:r>
              <a:rPr lang="en-US" sz="1600" dirty="0" smtClean="0">
                <a:latin typeface="Adobe Garamond Pro" pitchFamily="18" charset="0"/>
              </a:rPr>
              <a:t>To his soul’s search for God’s guidance and </a:t>
            </a:r>
            <a:r>
              <a:rPr lang="en-US" sz="1600" u="sng" dirty="0" smtClean="0">
                <a:solidFill>
                  <a:srgbClr val="FF0000"/>
                </a:solidFill>
                <a:latin typeface="Adobe Garamond Pro" pitchFamily="18" charset="0"/>
              </a:rPr>
              <a:t>calling</a:t>
            </a:r>
          </a:p>
          <a:p>
            <a:endParaRPr lang="en-US" sz="1000" dirty="0" smtClean="0">
              <a:latin typeface="Adobe Garamond Pro" pitchFamily="18" charset="0"/>
            </a:endParaRPr>
          </a:p>
          <a:p>
            <a:pPr marL="342900" indent="-342900">
              <a:buAutoNum type="alphaUcPeriod" startAt="4"/>
            </a:pPr>
            <a:r>
              <a:rPr lang="en-US" sz="1600" dirty="0" smtClean="0">
                <a:latin typeface="Adobe Garamond Pro" pitchFamily="18" charset="0"/>
              </a:rPr>
              <a:t>To being a stable, supportive friend</a:t>
            </a:r>
          </a:p>
          <a:p>
            <a:endParaRPr lang="en-US" sz="1600" dirty="0" smtClean="0">
              <a:latin typeface="Adobe Garamond Pro" pitchFamily="18" charset="0"/>
            </a:endParaRPr>
          </a:p>
          <a:p>
            <a:r>
              <a:rPr lang="en-US" sz="1600" dirty="0" smtClean="0">
                <a:latin typeface="Adobe Garamond Pro" pitchFamily="18" charset="0"/>
              </a:rPr>
              <a:t> 	</a:t>
            </a:r>
            <a:endParaRPr lang="en-US" sz="1600" dirty="0">
              <a:latin typeface="Adobe Garamond Pro" pitchFamily="18" charset="0"/>
            </a:endParaRPr>
          </a:p>
        </p:txBody>
      </p:sp>
      <p:sp>
        <p:nvSpPr>
          <p:cNvPr id="13" name="TextBox 12"/>
          <p:cNvSpPr txBox="1"/>
          <p:nvPr/>
        </p:nvSpPr>
        <p:spPr>
          <a:xfrm>
            <a:off x="5918200" y="1428750"/>
            <a:ext cx="2819400" cy="2954655"/>
          </a:xfrm>
          <a:prstGeom prst="rect">
            <a:avLst/>
          </a:prstGeom>
          <a:noFill/>
        </p:spPr>
        <p:txBody>
          <a:bodyPr wrap="square" rtlCol="0">
            <a:spAutoFit/>
          </a:bodyPr>
          <a:lstStyle/>
          <a:p>
            <a:r>
              <a:rPr lang="en-US" sz="1600" dirty="0" smtClean="0">
                <a:latin typeface="Adobe Garamond Pro" pitchFamily="18" charset="0"/>
              </a:rPr>
              <a:t>To constant defensiveness</a:t>
            </a:r>
          </a:p>
          <a:p>
            <a:endParaRPr lang="en-US" sz="800" dirty="0" smtClean="0">
              <a:latin typeface="Adobe Garamond Pro" pitchFamily="18" charset="0"/>
            </a:endParaRPr>
          </a:p>
          <a:p>
            <a:endParaRPr lang="en-US" sz="1600" dirty="0" smtClean="0">
              <a:latin typeface="Adobe Garamond Pro" pitchFamily="18" charset="0"/>
            </a:endParaRPr>
          </a:p>
          <a:p>
            <a:r>
              <a:rPr lang="en-US" sz="1600" dirty="0" smtClean="0">
                <a:latin typeface="Adobe Garamond Pro" pitchFamily="18" charset="0"/>
              </a:rPr>
              <a:t>To an attitude that reflects the mindset, “This is the way we have </a:t>
            </a:r>
            <a:r>
              <a:rPr lang="en-US" sz="1600" u="sng" dirty="0" smtClean="0">
                <a:solidFill>
                  <a:srgbClr val="FF0000"/>
                </a:solidFill>
                <a:latin typeface="Adobe Garamond Pro" pitchFamily="18" charset="0"/>
              </a:rPr>
              <a:t>always</a:t>
            </a:r>
            <a:r>
              <a:rPr lang="en-US" sz="1600" dirty="0" smtClean="0">
                <a:latin typeface="Adobe Garamond Pro" pitchFamily="18" charset="0"/>
              </a:rPr>
              <a:t> </a:t>
            </a:r>
            <a:r>
              <a:rPr lang="en-US" sz="1600" u="sng" dirty="0" smtClean="0">
                <a:solidFill>
                  <a:srgbClr val="FF0000"/>
                </a:solidFill>
                <a:latin typeface="Adobe Garamond Pro" pitchFamily="18" charset="0"/>
              </a:rPr>
              <a:t>done</a:t>
            </a:r>
            <a:r>
              <a:rPr lang="en-US" sz="1600" dirty="0" smtClean="0">
                <a:latin typeface="Adobe Garamond Pro" pitchFamily="18" charset="0"/>
              </a:rPr>
              <a:t> </a:t>
            </a:r>
            <a:r>
              <a:rPr lang="en-US" sz="1600" u="sng" dirty="0" smtClean="0">
                <a:solidFill>
                  <a:srgbClr val="FF0000"/>
                </a:solidFill>
                <a:latin typeface="Adobe Garamond Pro" pitchFamily="18" charset="0"/>
              </a:rPr>
              <a:t>it</a:t>
            </a:r>
            <a:r>
              <a:rPr lang="en-US" sz="1600" dirty="0" smtClean="0">
                <a:latin typeface="Adobe Garamond Pro" pitchFamily="18" charset="0"/>
              </a:rPr>
              <a:t>.”</a:t>
            </a:r>
          </a:p>
          <a:p>
            <a:endParaRPr lang="en-US" sz="800" dirty="0">
              <a:latin typeface="Adobe Garamond Pro" pitchFamily="18" charset="0"/>
            </a:endParaRPr>
          </a:p>
          <a:p>
            <a:r>
              <a:rPr lang="en-US" sz="1600" dirty="0" smtClean="0">
                <a:latin typeface="Adobe Garamond Pro" pitchFamily="18" charset="0"/>
              </a:rPr>
              <a:t>To being influenced by social fads</a:t>
            </a:r>
          </a:p>
          <a:p>
            <a:endParaRPr lang="en-US" sz="1000" dirty="0" smtClean="0">
              <a:latin typeface="Adobe Garamond Pro" pitchFamily="18" charset="0"/>
            </a:endParaRPr>
          </a:p>
          <a:p>
            <a:r>
              <a:rPr lang="en-US" sz="1600" dirty="0" smtClean="0">
                <a:latin typeface="Adobe Garamond Pro" pitchFamily="18" charset="0"/>
              </a:rPr>
              <a:t>To being self-focused, manipulative, and </a:t>
            </a:r>
            <a:r>
              <a:rPr lang="en-US" sz="1600" u="sng" dirty="0" smtClean="0">
                <a:solidFill>
                  <a:srgbClr val="FF0000"/>
                </a:solidFill>
                <a:latin typeface="Adobe Garamond Pro" pitchFamily="18" charset="0"/>
              </a:rPr>
              <a:t>disloyal</a:t>
            </a:r>
            <a:r>
              <a:rPr lang="en-US" sz="1600" dirty="0" smtClean="0">
                <a:latin typeface="Adobe Garamond Pro" pitchFamily="18" charset="0"/>
              </a:rPr>
              <a:t> to others</a:t>
            </a:r>
            <a:endParaRPr lang="en-US" sz="1600" dirty="0">
              <a:latin typeface="Adobe Garamond Pro" pitchFamily="18" charset="0"/>
            </a:endParaRPr>
          </a:p>
        </p:txBody>
      </p:sp>
    </p:spTree>
    <p:extLst>
      <p:ext uri="{BB962C8B-B14F-4D97-AF65-F5344CB8AC3E}">
        <p14:creationId xmlns:p14="http://schemas.microsoft.com/office/powerpoint/2010/main" val="247807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5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500"/>
                                        <p:tgtEl>
                                          <p:spTgt spid="1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fade">
                                      <p:cBhvr>
                                        <p:cTn id="26" dur="500"/>
                                        <p:tgtEl>
                                          <p:spTgt spid="1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Effect transition="in" filter="fade">
                                      <p:cBhvr>
                                        <p:cTn id="31" dur="500"/>
                                        <p:tgtEl>
                                          <p:spTgt spid="1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7" end="7"/>
                                            </p:txEl>
                                          </p:spTgt>
                                        </p:tgtEl>
                                        <p:attrNameLst>
                                          <p:attrName>style.visibility</p:attrName>
                                        </p:attrNameLst>
                                      </p:cBhvr>
                                      <p:to>
                                        <p:strVal val="visible"/>
                                      </p:to>
                                    </p:set>
                                    <p:animEffect transition="in" filter="fade">
                                      <p:cBhvr>
                                        <p:cTn id="36" dur="500"/>
                                        <p:tgtEl>
                                          <p:spTgt spid="12">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xEl>
                                              <p:pRg st="5" end="5"/>
                                            </p:txEl>
                                          </p:spTgt>
                                        </p:tgtEl>
                                        <p:attrNameLst>
                                          <p:attrName>style.visibility</p:attrName>
                                        </p:attrNameLst>
                                      </p:cBhvr>
                                      <p:to>
                                        <p:strVal val="visible"/>
                                      </p:to>
                                    </p:set>
                                    <p:animEffect transition="in" filter="fade">
                                      <p:cBhvr>
                                        <p:cTn id="41" dur="500"/>
                                        <p:tgtEl>
                                          <p:spTgt spid="1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xEl>
                                              <p:pRg st="9" end="9"/>
                                            </p:txEl>
                                          </p:spTgt>
                                        </p:tgtEl>
                                        <p:attrNameLst>
                                          <p:attrName>style.visibility</p:attrName>
                                        </p:attrNameLst>
                                      </p:cBhvr>
                                      <p:to>
                                        <p:strVal val="visible"/>
                                      </p:to>
                                    </p:set>
                                    <p:animEffect transition="in" filter="fade">
                                      <p:cBhvr>
                                        <p:cTn id="46" dur="500"/>
                                        <p:tgtEl>
                                          <p:spTgt spid="12">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xEl>
                                              <p:pRg st="7" end="7"/>
                                            </p:txEl>
                                          </p:spTgt>
                                        </p:tgtEl>
                                        <p:attrNameLst>
                                          <p:attrName>style.visibility</p:attrName>
                                        </p:attrNameLst>
                                      </p:cBhvr>
                                      <p:to>
                                        <p:strVal val="visible"/>
                                      </p:to>
                                    </p:set>
                                    <p:animEffect transition="in" filter="fade">
                                      <p:cBhvr>
                                        <p:cTn id="51"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4370"/>
          <a:stretch/>
        </p:blipFill>
        <p:spPr>
          <a:xfrm>
            <a:off x="0" y="0"/>
            <a:ext cx="9144000" cy="5143500"/>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667" t="4445" r="4667" b="2963"/>
          <a:stretch/>
        </p:blipFill>
        <p:spPr>
          <a:xfrm>
            <a:off x="1554480" y="228600"/>
            <a:ext cx="6035040" cy="4762500"/>
          </a:xfrm>
          <a:prstGeom prst="rect">
            <a:avLst/>
          </a:prstGeom>
        </p:spPr>
      </p:pic>
    </p:spTree>
    <p:extLst>
      <p:ext uri="{BB962C8B-B14F-4D97-AF65-F5344CB8AC3E}">
        <p14:creationId xmlns:p14="http://schemas.microsoft.com/office/powerpoint/2010/main" val="313085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TotalTime>
  <Words>767</Words>
  <Application>Microsoft Office PowerPoint</Application>
  <PresentationFormat>On-screen Show (16:9)</PresentationFormat>
  <Paragraphs>129</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Faehling</dc:creator>
  <cp:lastModifiedBy>Stephanie Faehling</cp:lastModifiedBy>
  <cp:revision>26</cp:revision>
  <cp:lastPrinted>2013-03-29T14:20:28Z</cp:lastPrinted>
  <dcterms:created xsi:type="dcterms:W3CDTF">2013-03-20T17:44:22Z</dcterms:created>
  <dcterms:modified xsi:type="dcterms:W3CDTF">2013-04-02T20:09:31Z</dcterms:modified>
</cp:coreProperties>
</file>