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6"/>
  </p:handoutMasterIdLst>
  <p:sldIdLst>
    <p:sldId id="256" r:id="rId2"/>
    <p:sldId id="257" r:id="rId3"/>
    <p:sldId id="258" r:id="rId4"/>
    <p:sldId id="259" r:id="rId5"/>
    <p:sldId id="277" r:id="rId6"/>
    <p:sldId id="276" r:id="rId7"/>
    <p:sldId id="260" r:id="rId8"/>
    <p:sldId id="261" r:id="rId9"/>
    <p:sldId id="262" r:id="rId10"/>
    <p:sldId id="263" r:id="rId11"/>
    <p:sldId id="264" r:id="rId12"/>
    <p:sldId id="265" r:id="rId13"/>
    <p:sldId id="266" r:id="rId14"/>
    <p:sldId id="267" r:id="rId15"/>
    <p:sldId id="268" r:id="rId16"/>
    <p:sldId id="269" r:id="rId17"/>
    <p:sldId id="278" r:id="rId18"/>
    <p:sldId id="279" r:id="rId19"/>
    <p:sldId id="270" r:id="rId20"/>
    <p:sldId id="281" r:id="rId21"/>
    <p:sldId id="280" r:id="rId22"/>
    <p:sldId id="282" r:id="rId23"/>
    <p:sldId id="272" r:id="rId24"/>
    <p:sldId id="283" r:id="rId25"/>
    <p:sldId id="271" r:id="rId26"/>
    <p:sldId id="273" r:id="rId27"/>
    <p:sldId id="285" r:id="rId28"/>
    <p:sldId id="284" r:id="rId29"/>
    <p:sldId id="286" r:id="rId30"/>
    <p:sldId id="274" r:id="rId31"/>
    <p:sldId id="289" r:id="rId32"/>
    <p:sldId id="287" r:id="rId33"/>
    <p:sldId id="288" r:id="rId34"/>
    <p:sldId id="275" r:id="rId35"/>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797" y="-389"/>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92F3730A-4A0A-454D-BB19-9FE6BD19B6EC}" type="datetimeFigureOut">
              <a:rPr lang="en-US" smtClean="0"/>
              <a:t>4/3/2013</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D5FA8C1E-113C-4DB9-854B-CC0412D33042}" type="slidenum">
              <a:rPr lang="en-US" smtClean="0"/>
              <a:t>‹#›</a:t>
            </a:fld>
            <a:endParaRPr lang="en-US"/>
          </a:p>
        </p:txBody>
      </p:sp>
    </p:spTree>
    <p:extLst>
      <p:ext uri="{BB962C8B-B14F-4D97-AF65-F5344CB8AC3E}">
        <p14:creationId xmlns:p14="http://schemas.microsoft.com/office/powerpoint/2010/main" val="296060654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22CA68-16A7-4B1C-A6DD-FBC334B5B563}"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390256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22CA68-16A7-4B1C-A6DD-FBC334B5B563}"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89711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22CA68-16A7-4B1C-A6DD-FBC334B5B563}"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119759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22CA68-16A7-4B1C-A6DD-FBC334B5B563}"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630717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22CA68-16A7-4B1C-A6DD-FBC334B5B563}"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42160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22CA68-16A7-4B1C-A6DD-FBC334B5B563}" type="datetimeFigureOut">
              <a:rPr lang="en-US" smtClean="0"/>
              <a:t>4/3/2013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63992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22CA68-16A7-4B1C-A6DD-FBC334B5B563}" type="datetimeFigureOut">
              <a:rPr lang="en-US" smtClean="0"/>
              <a:t>4/3/2013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1075177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22CA68-16A7-4B1C-A6DD-FBC334B5B563}" type="datetimeFigureOut">
              <a:rPr lang="en-US" smtClean="0"/>
              <a:t>4/3/2013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976220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22CA68-16A7-4B1C-A6DD-FBC334B5B563}" type="datetimeFigureOut">
              <a:rPr lang="en-US" smtClean="0"/>
              <a:t>4/3/2013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403787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22CA68-16A7-4B1C-A6DD-FBC334B5B563}" type="datetimeFigureOut">
              <a:rPr lang="en-US" smtClean="0"/>
              <a:t>4/3/2013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3923898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22CA68-16A7-4B1C-A6DD-FBC334B5B563}" type="datetimeFigureOut">
              <a:rPr lang="en-US" smtClean="0"/>
              <a:t>4/3/2013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3284598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722CA68-16A7-4B1C-A6DD-FBC334B5B563}" type="datetimeFigureOut">
              <a:rPr lang="en-US" smtClean="0"/>
              <a:t>4/3/2013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F0D140E-F235-4619-9FD6-DC39422E3E31}" type="slidenum">
              <a:rPr lang="en-US" smtClean="0"/>
              <a:t>‹#›</a:t>
            </a:fld>
            <a:endParaRPr lang="en-US"/>
          </a:p>
        </p:txBody>
      </p:sp>
    </p:spTree>
    <p:extLst>
      <p:ext uri="{BB962C8B-B14F-4D97-AF65-F5344CB8AC3E}">
        <p14:creationId xmlns:p14="http://schemas.microsoft.com/office/powerpoint/2010/main" val="1474484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spTree>
    <p:extLst>
      <p:ext uri="{BB962C8B-B14F-4D97-AF65-F5344CB8AC3E}">
        <p14:creationId xmlns:p14="http://schemas.microsoft.com/office/powerpoint/2010/main" val="2140356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5" y="209550"/>
            <a:ext cx="4167972" cy="4511219"/>
          </a:xfrm>
          <a:prstGeom prst="rect">
            <a:avLst/>
          </a:prstGeom>
        </p:spPr>
      </p:pic>
      <p:sp>
        <p:nvSpPr>
          <p:cNvPr id="4" name="TextBox 3"/>
          <p:cNvSpPr txBox="1"/>
          <p:nvPr/>
        </p:nvSpPr>
        <p:spPr>
          <a:xfrm>
            <a:off x="4865286" y="285750"/>
            <a:ext cx="3962400" cy="4693593"/>
          </a:xfrm>
          <a:prstGeom prst="rect">
            <a:avLst/>
          </a:prstGeom>
          <a:noFill/>
        </p:spPr>
        <p:txBody>
          <a:bodyPr wrap="square" rtlCol="0">
            <a:spAutoFit/>
          </a:bodyPr>
          <a:lstStyle/>
          <a:p>
            <a:r>
              <a:rPr lang="en-US" sz="2000" dirty="0" smtClean="0">
                <a:latin typeface="Adobe Garamond Pro" pitchFamily="18" charset="0"/>
              </a:rPr>
              <a:t>Pillar 7 states:  </a:t>
            </a:r>
            <a:r>
              <a:rPr lang="en-US" sz="2000" u="sng" dirty="0" smtClean="0">
                <a:solidFill>
                  <a:srgbClr val="FF0000"/>
                </a:solidFill>
                <a:latin typeface="Adobe Garamond Pro" pitchFamily="18" charset="0"/>
              </a:rPr>
              <a:t>Only the true you will get you through.</a:t>
            </a:r>
            <a:r>
              <a:rPr lang="en-US" sz="2000" dirty="0" smtClean="0">
                <a:latin typeface="Adobe Garamond Pro" pitchFamily="18" charset="0"/>
              </a:rPr>
              <a:t> There are three ways that a male can choose to present himself to others: </a:t>
            </a:r>
          </a:p>
          <a:p>
            <a:endParaRPr lang="en-US" sz="1000" dirty="0" smtClean="0">
              <a:latin typeface="Adobe Garamond Pro" pitchFamily="18" charset="0"/>
            </a:endParaRPr>
          </a:p>
          <a:p>
            <a:pPr marL="514350" indent="-514350">
              <a:buAutoNum type="romanUcPeriod"/>
            </a:pPr>
            <a:r>
              <a:rPr lang="en-US" dirty="0" smtClean="0">
                <a:latin typeface="Adobe Garamond Pro" pitchFamily="18" charset="0"/>
              </a:rPr>
              <a:t>The false self:  </a:t>
            </a:r>
          </a:p>
          <a:p>
            <a:pPr marL="514350" indent="-514350">
              <a:buAutoNum type="romanUcPeriod"/>
            </a:pPr>
            <a:endParaRPr lang="en-US" sz="900" dirty="0">
              <a:latin typeface="Adobe Garamond Pro" pitchFamily="18" charset="0"/>
            </a:endParaRPr>
          </a:p>
          <a:p>
            <a:pPr marL="514350" indent="-514350">
              <a:buAutoNum type="romanUcPeriod"/>
            </a:pPr>
            <a:r>
              <a:rPr lang="en-US" dirty="0" smtClean="0">
                <a:latin typeface="Adobe Garamond Pro" pitchFamily="18" charset="0"/>
              </a:rPr>
              <a:t>The true self:</a:t>
            </a:r>
          </a:p>
          <a:p>
            <a:pPr marL="514350" indent="-514350">
              <a:buAutoNum type="romanUcPeriod"/>
            </a:pPr>
            <a:endParaRPr lang="en-US" sz="900" dirty="0">
              <a:latin typeface="Adobe Garamond Pro" pitchFamily="18" charset="0"/>
            </a:endParaRPr>
          </a:p>
          <a:p>
            <a:pPr marL="342900" indent="-342900">
              <a:buAutoNum type="alphaUcPeriod"/>
            </a:pPr>
            <a:r>
              <a:rPr lang="en-US" dirty="0" smtClean="0">
                <a:latin typeface="Adobe Garamond Pro" pitchFamily="18" charset="0"/>
              </a:rPr>
              <a:t>Acts in the ways that God has </a:t>
            </a:r>
            <a:r>
              <a:rPr lang="en-US" u="sng" dirty="0" smtClean="0">
                <a:solidFill>
                  <a:srgbClr val="FF0000"/>
                </a:solidFill>
                <a:latin typeface="Adobe Garamond Pro" pitchFamily="18" charset="0"/>
              </a:rPr>
              <a:t>ordained</a:t>
            </a:r>
            <a:r>
              <a:rPr lang="en-US" dirty="0" smtClean="0">
                <a:latin typeface="Adobe Garamond Pro" pitchFamily="18" charset="0"/>
              </a:rPr>
              <a:t> him to be. </a:t>
            </a:r>
          </a:p>
          <a:p>
            <a:pPr marL="342900" indent="-342900">
              <a:buAutoNum type="alphaUcPeriod"/>
            </a:pPr>
            <a:endParaRPr lang="en-US" sz="900" dirty="0">
              <a:latin typeface="Adobe Garamond Pro" pitchFamily="18" charset="0"/>
            </a:endParaRPr>
          </a:p>
          <a:p>
            <a:pPr marL="342900" indent="-342900">
              <a:buAutoNum type="alphaUcPeriod"/>
            </a:pPr>
            <a:r>
              <a:rPr lang="en-US" dirty="0" smtClean="0">
                <a:latin typeface="Adobe Garamond Pro" pitchFamily="18" charset="0"/>
              </a:rPr>
              <a:t>Demonstrates his </a:t>
            </a:r>
            <a:r>
              <a:rPr lang="en-US" u="sng" dirty="0" smtClean="0">
                <a:solidFill>
                  <a:srgbClr val="FF0000"/>
                </a:solidFill>
                <a:latin typeface="Adobe Garamond Pro" pitchFamily="18" charset="0"/>
              </a:rPr>
              <a:t>unique</a:t>
            </a:r>
            <a:r>
              <a:rPr lang="en-US" dirty="0" smtClean="0">
                <a:latin typeface="Adobe Garamond Pro" pitchFamily="18" charset="0"/>
              </a:rPr>
              <a:t> set of strengths, gifts, interests, skills and abilities. </a:t>
            </a:r>
          </a:p>
          <a:p>
            <a:pPr marL="342900" indent="-342900">
              <a:buAutoNum type="alphaUcPeriod"/>
            </a:pPr>
            <a:endParaRPr lang="en-US" dirty="0">
              <a:latin typeface="Adobe Garamond Pro" pitchFamily="18" charset="0"/>
            </a:endParaRPr>
          </a:p>
          <a:p>
            <a:endParaRPr lang="en-US" dirty="0" smtClean="0">
              <a:latin typeface="Adobe Garamond Pro" pitchFamily="18" charset="0"/>
            </a:endParaRPr>
          </a:p>
          <a:p>
            <a:endParaRPr lang="en-US" sz="2000" dirty="0" smtClean="0">
              <a:latin typeface="Adobe Garamond Pro" pitchFamily="18" charset="0"/>
            </a:endParaRPr>
          </a:p>
        </p:txBody>
      </p:sp>
    </p:spTree>
    <p:extLst>
      <p:ext uri="{BB962C8B-B14F-4D97-AF65-F5344CB8AC3E}">
        <p14:creationId xmlns:p14="http://schemas.microsoft.com/office/powerpoint/2010/main" val="71103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animEffect transition="in" filter="fade">
                                      <p:cBhvr>
                                        <p:cTn id="2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5" y="438151"/>
            <a:ext cx="4167972" cy="4114800"/>
          </a:xfrm>
          <a:prstGeom prst="rect">
            <a:avLst/>
          </a:prstGeom>
        </p:spPr>
      </p:pic>
      <p:sp>
        <p:nvSpPr>
          <p:cNvPr id="4" name="TextBox 3"/>
          <p:cNvSpPr txBox="1"/>
          <p:nvPr/>
        </p:nvSpPr>
        <p:spPr>
          <a:xfrm>
            <a:off x="4893861" y="590550"/>
            <a:ext cx="3962400" cy="4278094"/>
          </a:xfrm>
          <a:prstGeom prst="rect">
            <a:avLst/>
          </a:prstGeom>
          <a:noFill/>
        </p:spPr>
        <p:txBody>
          <a:bodyPr wrap="square" rtlCol="0">
            <a:spAutoFit/>
          </a:bodyPr>
          <a:lstStyle/>
          <a:p>
            <a:r>
              <a:rPr lang="en-US" sz="2000" dirty="0" smtClean="0">
                <a:latin typeface="Adobe Garamond Pro" pitchFamily="18" charset="0"/>
              </a:rPr>
              <a:t>Pillar 7 states:  </a:t>
            </a:r>
            <a:r>
              <a:rPr lang="en-US" sz="2000" u="sng" dirty="0" smtClean="0">
                <a:solidFill>
                  <a:srgbClr val="FF0000"/>
                </a:solidFill>
                <a:latin typeface="Adobe Garamond Pro" pitchFamily="18" charset="0"/>
              </a:rPr>
              <a:t>Only the true you will get you through.</a:t>
            </a:r>
            <a:r>
              <a:rPr lang="en-US" sz="2000" dirty="0" smtClean="0">
                <a:latin typeface="Adobe Garamond Pro" pitchFamily="18" charset="0"/>
              </a:rPr>
              <a:t> There are three ways that a male can choose to present himself to others: </a:t>
            </a:r>
          </a:p>
          <a:p>
            <a:endParaRPr lang="en-US" sz="1000" dirty="0" smtClean="0">
              <a:latin typeface="Adobe Garamond Pro" pitchFamily="18" charset="0"/>
            </a:endParaRPr>
          </a:p>
          <a:p>
            <a:pPr marL="514350" indent="-514350">
              <a:buAutoNum type="romanUcPeriod"/>
            </a:pPr>
            <a:r>
              <a:rPr lang="en-US" dirty="0" smtClean="0">
                <a:latin typeface="Adobe Garamond Pro" pitchFamily="18" charset="0"/>
              </a:rPr>
              <a:t>The false self</a:t>
            </a:r>
            <a:r>
              <a:rPr lang="en-US" dirty="0">
                <a:latin typeface="Adobe Garamond Pro" pitchFamily="18" charset="0"/>
              </a:rPr>
              <a:t>:</a:t>
            </a:r>
            <a:endParaRPr lang="en-US" dirty="0" smtClean="0">
              <a:latin typeface="Adobe Garamond Pro" pitchFamily="18" charset="0"/>
            </a:endParaRPr>
          </a:p>
          <a:p>
            <a:pPr marL="514350" indent="-514350">
              <a:buAutoNum type="romanUcPeriod"/>
            </a:pPr>
            <a:endParaRPr lang="en-US" sz="900" dirty="0">
              <a:latin typeface="Adobe Garamond Pro" pitchFamily="18" charset="0"/>
            </a:endParaRPr>
          </a:p>
          <a:p>
            <a:pPr marL="514350" indent="-514350">
              <a:buAutoNum type="romanUcPeriod"/>
            </a:pPr>
            <a:r>
              <a:rPr lang="en-US" dirty="0" smtClean="0">
                <a:latin typeface="Adobe Garamond Pro" pitchFamily="18" charset="0"/>
              </a:rPr>
              <a:t>The true self:</a:t>
            </a:r>
          </a:p>
          <a:p>
            <a:pPr marL="514350" indent="-514350">
              <a:buAutoNum type="romanUcPeriod"/>
            </a:pPr>
            <a:endParaRPr lang="en-US" sz="900" dirty="0">
              <a:latin typeface="Adobe Garamond Pro" pitchFamily="18" charset="0"/>
            </a:endParaRPr>
          </a:p>
          <a:p>
            <a:pPr marL="342900" indent="-342900">
              <a:buAutoNum type="alphaUcPeriod" startAt="3"/>
            </a:pPr>
            <a:r>
              <a:rPr lang="en-US" dirty="0" smtClean="0">
                <a:latin typeface="Adobe Garamond Pro" pitchFamily="18" charset="0"/>
              </a:rPr>
              <a:t>Organizes the various </a:t>
            </a:r>
            <a:r>
              <a:rPr lang="en-US" u="sng" dirty="0" smtClean="0">
                <a:solidFill>
                  <a:srgbClr val="FF0000"/>
                </a:solidFill>
                <a:latin typeface="Adobe Garamond Pro" pitchFamily="18" charset="0"/>
              </a:rPr>
              <a:t>messages</a:t>
            </a:r>
            <a:r>
              <a:rPr lang="en-US" dirty="0" smtClean="0">
                <a:latin typeface="Adobe Garamond Pro" pitchFamily="18" charset="0"/>
              </a:rPr>
              <a:t> within the knight and makes </a:t>
            </a:r>
            <a:r>
              <a:rPr lang="en-US" u="sng" dirty="0" smtClean="0">
                <a:solidFill>
                  <a:srgbClr val="FF0000"/>
                </a:solidFill>
                <a:latin typeface="Adobe Garamond Pro" pitchFamily="18" charset="0"/>
              </a:rPr>
              <a:t>decisions</a:t>
            </a:r>
            <a:r>
              <a:rPr lang="en-US" dirty="0" smtClean="0">
                <a:latin typeface="Adobe Garamond Pro" pitchFamily="18" charset="0"/>
              </a:rPr>
              <a:t> in a manner that supports his purpose and character. </a:t>
            </a:r>
          </a:p>
          <a:p>
            <a:endParaRPr lang="en-US" dirty="0">
              <a:latin typeface="Adobe Garamond Pro" pitchFamily="18" charset="0"/>
            </a:endParaRPr>
          </a:p>
          <a:p>
            <a:endParaRPr lang="en-US" dirty="0" smtClean="0">
              <a:latin typeface="Adobe Garamond Pro" pitchFamily="18" charset="0"/>
            </a:endParaRPr>
          </a:p>
          <a:p>
            <a:endParaRPr lang="en-US" sz="2000" dirty="0" smtClean="0">
              <a:latin typeface="Adobe Garamond Pro" pitchFamily="18" charset="0"/>
            </a:endParaRPr>
          </a:p>
        </p:txBody>
      </p:sp>
    </p:spTree>
    <p:extLst>
      <p:ext uri="{BB962C8B-B14F-4D97-AF65-F5344CB8AC3E}">
        <p14:creationId xmlns:p14="http://schemas.microsoft.com/office/powerpoint/2010/main" val="128207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5" y="438150"/>
            <a:ext cx="4167972" cy="4282619"/>
          </a:xfrm>
          <a:prstGeom prst="rect">
            <a:avLst/>
          </a:prstGeom>
        </p:spPr>
      </p:pic>
      <p:sp>
        <p:nvSpPr>
          <p:cNvPr id="4" name="TextBox 3"/>
          <p:cNvSpPr txBox="1"/>
          <p:nvPr/>
        </p:nvSpPr>
        <p:spPr>
          <a:xfrm>
            <a:off x="4893861" y="590550"/>
            <a:ext cx="3962400" cy="4278094"/>
          </a:xfrm>
          <a:prstGeom prst="rect">
            <a:avLst/>
          </a:prstGeom>
          <a:noFill/>
        </p:spPr>
        <p:txBody>
          <a:bodyPr wrap="square" rtlCol="0">
            <a:spAutoFit/>
          </a:bodyPr>
          <a:lstStyle/>
          <a:p>
            <a:r>
              <a:rPr lang="en-US" sz="2000" dirty="0" smtClean="0">
                <a:latin typeface="Adobe Garamond Pro" pitchFamily="18" charset="0"/>
              </a:rPr>
              <a:t>Pillar 7 states:  </a:t>
            </a:r>
            <a:r>
              <a:rPr lang="en-US" sz="2000" u="sng" dirty="0" smtClean="0">
                <a:solidFill>
                  <a:srgbClr val="FF0000"/>
                </a:solidFill>
                <a:latin typeface="Adobe Garamond Pro" pitchFamily="18" charset="0"/>
              </a:rPr>
              <a:t>Only the true you will get you through.</a:t>
            </a:r>
            <a:r>
              <a:rPr lang="en-US" sz="2000" dirty="0" smtClean="0">
                <a:latin typeface="Adobe Garamond Pro" pitchFamily="18" charset="0"/>
              </a:rPr>
              <a:t> There are three ways that a male can choose to present himself to others: </a:t>
            </a:r>
          </a:p>
          <a:p>
            <a:endParaRPr lang="en-US" sz="1000" dirty="0" smtClean="0">
              <a:latin typeface="Adobe Garamond Pro" pitchFamily="18" charset="0"/>
            </a:endParaRPr>
          </a:p>
          <a:p>
            <a:pPr marL="514350" indent="-514350">
              <a:buAutoNum type="romanUcPeriod"/>
            </a:pPr>
            <a:r>
              <a:rPr lang="en-US" dirty="0" smtClean="0">
                <a:latin typeface="Adobe Garamond Pro" pitchFamily="18" charset="0"/>
              </a:rPr>
              <a:t>The false self:  </a:t>
            </a:r>
          </a:p>
          <a:p>
            <a:pPr marL="514350" indent="-514350">
              <a:buAutoNum type="romanUcPeriod"/>
            </a:pPr>
            <a:endParaRPr lang="en-US" sz="900" dirty="0">
              <a:latin typeface="Adobe Garamond Pro" pitchFamily="18" charset="0"/>
            </a:endParaRPr>
          </a:p>
          <a:p>
            <a:pPr marL="514350" indent="-514350">
              <a:buAutoNum type="romanUcPeriod"/>
            </a:pPr>
            <a:r>
              <a:rPr lang="en-US" dirty="0" smtClean="0">
                <a:latin typeface="Adobe Garamond Pro" pitchFamily="18" charset="0"/>
              </a:rPr>
              <a:t>The true self:</a:t>
            </a:r>
          </a:p>
          <a:p>
            <a:pPr marL="514350" indent="-514350">
              <a:buAutoNum type="romanUcPeriod"/>
            </a:pPr>
            <a:endParaRPr lang="en-US" sz="900" dirty="0">
              <a:latin typeface="Adobe Garamond Pro" pitchFamily="18" charset="0"/>
            </a:endParaRPr>
          </a:p>
          <a:p>
            <a:pPr marL="342900" indent="-342900">
              <a:buAutoNum type="alphaUcPeriod" startAt="4"/>
            </a:pPr>
            <a:r>
              <a:rPr lang="en-US" dirty="0" smtClean="0">
                <a:latin typeface="Adobe Garamond Pro" pitchFamily="18" charset="0"/>
              </a:rPr>
              <a:t>Takes ownership of his wrong actions, and when necessary, asks for </a:t>
            </a:r>
            <a:r>
              <a:rPr lang="en-US" u="sng" dirty="0" smtClean="0">
                <a:solidFill>
                  <a:srgbClr val="FF0000"/>
                </a:solidFill>
                <a:latin typeface="Adobe Garamond Pro" pitchFamily="18" charset="0"/>
              </a:rPr>
              <a:t>forgiveness</a:t>
            </a:r>
            <a:r>
              <a:rPr lang="en-US" dirty="0" smtClean="0">
                <a:latin typeface="Adobe Garamond Pro" pitchFamily="18" charset="0"/>
              </a:rPr>
              <a:t> and attempts to restore relationships that are broken. </a:t>
            </a:r>
          </a:p>
          <a:p>
            <a:endParaRPr lang="en-US" dirty="0">
              <a:latin typeface="Adobe Garamond Pro" pitchFamily="18" charset="0"/>
            </a:endParaRPr>
          </a:p>
          <a:p>
            <a:endParaRPr lang="en-US" dirty="0" smtClean="0">
              <a:latin typeface="Adobe Garamond Pro" pitchFamily="18" charset="0"/>
            </a:endParaRPr>
          </a:p>
          <a:p>
            <a:endParaRPr lang="en-US" sz="2000" dirty="0" smtClean="0">
              <a:latin typeface="Adobe Garamond Pro" pitchFamily="18" charset="0"/>
            </a:endParaRPr>
          </a:p>
        </p:txBody>
      </p:sp>
    </p:spTree>
    <p:extLst>
      <p:ext uri="{BB962C8B-B14F-4D97-AF65-F5344CB8AC3E}">
        <p14:creationId xmlns:p14="http://schemas.microsoft.com/office/powerpoint/2010/main" val="367231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5" y="438151"/>
            <a:ext cx="4167972" cy="3657599"/>
          </a:xfrm>
          <a:prstGeom prst="rect">
            <a:avLst/>
          </a:prstGeom>
        </p:spPr>
      </p:pic>
      <p:sp>
        <p:nvSpPr>
          <p:cNvPr id="4" name="TextBox 3"/>
          <p:cNvSpPr txBox="1"/>
          <p:nvPr/>
        </p:nvSpPr>
        <p:spPr>
          <a:xfrm>
            <a:off x="4893861" y="590550"/>
            <a:ext cx="3962400" cy="2862322"/>
          </a:xfrm>
          <a:prstGeom prst="rect">
            <a:avLst/>
          </a:prstGeom>
          <a:noFill/>
        </p:spPr>
        <p:txBody>
          <a:bodyPr wrap="square" rtlCol="0">
            <a:spAutoFit/>
          </a:bodyPr>
          <a:lstStyle/>
          <a:p>
            <a:r>
              <a:rPr lang="en-US" sz="2000" dirty="0" smtClean="0">
                <a:latin typeface="Adobe Garamond Pro" pitchFamily="18" charset="0"/>
              </a:rPr>
              <a:t>Pillar 7 states:  </a:t>
            </a:r>
            <a:r>
              <a:rPr lang="en-US" sz="2000" u="sng" dirty="0" smtClean="0">
                <a:solidFill>
                  <a:srgbClr val="FF0000"/>
                </a:solidFill>
                <a:latin typeface="Adobe Garamond Pro" pitchFamily="18" charset="0"/>
              </a:rPr>
              <a:t>Only the true you will get you through.</a:t>
            </a:r>
            <a:r>
              <a:rPr lang="en-US" sz="2000" dirty="0" smtClean="0">
                <a:latin typeface="Adobe Garamond Pro" pitchFamily="18" charset="0"/>
              </a:rPr>
              <a:t> There are three ways that a male can choose to present himself to others: </a:t>
            </a:r>
          </a:p>
          <a:p>
            <a:endParaRPr lang="en-US" sz="1000" dirty="0" smtClean="0">
              <a:latin typeface="Adobe Garamond Pro" pitchFamily="18" charset="0"/>
            </a:endParaRPr>
          </a:p>
          <a:p>
            <a:pPr marL="514350" indent="-514350">
              <a:buAutoNum type="romanUcPeriod"/>
            </a:pPr>
            <a:r>
              <a:rPr lang="en-US" dirty="0" smtClean="0">
                <a:latin typeface="Adobe Garamond Pro" pitchFamily="18" charset="0"/>
              </a:rPr>
              <a:t>The false self</a:t>
            </a:r>
            <a:r>
              <a:rPr lang="en-US" dirty="0">
                <a:latin typeface="Adobe Garamond Pro" pitchFamily="18" charset="0"/>
              </a:rPr>
              <a:t>:</a:t>
            </a:r>
            <a:r>
              <a:rPr lang="en-US" dirty="0" smtClean="0">
                <a:latin typeface="Adobe Garamond Pro" pitchFamily="18" charset="0"/>
              </a:rPr>
              <a:t> </a:t>
            </a:r>
          </a:p>
          <a:p>
            <a:pPr marL="514350" indent="-514350">
              <a:buAutoNum type="romanUcPeriod"/>
            </a:pPr>
            <a:endParaRPr lang="en-US" sz="900" dirty="0">
              <a:latin typeface="Adobe Garamond Pro" pitchFamily="18" charset="0"/>
            </a:endParaRPr>
          </a:p>
          <a:p>
            <a:pPr marL="514350" indent="-514350">
              <a:buAutoNum type="romanUcPeriod"/>
            </a:pPr>
            <a:r>
              <a:rPr lang="en-US" dirty="0" smtClean="0">
                <a:latin typeface="Adobe Garamond Pro" pitchFamily="18" charset="0"/>
              </a:rPr>
              <a:t>The true self:</a:t>
            </a:r>
          </a:p>
          <a:p>
            <a:pPr marL="514350" indent="-514350">
              <a:buAutoNum type="romanUcPeriod"/>
            </a:pPr>
            <a:endParaRPr lang="en-US" sz="900" dirty="0">
              <a:latin typeface="Adobe Garamond Pro" pitchFamily="18" charset="0"/>
            </a:endParaRPr>
          </a:p>
          <a:p>
            <a:pPr marL="342900" indent="-342900">
              <a:buAutoNum type="alphaUcPeriod" startAt="5"/>
            </a:pPr>
            <a:r>
              <a:rPr lang="en-US" dirty="0" smtClean="0">
                <a:latin typeface="Adobe Garamond Pro" pitchFamily="18" charset="0"/>
              </a:rPr>
              <a:t>Purposefully chooses to put aside his </a:t>
            </a:r>
            <a:r>
              <a:rPr lang="en-US" u="sng" dirty="0" smtClean="0">
                <a:solidFill>
                  <a:srgbClr val="FF0000"/>
                </a:solidFill>
                <a:latin typeface="Adobe Garamond Pro" pitchFamily="18" charset="0"/>
              </a:rPr>
              <a:t>needs</a:t>
            </a:r>
            <a:r>
              <a:rPr lang="en-US" dirty="0" smtClean="0">
                <a:latin typeface="Adobe Garamond Pro" pitchFamily="18" charset="0"/>
              </a:rPr>
              <a:t> in order to care for others. </a:t>
            </a:r>
          </a:p>
        </p:txBody>
      </p:sp>
    </p:spTree>
    <p:extLst>
      <p:ext uri="{BB962C8B-B14F-4D97-AF65-F5344CB8AC3E}">
        <p14:creationId xmlns:p14="http://schemas.microsoft.com/office/powerpoint/2010/main" val="372328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5" y="666750"/>
            <a:ext cx="4167972" cy="3505200"/>
          </a:xfrm>
          <a:prstGeom prst="rect">
            <a:avLst/>
          </a:prstGeom>
        </p:spPr>
      </p:pic>
      <p:sp>
        <p:nvSpPr>
          <p:cNvPr id="4" name="TextBox 3"/>
          <p:cNvSpPr txBox="1"/>
          <p:nvPr/>
        </p:nvSpPr>
        <p:spPr>
          <a:xfrm>
            <a:off x="4893861" y="742950"/>
            <a:ext cx="3962400" cy="3139321"/>
          </a:xfrm>
          <a:prstGeom prst="rect">
            <a:avLst/>
          </a:prstGeom>
          <a:noFill/>
        </p:spPr>
        <p:txBody>
          <a:bodyPr wrap="square" rtlCol="0">
            <a:spAutoFit/>
          </a:bodyPr>
          <a:lstStyle/>
          <a:p>
            <a:r>
              <a:rPr lang="en-US" sz="2000" dirty="0" smtClean="0">
                <a:latin typeface="Adobe Garamond Pro" pitchFamily="18" charset="0"/>
              </a:rPr>
              <a:t>Pillar 7 states:  </a:t>
            </a:r>
            <a:r>
              <a:rPr lang="en-US" sz="2000" u="sng" dirty="0" smtClean="0">
                <a:solidFill>
                  <a:srgbClr val="FF0000"/>
                </a:solidFill>
                <a:latin typeface="Adobe Garamond Pro" pitchFamily="18" charset="0"/>
              </a:rPr>
              <a:t>Only the true you will get you through.</a:t>
            </a:r>
            <a:r>
              <a:rPr lang="en-US" sz="2000" dirty="0" smtClean="0">
                <a:latin typeface="Adobe Garamond Pro" pitchFamily="18" charset="0"/>
              </a:rPr>
              <a:t> There are three ways that a male can choose to present himself to others: </a:t>
            </a:r>
          </a:p>
          <a:p>
            <a:endParaRPr lang="en-US" sz="1000" dirty="0" smtClean="0">
              <a:latin typeface="Adobe Garamond Pro" pitchFamily="18" charset="0"/>
            </a:endParaRPr>
          </a:p>
          <a:p>
            <a:pPr marL="514350" indent="-514350">
              <a:buAutoNum type="romanUcPeriod"/>
            </a:pPr>
            <a:r>
              <a:rPr lang="en-US" dirty="0" smtClean="0">
                <a:latin typeface="Adobe Garamond Pro" pitchFamily="18" charset="0"/>
              </a:rPr>
              <a:t>The false self</a:t>
            </a:r>
            <a:r>
              <a:rPr lang="en-US" dirty="0">
                <a:latin typeface="Adobe Garamond Pro" pitchFamily="18" charset="0"/>
              </a:rPr>
              <a:t>:</a:t>
            </a:r>
            <a:r>
              <a:rPr lang="en-US" dirty="0" smtClean="0">
                <a:latin typeface="Adobe Garamond Pro" pitchFamily="18" charset="0"/>
              </a:rPr>
              <a:t> </a:t>
            </a:r>
          </a:p>
          <a:p>
            <a:pPr marL="514350" indent="-514350">
              <a:buAutoNum type="romanUcPeriod"/>
            </a:pPr>
            <a:endParaRPr lang="en-US" sz="900" dirty="0">
              <a:latin typeface="Adobe Garamond Pro" pitchFamily="18" charset="0"/>
            </a:endParaRPr>
          </a:p>
          <a:p>
            <a:pPr marL="514350" indent="-514350">
              <a:buAutoNum type="romanUcPeriod"/>
            </a:pPr>
            <a:r>
              <a:rPr lang="en-US" dirty="0" smtClean="0">
                <a:latin typeface="Adobe Garamond Pro" pitchFamily="18" charset="0"/>
              </a:rPr>
              <a:t>The true self:</a:t>
            </a:r>
          </a:p>
          <a:p>
            <a:pPr marL="514350" indent="-514350">
              <a:buAutoNum type="romanUcPeriod"/>
            </a:pPr>
            <a:endParaRPr lang="en-US" sz="900" dirty="0">
              <a:latin typeface="Adobe Garamond Pro" pitchFamily="18" charset="0"/>
            </a:endParaRPr>
          </a:p>
          <a:p>
            <a:pPr marL="342900" indent="-342900">
              <a:buClr>
                <a:schemeClr val="tx1"/>
              </a:buClr>
              <a:buAutoNum type="alphaUcPeriod" startAt="6"/>
            </a:pPr>
            <a:r>
              <a:rPr lang="en-US" u="sng" dirty="0" smtClean="0">
                <a:solidFill>
                  <a:srgbClr val="FF0000"/>
                </a:solidFill>
                <a:latin typeface="Adobe Garamond Pro" pitchFamily="18" charset="0"/>
              </a:rPr>
              <a:t>Focuses</a:t>
            </a:r>
            <a:r>
              <a:rPr lang="en-US" dirty="0" smtClean="0">
                <a:latin typeface="Adobe Garamond Pro" pitchFamily="18" charset="0"/>
              </a:rPr>
              <a:t> on his calling and chooses his goals with God’s will in mind. </a:t>
            </a:r>
          </a:p>
          <a:p>
            <a:endParaRPr lang="en-US" dirty="0" smtClean="0">
              <a:latin typeface="Adobe Garamond Pro" pitchFamily="18" charset="0"/>
            </a:endParaRPr>
          </a:p>
        </p:txBody>
      </p:sp>
    </p:spTree>
    <p:extLst>
      <p:ext uri="{BB962C8B-B14F-4D97-AF65-F5344CB8AC3E}">
        <p14:creationId xmlns:p14="http://schemas.microsoft.com/office/powerpoint/2010/main" val="106459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99" y="819150"/>
            <a:ext cx="4015572" cy="3429000"/>
          </a:xfrm>
          <a:prstGeom prst="rect">
            <a:avLst/>
          </a:prstGeom>
        </p:spPr>
      </p:pic>
      <p:sp>
        <p:nvSpPr>
          <p:cNvPr id="4" name="TextBox 3"/>
          <p:cNvSpPr txBox="1"/>
          <p:nvPr/>
        </p:nvSpPr>
        <p:spPr>
          <a:xfrm>
            <a:off x="5131986" y="971550"/>
            <a:ext cx="3657599" cy="2739211"/>
          </a:xfrm>
          <a:prstGeom prst="rect">
            <a:avLst/>
          </a:prstGeom>
          <a:noFill/>
        </p:spPr>
        <p:txBody>
          <a:bodyPr wrap="square" rtlCol="0">
            <a:spAutoFit/>
          </a:bodyPr>
          <a:lstStyle/>
          <a:p>
            <a:pPr algn="ctr"/>
            <a:r>
              <a:rPr lang="en-US" sz="2800" i="1" dirty="0" smtClean="0">
                <a:latin typeface="Adobe Garamond Pro" pitchFamily="18" charset="0"/>
              </a:rPr>
              <a:t>He was true to himself and his calling, impacting the understanding of the round table. </a:t>
            </a:r>
          </a:p>
          <a:p>
            <a:pPr algn="ctr"/>
            <a:endParaRPr lang="en-US" sz="2400" dirty="0" smtClean="0">
              <a:latin typeface="Adobe Garamond Pro" pitchFamily="18" charset="0"/>
            </a:endParaRPr>
          </a:p>
          <a:p>
            <a:pPr algn="ctr"/>
            <a:r>
              <a:rPr lang="en-US" dirty="0" err="1" smtClean="0">
                <a:latin typeface="Adobe Garamond Pro" pitchFamily="18" charset="0"/>
              </a:rPr>
              <a:t>Eldad</a:t>
            </a:r>
            <a:endParaRPr lang="en-US" dirty="0" smtClean="0">
              <a:latin typeface="Adobe Garamond Pro" pitchFamily="18" charset="0"/>
            </a:endParaRPr>
          </a:p>
          <a:p>
            <a:pPr algn="ctr"/>
            <a:r>
              <a:rPr lang="en-US" dirty="0" smtClean="0">
                <a:latin typeface="Adobe Garamond Pro" pitchFamily="18" charset="0"/>
              </a:rPr>
              <a:t>Numbers 11:26-30</a:t>
            </a:r>
            <a:endParaRPr lang="en-US" dirty="0">
              <a:latin typeface="Adobe Garamond Pro" pitchFamily="18" charset="0"/>
            </a:endParaRPr>
          </a:p>
        </p:txBody>
      </p:sp>
    </p:spTree>
    <p:extLst>
      <p:ext uri="{BB962C8B-B14F-4D97-AF65-F5344CB8AC3E}">
        <p14:creationId xmlns:p14="http://schemas.microsoft.com/office/powerpoint/2010/main" val="174409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5" y="133350"/>
            <a:ext cx="4167972" cy="3429000"/>
          </a:xfrm>
          <a:prstGeom prst="rect">
            <a:avLst/>
          </a:prstGeom>
        </p:spPr>
      </p:pic>
      <p:sp>
        <p:nvSpPr>
          <p:cNvPr id="4" name="TextBox 3"/>
          <p:cNvSpPr txBox="1"/>
          <p:nvPr/>
        </p:nvSpPr>
        <p:spPr>
          <a:xfrm>
            <a:off x="4893861" y="285750"/>
            <a:ext cx="3962400" cy="2800767"/>
          </a:xfrm>
          <a:prstGeom prst="rect">
            <a:avLst/>
          </a:prstGeom>
          <a:noFill/>
        </p:spPr>
        <p:txBody>
          <a:bodyPr wrap="square" rtlCol="0">
            <a:spAutoFit/>
          </a:bodyPr>
          <a:lstStyle/>
          <a:p>
            <a:r>
              <a:rPr lang="en-US" dirty="0" smtClean="0">
                <a:latin typeface="Adobe Garamond Pro" pitchFamily="18" charset="0"/>
              </a:rPr>
              <a:t>Pillar 7 states:  </a:t>
            </a:r>
            <a:r>
              <a:rPr lang="en-US" u="sng" dirty="0" smtClean="0">
                <a:solidFill>
                  <a:srgbClr val="FF0000"/>
                </a:solidFill>
                <a:latin typeface="Adobe Garamond Pro" pitchFamily="18" charset="0"/>
              </a:rPr>
              <a:t>Only the true you will get you through.</a:t>
            </a:r>
            <a:r>
              <a:rPr lang="en-US" dirty="0" smtClean="0">
                <a:latin typeface="Adobe Garamond Pro" pitchFamily="18" charset="0"/>
              </a:rPr>
              <a:t> There are three ways that a male can choose to present himself to others: </a:t>
            </a:r>
          </a:p>
          <a:p>
            <a:endParaRPr lang="en-US" sz="800" dirty="0" smtClean="0">
              <a:latin typeface="Adobe Garamond Pro" pitchFamily="18" charset="0"/>
            </a:endParaRPr>
          </a:p>
          <a:p>
            <a:pPr marL="514350" indent="-514350">
              <a:buAutoNum type="romanUcPeriod"/>
            </a:pPr>
            <a:r>
              <a:rPr lang="en-US" sz="1600" dirty="0" smtClean="0">
                <a:latin typeface="Adobe Garamond Pro" pitchFamily="18" charset="0"/>
              </a:rPr>
              <a:t>The false self:</a:t>
            </a:r>
          </a:p>
          <a:p>
            <a:pPr marL="514350" indent="-514350">
              <a:buAutoNum type="romanUcPeriod"/>
            </a:pPr>
            <a:endParaRPr lang="en-US" sz="800" dirty="0" smtClean="0">
              <a:latin typeface="Adobe Garamond Pro" pitchFamily="18" charset="0"/>
            </a:endParaRPr>
          </a:p>
          <a:p>
            <a:pPr marL="514350" indent="-514350">
              <a:buAutoNum type="romanUcPeriod"/>
            </a:pPr>
            <a:r>
              <a:rPr lang="en-US" sz="1600" dirty="0" smtClean="0">
                <a:latin typeface="Adobe Garamond Pro" pitchFamily="18" charset="0"/>
              </a:rPr>
              <a:t>The true self:</a:t>
            </a:r>
          </a:p>
          <a:p>
            <a:pPr marL="514350" indent="-514350">
              <a:buAutoNum type="romanUcPeriod"/>
            </a:pPr>
            <a:endParaRPr lang="en-US" sz="800" dirty="0" smtClean="0">
              <a:latin typeface="Adobe Garamond Pro" pitchFamily="18" charset="0"/>
            </a:endParaRPr>
          </a:p>
          <a:p>
            <a:pPr marL="514350" indent="-514350">
              <a:buAutoNum type="romanUcPeriod"/>
            </a:pPr>
            <a:r>
              <a:rPr lang="en-US" sz="1600" dirty="0" smtClean="0">
                <a:latin typeface="Adobe Garamond Pro" pitchFamily="18" charset="0"/>
              </a:rPr>
              <a:t>By choosing to live according to his true self, instead of his false self, the knight is able to live by:</a:t>
            </a:r>
          </a:p>
        </p:txBody>
      </p:sp>
    </p:spTree>
    <p:extLst>
      <p:ext uri="{BB962C8B-B14F-4D97-AF65-F5344CB8AC3E}">
        <p14:creationId xmlns:p14="http://schemas.microsoft.com/office/powerpoint/2010/main" val="410499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5" y="361950"/>
            <a:ext cx="4167972" cy="3276600"/>
          </a:xfrm>
          <a:prstGeom prst="rect">
            <a:avLst/>
          </a:prstGeom>
        </p:spPr>
      </p:pic>
      <p:sp>
        <p:nvSpPr>
          <p:cNvPr id="4" name="TextBox 3"/>
          <p:cNvSpPr txBox="1"/>
          <p:nvPr/>
        </p:nvSpPr>
        <p:spPr>
          <a:xfrm>
            <a:off x="4893861" y="361950"/>
            <a:ext cx="3962400" cy="3416320"/>
          </a:xfrm>
          <a:prstGeom prst="rect">
            <a:avLst/>
          </a:prstGeom>
          <a:noFill/>
        </p:spPr>
        <p:txBody>
          <a:bodyPr wrap="square" rtlCol="0">
            <a:spAutoFit/>
          </a:bodyPr>
          <a:lstStyle/>
          <a:p>
            <a:endParaRPr lang="en-US" sz="800" dirty="0">
              <a:latin typeface="Adobe Garamond Pro" pitchFamily="18" charset="0"/>
            </a:endParaRPr>
          </a:p>
          <a:p>
            <a:pPr marL="514350" indent="-514350">
              <a:buAutoNum type="romanUcPeriod" startAt="3"/>
            </a:pPr>
            <a:r>
              <a:rPr lang="en-US" sz="2000" dirty="0" smtClean="0">
                <a:latin typeface="Adobe Garamond Pro" pitchFamily="18" charset="0"/>
              </a:rPr>
              <a:t>By </a:t>
            </a:r>
            <a:r>
              <a:rPr lang="en-US" sz="2000" dirty="0">
                <a:latin typeface="Adobe Garamond Pro" pitchFamily="18" charset="0"/>
              </a:rPr>
              <a:t>choosing to live according to his true self, instead of his false self, the knight is able to live by</a:t>
            </a:r>
            <a:r>
              <a:rPr lang="en-US" sz="2000" dirty="0" smtClean="0">
                <a:latin typeface="Adobe Garamond Pro" pitchFamily="18" charset="0"/>
              </a:rPr>
              <a:t>:</a:t>
            </a:r>
          </a:p>
          <a:p>
            <a:endParaRPr lang="en-US" sz="1000" dirty="0" smtClean="0">
              <a:latin typeface="Adobe Garamond Pro" pitchFamily="18" charset="0"/>
            </a:endParaRPr>
          </a:p>
          <a:p>
            <a:pPr marL="342900" indent="-342900">
              <a:buAutoNum type="alphaUcPeriod"/>
            </a:pPr>
            <a:r>
              <a:rPr lang="en-US" sz="2000" dirty="0" smtClean="0">
                <a:latin typeface="Adobe Garamond Pro" pitchFamily="18" charset="0"/>
              </a:rPr>
              <a:t>Pillar 8:  </a:t>
            </a:r>
            <a:r>
              <a:rPr lang="en-US" sz="2000" u="sng" dirty="0" smtClean="0">
                <a:solidFill>
                  <a:srgbClr val="FF0000"/>
                </a:solidFill>
                <a:latin typeface="Adobe Garamond Pro" pitchFamily="18" charset="0"/>
              </a:rPr>
              <a:t>A man shapes the forest more than the forest shapes the man.</a:t>
            </a:r>
            <a:r>
              <a:rPr lang="en-US" sz="2000" dirty="0" smtClean="0">
                <a:latin typeface="Adobe Garamond Pro" pitchFamily="18" charset="0"/>
              </a:rPr>
              <a:t>  He does not </a:t>
            </a:r>
            <a:r>
              <a:rPr lang="en-US" sz="2000" u="sng" dirty="0" smtClean="0">
                <a:solidFill>
                  <a:srgbClr val="FF0000"/>
                </a:solidFill>
                <a:latin typeface="Adobe Garamond Pro" pitchFamily="18" charset="0"/>
              </a:rPr>
              <a:t>compromise</a:t>
            </a:r>
            <a:r>
              <a:rPr lang="en-US" sz="2000" dirty="0" smtClean="0">
                <a:latin typeface="Adobe Garamond Pro" pitchFamily="18" charset="0"/>
              </a:rPr>
              <a:t> his principles, but bends the forest to his will</a:t>
            </a:r>
            <a:r>
              <a:rPr lang="en-US" sz="2000" dirty="0" smtClean="0">
                <a:latin typeface="Adobe Garamond Pro" pitchFamily="18" charset="0"/>
              </a:rPr>
              <a:t>.</a:t>
            </a:r>
            <a:endParaRPr lang="en-US" dirty="0">
              <a:latin typeface="Adobe Garamond Pro" pitchFamily="18" charset="0"/>
            </a:endParaRPr>
          </a:p>
          <a:p>
            <a:endParaRPr lang="en-US" dirty="0" smtClean="0">
              <a:latin typeface="Adobe Garamond Pro" pitchFamily="18" charset="0"/>
            </a:endParaRPr>
          </a:p>
          <a:p>
            <a:endParaRPr lang="en-US" sz="2000" dirty="0" smtClean="0">
              <a:latin typeface="Adobe Garamond Pro" pitchFamily="18" charset="0"/>
            </a:endParaRPr>
          </a:p>
        </p:txBody>
      </p:sp>
    </p:spTree>
    <p:extLst>
      <p:ext uri="{BB962C8B-B14F-4D97-AF65-F5344CB8AC3E}">
        <p14:creationId xmlns:p14="http://schemas.microsoft.com/office/powerpoint/2010/main" val="18536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186"/>
          <a:stretch/>
        </p:blipFill>
        <p:spPr>
          <a:xfrm>
            <a:off x="0" y="0"/>
            <a:ext cx="9144000" cy="514350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638" t="4075" r="5067" b="2963"/>
          <a:stretch/>
        </p:blipFill>
        <p:spPr>
          <a:xfrm>
            <a:off x="1552575" y="209550"/>
            <a:ext cx="6010275" cy="4781550"/>
          </a:xfrm>
          <a:prstGeom prst="rect">
            <a:avLst/>
          </a:prstGeom>
        </p:spPr>
      </p:pic>
    </p:spTree>
    <p:extLst>
      <p:ext uri="{BB962C8B-B14F-4D97-AF65-F5344CB8AC3E}">
        <p14:creationId xmlns:p14="http://schemas.microsoft.com/office/powerpoint/2010/main" val="622798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4" y="133350"/>
            <a:ext cx="4276725" cy="3276600"/>
          </a:xfrm>
          <a:prstGeom prst="rect">
            <a:avLst/>
          </a:prstGeom>
        </p:spPr>
      </p:pic>
      <p:sp>
        <p:nvSpPr>
          <p:cNvPr id="4" name="TextBox 3"/>
          <p:cNvSpPr txBox="1"/>
          <p:nvPr/>
        </p:nvSpPr>
        <p:spPr>
          <a:xfrm>
            <a:off x="4893860" y="285750"/>
            <a:ext cx="4097739" cy="2693045"/>
          </a:xfrm>
          <a:prstGeom prst="rect">
            <a:avLst/>
          </a:prstGeom>
          <a:noFill/>
        </p:spPr>
        <p:txBody>
          <a:bodyPr wrap="square" rtlCol="0">
            <a:spAutoFit/>
          </a:bodyPr>
          <a:lstStyle/>
          <a:p>
            <a:pPr marL="514350" indent="-514350">
              <a:buAutoNum type="romanUcPeriod" startAt="3"/>
            </a:pPr>
            <a:r>
              <a:rPr lang="en-US" sz="2000" dirty="0" smtClean="0">
                <a:latin typeface="Adobe Garamond Pro" pitchFamily="18" charset="0"/>
              </a:rPr>
              <a:t>By choosing to live according to his true self, instead of his false self, the knight is able to live by:</a:t>
            </a:r>
          </a:p>
          <a:p>
            <a:endParaRPr lang="en-US" sz="1000" dirty="0">
              <a:latin typeface="Adobe Garamond Pro" pitchFamily="18" charset="0"/>
            </a:endParaRPr>
          </a:p>
          <a:p>
            <a:pPr marL="457200" indent="-457200">
              <a:buAutoNum type="alphaUcPeriod" startAt="2"/>
            </a:pPr>
            <a:r>
              <a:rPr lang="en-US" dirty="0" smtClean="0">
                <a:latin typeface="Adobe Garamond Pro" pitchFamily="18" charset="0"/>
              </a:rPr>
              <a:t>Pillar </a:t>
            </a:r>
            <a:r>
              <a:rPr lang="en-US" dirty="0">
                <a:latin typeface="Adobe Garamond Pro" pitchFamily="18" charset="0"/>
              </a:rPr>
              <a:t>9</a:t>
            </a:r>
            <a:r>
              <a:rPr lang="en-US" dirty="0" smtClean="0">
                <a:latin typeface="Adobe Garamond Pro" pitchFamily="18" charset="0"/>
              </a:rPr>
              <a:t>:  </a:t>
            </a:r>
            <a:r>
              <a:rPr lang="en-US" u="sng" dirty="0" smtClean="0">
                <a:solidFill>
                  <a:srgbClr val="FF0000"/>
                </a:solidFill>
                <a:latin typeface="Adobe Garamond Pro" pitchFamily="18" charset="0"/>
              </a:rPr>
              <a:t>The best way for a man to predict his future is to create it.</a:t>
            </a:r>
            <a:r>
              <a:rPr lang="en-US" dirty="0">
                <a:latin typeface="Adobe Garamond Pro" pitchFamily="18" charset="0"/>
              </a:rPr>
              <a:t> </a:t>
            </a:r>
            <a:r>
              <a:rPr lang="en-US" dirty="0" smtClean="0">
                <a:latin typeface="Adobe Garamond Pro" pitchFamily="18" charset="0"/>
              </a:rPr>
              <a:t> He follows his “inner voice” and God’s call for him by making deliberate choices for his future.</a:t>
            </a:r>
          </a:p>
          <a:p>
            <a:pPr marL="457200" indent="-457200">
              <a:buAutoNum type="alphaUcPeriod" startAt="2"/>
            </a:pPr>
            <a:endParaRPr lang="en-US" sz="900" dirty="0">
              <a:latin typeface="Adobe Garamond Pro" pitchFamily="18" charset="0"/>
            </a:endParaRPr>
          </a:p>
        </p:txBody>
      </p:sp>
    </p:spTree>
    <p:extLst>
      <p:ext uri="{BB962C8B-B14F-4D97-AF65-F5344CB8AC3E}">
        <p14:creationId xmlns:p14="http://schemas.microsoft.com/office/powerpoint/2010/main" val="282450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971550"/>
            <a:ext cx="4015572" cy="2971800"/>
          </a:xfrm>
          <a:prstGeom prst="rect">
            <a:avLst/>
          </a:prstGeom>
        </p:spPr>
      </p:pic>
      <p:sp>
        <p:nvSpPr>
          <p:cNvPr id="4" name="TextBox 3"/>
          <p:cNvSpPr txBox="1"/>
          <p:nvPr/>
        </p:nvSpPr>
        <p:spPr>
          <a:xfrm>
            <a:off x="5105401" y="1553111"/>
            <a:ext cx="3657599" cy="1323439"/>
          </a:xfrm>
          <a:prstGeom prst="rect">
            <a:avLst/>
          </a:prstGeom>
          <a:noFill/>
        </p:spPr>
        <p:txBody>
          <a:bodyPr wrap="square" rtlCol="0">
            <a:spAutoFit/>
          </a:bodyPr>
          <a:lstStyle/>
          <a:p>
            <a:pPr algn="ctr"/>
            <a:r>
              <a:rPr lang="en-US" sz="4000" dirty="0" smtClean="0">
                <a:latin typeface="Copperplate Gothic Bold" pitchFamily="34" charset="0"/>
              </a:rPr>
              <a:t>Being The True You</a:t>
            </a:r>
            <a:endParaRPr lang="en-US" sz="4000" dirty="0">
              <a:latin typeface="Copperplate Gothic Bold" pitchFamily="34" charset="0"/>
            </a:endParaRPr>
          </a:p>
        </p:txBody>
      </p:sp>
    </p:spTree>
    <p:extLst>
      <p:ext uri="{BB962C8B-B14F-4D97-AF65-F5344CB8AC3E}">
        <p14:creationId xmlns:p14="http://schemas.microsoft.com/office/powerpoint/2010/main" val="415689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186"/>
          <a:stretch/>
        </p:blipFill>
        <p:spPr>
          <a:xfrm>
            <a:off x="0" y="0"/>
            <a:ext cx="9144000" cy="51435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638" t="3703" r="4638" b="2408"/>
          <a:stretch/>
        </p:blipFill>
        <p:spPr>
          <a:xfrm>
            <a:off x="1571625" y="180975"/>
            <a:ext cx="6038850" cy="4829175"/>
          </a:xfrm>
          <a:prstGeom prst="rect">
            <a:avLst/>
          </a:prstGeom>
        </p:spPr>
      </p:pic>
    </p:spTree>
    <p:extLst>
      <p:ext uri="{BB962C8B-B14F-4D97-AF65-F5344CB8AC3E}">
        <p14:creationId xmlns:p14="http://schemas.microsoft.com/office/powerpoint/2010/main" val="1488923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4" y="285750"/>
            <a:ext cx="4276725" cy="2943225"/>
          </a:xfrm>
          <a:prstGeom prst="rect">
            <a:avLst/>
          </a:prstGeom>
        </p:spPr>
      </p:pic>
      <p:sp>
        <p:nvSpPr>
          <p:cNvPr id="4" name="TextBox 3"/>
          <p:cNvSpPr txBox="1"/>
          <p:nvPr/>
        </p:nvSpPr>
        <p:spPr>
          <a:xfrm>
            <a:off x="4880566" y="409738"/>
            <a:ext cx="4097739" cy="2262158"/>
          </a:xfrm>
          <a:prstGeom prst="rect">
            <a:avLst/>
          </a:prstGeom>
          <a:noFill/>
        </p:spPr>
        <p:txBody>
          <a:bodyPr wrap="square" rtlCol="0">
            <a:spAutoFit/>
          </a:bodyPr>
          <a:lstStyle/>
          <a:p>
            <a:pPr marL="514350" indent="-514350">
              <a:buAutoNum type="romanUcPeriod" startAt="3"/>
            </a:pPr>
            <a:r>
              <a:rPr lang="en-US" sz="2000" dirty="0" smtClean="0">
                <a:latin typeface="Adobe Garamond Pro" pitchFamily="18" charset="0"/>
              </a:rPr>
              <a:t>By choosing to live according to his true self, instead of his false self, the knight is able to live by</a:t>
            </a:r>
            <a:r>
              <a:rPr lang="en-US" sz="2000" dirty="0" smtClean="0">
                <a:latin typeface="Adobe Garamond Pro" pitchFamily="18" charset="0"/>
              </a:rPr>
              <a:t>:</a:t>
            </a:r>
          </a:p>
          <a:p>
            <a:endParaRPr lang="en-US" sz="900" dirty="0">
              <a:latin typeface="Adobe Garamond Pro" pitchFamily="18" charset="0"/>
            </a:endParaRPr>
          </a:p>
          <a:p>
            <a:pPr marL="457200" indent="-457200">
              <a:buAutoNum type="alphaUcPeriod" startAt="2"/>
            </a:pPr>
            <a:r>
              <a:rPr lang="en-US" dirty="0" smtClean="0">
                <a:latin typeface="Adobe Garamond Pro" pitchFamily="18" charset="0"/>
              </a:rPr>
              <a:t>Pillar 10:  </a:t>
            </a:r>
            <a:r>
              <a:rPr lang="en-US" u="sng" dirty="0" smtClean="0">
                <a:solidFill>
                  <a:srgbClr val="FF0000"/>
                </a:solidFill>
                <a:latin typeface="Adobe Garamond Pro" pitchFamily="18" charset="0"/>
              </a:rPr>
              <a:t>A man accepts that to live is to be challenged through crisis and hardship.</a:t>
            </a:r>
            <a:r>
              <a:rPr lang="en-US" dirty="0">
                <a:latin typeface="Adobe Garamond Pro" pitchFamily="18" charset="0"/>
              </a:rPr>
              <a:t> </a:t>
            </a:r>
            <a:r>
              <a:rPr lang="en-US" dirty="0" smtClean="0">
                <a:latin typeface="Adobe Garamond Pro" pitchFamily="18" charset="0"/>
              </a:rPr>
              <a:t> He </a:t>
            </a:r>
            <a:r>
              <a:rPr lang="en-US" u="sng" dirty="0" smtClean="0">
                <a:solidFill>
                  <a:srgbClr val="FF0000"/>
                </a:solidFill>
                <a:latin typeface="Adobe Garamond Pro" pitchFamily="18" charset="0"/>
              </a:rPr>
              <a:t>strengthens</a:t>
            </a:r>
            <a:r>
              <a:rPr lang="en-US" dirty="0" smtClean="0">
                <a:latin typeface="Adobe Garamond Pro" pitchFamily="18" charset="0"/>
              </a:rPr>
              <a:t> his identity by dealing with forest difficulties. </a:t>
            </a:r>
            <a:endParaRPr lang="en-US" sz="2000" dirty="0" smtClean="0">
              <a:latin typeface="Adobe Garamond Pro" pitchFamily="18" charset="0"/>
            </a:endParaRPr>
          </a:p>
        </p:txBody>
      </p:sp>
    </p:spTree>
    <p:extLst>
      <p:ext uri="{BB962C8B-B14F-4D97-AF65-F5344CB8AC3E}">
        <p14:creationId xmlns:p14="http://schemas.microsoft.com/office/powerpoint/2010/main" val="362796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186"/>
          <a:stretch/>
        </p:blipFill>
        <p:spPr>
          <a:xfrm>
            <a:off x="0" y="0"/>
            <a:ext cx="9144000" cy="514350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781" t="4629" r="4638" b="3148"/>
          <a:stretch/>
        </p:blipFill>
        <p:spPr>
          <a:xfrm>
            <a:off x="1562099" y="238124"/>
            <a:ext cx="6029325" cy="4743451"/>
          </a:xfrm>
          <a:prstGeom prst="rect">
            <a:avLst/>
          </a:prstGeom>
        </p:spPr>
      </p:pic>
    </p:spTree>
    <p:extLst>
      <p:ext uri="{BB962C8B-B14F-4D97-AF65-F5344CB8AC3E}">
        <p14:creationId xmlns:p14="http://schemas.microsoft.com/office/powerpoint/2010/main" val="6087729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4" y="590550"/>
            <a:ext cx="4276725" cy="3352800"/>
          </a:xfrm>
          <a:prstGeom prst="rect">
            <a:avLst/>
          </a:prstGeom>
        </p:spPr>
      </p:pic>
      <p:sp>
        <p:nvSpPr>
          <p:cNvPr id="4" name="TextBox 3"/>
          <p:cNvSpPr txBox="1"/>
          <p:nvPr/>
        </p:nvSpPr>
        <p:spPr>
          <a:xfrm>
            <a:off x="4880566" y="819150"/>
            <a:ext cx="4097739" cy="2816156"/>
          </a:xfrm>
          <a:prstGeom prst="rect">
            <a:avLst/>
          </a:prstGeom>
          <a:noFill/>
        </p:spPr>
        <p:txBody>
          <a:bodyPr wrap="square" rtlCol="0">
            <a:spAutoFit/>
          </a:bodyPr>
          <a:lstStyle/>
          <a:p>
            <a:pPr marL="514350" indent="-514350">
              <a:buAutoNum type="romanUcPeriod" startAt="3"/>
            </a:pPr>
            <a:r>
              <a:rPr lang="en-US" sz="2000" dirty="0" smtClean="0">
                <a:latin typeface="Adobe Garamond Pro" pitchFamily="18" charset="0"/>
              </a:rPr>
              <a:t>By choosing to live according to his true self, instead of his false self, the knight is able to live by</a:t>
            </a:r>
            <a:r>
              <a:rPr lang="en-US" sz="2000" dirty="0" smtClean="0">
                <a:latin typeface="Adobe Garamond Pro" pitchFamily="18" charset="0"/>
              </a:rPr>
              <a:t>:</a:t>
            </a:r>
            <a:endParaRPr lang="en-US" sz="1000" dirty="0">
              <a:latin typeface="Adobe Garamond Pro" pitchFamily="18" charset="0"/>
            </a:endParaRPr>
          </a:p>
          <a:p>
            <a:pPr marL="457200" indent="-457200">
              <a:buAutoNum type="alphaUcPeriod" startAt="2"/>
            </a:pPr>
            <a:endParaRPr lang="en-US" sz="900" dirty="0">
              <a:latin typeface="Adobe Garamond Pro" pitchFamily="18" charset="0"/>
            </a:endParaRPr>
          </a:p>
          <a:p>
            <a:pPr marL="342900" indent="-342900">
              <a:buAutoNum type="alphaUcPeriod" startAt="4"/>
            </a:pPr>
            <a:r>
              <a:rPr lang="en-US" dirty="0" smtClean="0">
                <a:latin typeface="Adobe Garamond Pro" pitchFamily="18" charset="0"/>
              </a:rPr>
              <a:t>Pillar 11:  </a:t>
            </a:r>
            <a:r>
              <a:rPr lang="en-US" u="sng" dirty="0" smtClean="0">
                <a:solidFill>
                  <a:srgbClr val="FF0000"/>
                </a:solidFill>
                <a:latin typeface="Adobe Garamond Pro" pitchFamily="18" charset="0"/>
              </a:rPr>
              <a:t>A man never stands alone unless he is taking a stand.</a:t>
            </a:r>
            <a:r>
              <a:rPr lang="en-US" dirty="0" smtClean="0">
                <a:latin typeface="Adobe Garamond Pro" pitchFamily="18" charset="0"/>
              </a:rPr>
              <a:t>   He considers his relationships to be a true measure of his </a:t>
            </a:r>
            <a:r>
              <a:rPr lang="en-US" u="sng" dirty="0" smtClean="0">
                <a:solidFill>
                  <a:srgbClr val="FF0000"/>
                </a:solidFill>
                <a:latin typeface="Adobe Garamond Pro" pitchFamily="18" charset="0"/>
              </a:rPr>
              <a:t>wealth</a:t>
            </a:r>
            <a:r>
              <a:rPr lang="en-US" dirty="0" smtClean="0">
                <a:latin typeface="Adobe Garamond Pro" pitchFamily="18" charset="0"/>
              </a:rPr>
              <a:t> in the forest setting and uses them for support. </a:t>
            </a:r>
          </a:p>
          <a:p>
            <a:endParaRPr lang="en-US" dirty="0" smtClean="0">
              <a:latin typeface="Adobe Garamond Pro" pitchFamily="18" charset="0"/>
            </a:endParaRPr>
          </a:p>
        </p:txBody>
      </p:sp>
    </p:spTree>
    <p:extLst>
      <p:ext uri="{BB962C8B-B14F-4D97-AF65-F5344CB8AC3E}">
        <p14:creationId xmlns:p14="http://schemas.microsoft.com/office/powerpoint/2010/main" val="255868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186"/>
          <a:stretch/>
        </p:blipFill>
        <p:spPr>
          <a:xfrm>
            <a:off x="0" y="0"/>
            <a:ext cx="9144000" cy="51435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638" t="5555" r="4638" b="2592"/>
          <a:stretch/>
        </p:blipFill>
        <p:spPr>
          <a:xfrm>
            <a:off x="1552575" y="285750"/>
            <a:ext cx="6038850" cy="4724400"/>
          </a:xfrm>
          <a:prstGeom prst="rect">
            <a:avLst/>
          </a:prstGeom>
        </p:spPr>
      </p:pic>
    </p:spTree>
    <p:extLst>
      <p:ext uri="{BB962C8B-B14F-4D97-AF65-F5344CB8AC3E}">
        <p14:creationId xmlns:p14="http://schemas.microsoft.com/office/powerpoint/2010/main" val="1128336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200150"/>
            <a:ext cx="4015572" cy="3048000"/>
          </a:xfrm>
          <a:prstGeom prst="rect">
            <a:avLst/>
          </a:prstGeom>
        </p:spPr>
      </p:pic>
      <p:sp>
        <p:nvSpPr>
          <p:cNvPr id="4" name="TextBox 3"/>
          <p:cNvSpPr txBox="1"/>
          <p:nvPr/>
        </p:nvSpPr>
        <p:spPr>
          <a:xfrm>
            <a:off x="5131984" y="1657350"/>
            <a:ext cx="3657599" cy="1846659"/>
          </a:xfrm>
          <a:prstGeom prst="rect">
            <a:avLst/>
          </a:prstGeom>
          <a:noFill/>
        </p:spPr>
        <p:txBody>
          <a:bodyPr wrap="square" rtlCol="0">
            <a:spAutoFit/>
          </a:bodyPr>
          <a:lstStyle/>
          <a:p>
            <a:pPr algn="ctr"/>
            <a:r>
              <a:rPr lang="en-US" sz="3200" i="1" dirty="0" smtClean="0">
                <a:latin typeface="Adobe Garamond Pro" pitchFamily="18" charset="0"/>
              </a:rPr>
              <a:t>“No man is wise enough by himself.”</a:t>
            </a:r>
          </a:p>
          <a:p>
            <a:pPr algn="ctr"/>
            <a:r>
              <a:rPr lang="en-US" sz="3200" i="1" dirty="0" smtClean="0">
                <a:latin typeface="Adobe Garamond Pro" pitchFamily="18" charset="0"/>
              </a:rPr>
              <a:t> </a:t>
            </a:r>
          </a:p>
          <a:p>
            <a:pPr algn="r"/>
            <a:r>
              <a:rPr lang="en-US" dirty="0" smtClean="0">
                <a:latin typeface="Adobe Garamond Pro" pitchFamily="18" charset="0"/>
              </a:rPr>
              <a:t>-Titus </a:t>
            </a:r>
            <a:r>
              <a:rPr lang="en-US" dirty="0" err="1" smtClean="0">
                <a:latin typeface="Adobe Garamond Pro" pitchFamily="18" charset="0"/>
              </a:rPr>
              <a:t>Maccius</a:t>
            </a:r>
            <a:r>
              <a:rPr lang="en-US" dirty="0" smtClean="0">
                <a:latin typeface="Adobe Garamond Pro" pitchFamily="18" charset="0"/>
              </a:rPr>
              <a:t> Plautus</a:t>
            </a:r>
          </a:p>
        </p:txBody>
      </p:sp>
    </p:spTree>
    <p:extLst>
      <p:ext uri="{BB962C8B-B14F-4D97-AF65-F5344CB8AC3E}">
        <p14:creationId xmlns:p14="http://schemas.microsoft.com/office/powerpoint/2010/main" val="360867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4" y="133350"/>
            <a:ext cx="4276725" cy="2971800"/>
          </a:xfrm>
          <a:prstGeom prst="rect">
            <a:avLst/>
          </a:prstGeom>
        </p:spPr>
      </p:pic>
      <p:sp>
        <p:nvSpPr>
          <p:cNvPr id="4" name="TextBox 3"/>
          <p:cNvSpPr txBox="1"/>
          <p:nvPr/>
        </p:nvSpPr>
        <p:spPr>
          <a:xfrm>
            <a:off x="4880564" y="209550"/>
            <a:ext cx="4097739" cy="2585323"/>
          </a:xfrm>
          <a:prstGeom prst="rect">
            <a:avLst/>
          </a:prstGeom>
          <a:noFill/>
        </p:spPr>
        <p:txBody>
          <a:bodyPr wrap="square" rtlCol="0">
            <a:spAutoFit/>
          </a:bodyPr>
          <a:lstStyle/>
          <a:p>
            <a:pPr marL="514350" indent="-514350">
              <a:buAutoNum type="romanUcPeriod" startAt="3"/>
            </a:pPr>
            <a:r>
              <a:rPr lang="en-US" dirty="0" smtClean="0">
                <a:latin typeface="Adobe Garamond Pro" pitchFamily="18" charset="0"/>
              </a:rPr>
              <a:t>By choosing to live according to his true self, instead of his false self, the knight is able to live by:</a:t>
            </a:r>
          </a:p>
          <a:p>
            <a:endParaRPr lang="en-US" sz="900" dirty="0">
              <a:latin typeface="Adobe Garamond Pro" pitchFamily="18" charset="0"/>
            </a:endParaRPr>
          </a:p>
          <a:p>
            <a:pPr marL="342900" indent="-342900">
              <a:buAutoNum type="alphaUcPeriod" startAt="5"/>
            </a:pPr>
            <a:r>
              <a:rPr lang="en-US" dirty="0" smtClean="0">
                <a:latin typeface="Adobe Garamond Pro" pitchFamily="18" charset="0"/>
              </a:rPr>
              <a:t>Pillar 12:  </a:t>
            </a:r>
            <a:r>
              <a:rPr lang="en-US" u="sng" dirty="0" smtClean="0">
                <a:solidFill>
                  <a:srgbClr val="FF0000"/>
                </a:solidFill>
                <a:latin typeface="Adobe Garamond Pro" pitchFamily="18" charset="0"/>
              </a:rPr>
              <a:t>A man knows when to say “I was wrong” and humbly faces his errors.  </a:t>
            </a:r>
            <a:r>
              <a:rPr lang="en-US" dirty="0" smtClean="0">
                <a:latin typeface="Adobe Garamond Pro" pitchFamily="18" charset="0"/>
              </a:rPr>
              <a:t>He recognizes the existence of his </a:t>
            </a:r>
            <a:r>
              <a:rPr lang="en-US" u="sng" dirty="0" smtClean="0">
                <a:solidFill>
                  <a:srgbClr val="FF0000"/>
                </a:solidFill>
                <a:latin typeface="Adobe Garamond Pro" pitchFamily="18" charset="0"/>
              </a:rPr>
              <a:t>shadow</a:t>
            </a:r>
            <a:r>
              <a:rPr lang="en-US" dirty="0" smtClean="0">
                <a:latin typeface="Adobe Garamond Pro" pitchFamily="18" charset="0"/>
              </a:rPr>
              <a:t> and takes ownership of his weaknesses.</a:t>
            </a:r>
          </a:p>
          <a:p>
            <a:pPr marL="342900" indent="-342900">
              <a:buAutoNum type="alphaUcPeriod" startAt="5"/>
            </a:pPr>
            <a:endParaRPr lang="en-US" sz="900" dirty="0">
              <a:latin typeface="Adobe Garamond Pro" pitchFamily="18" charset="0"/>
            </a:endParaRPr>
          </a:p>
        </p:txBody>
      </p:sp>
    </p:spTree>
    <p:extLst>
      <p:ext uri="{BB962C8B-B14F-4D97-AF65-F5344CB8AC3E}">
        <p14:creationId xmlns:p14="http://schemas.microsoft.com/office/powerpoint/2010/main" val="264448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186"/>
          <a:stretch/>
        </p:blipFill>
        <p:spPr>
          <a:xfrm>
            <a:off x="0" y="0"/>
            <a:ext cx="9144000" cy="514350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781" t="4259" r="4494" b="3333"/>
          <a:stretch/>
        </p:blipFill>
        <p:spPr>
          <a:xfrm>
            <a:off x="1562099" y="219075"/>
            <a:ext cx="6038851" cy="4752976"/>
          </a:xfrm>
          <a:prstGeom prst="rect">
            <a:avLst/>
          </a:prstGeom>
        </p:spPr>
      </p:pic>
    </p:spTree>
    <p:extLst>
      <p:ext uri="{BB962C8B-B14F-4D97-AF65-F5344CB8AC3E}">
        <p14:creationId xmlns:p14="http://schemas.microsoft.com/office/powerpoint/2010/main" val="5346119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4" y="133350"/>
            <a:ext cx="4276725" cy="3095625"/>
          </a:xfrm>
          <a:prstGeom prst="rect">
            <a:avLst/>
          </a:prstGeom>
        </p:spPr>
      </p:pic>
      <p:sp>
        <p:nvSpPr>
          <p:cNvPr id="4" name="TextBox 3"/>
          <p:cNvSpPr txBox="1"/>
          <p:nvPr/>
        </p:nvSpPr>
        <p:spPr>
          <a:xfrm>
            <a:off x="4880564" y="209550"/>
            <a:ext cx="4097739" cy="2446824"/>
          </a:xfrm>
          <a:prstGeom prst="rect">
            <a:avLst/>
          </a:prstGeom>
          <a:noFill/>
        </p:spPr>
        <p:txBody>
          <a:bodyPr wrap="square" rtlCol="0">
            <a:spAutoFit/>
          </a:bodyPr>
          <a:lstStyle/>
          <a:p>
            <a:pPr marL="514350" indent="-514350">
              <a:buAutoNum type="romanUcPeriod" startAt="3"/>
            </a:pPr>
            <a:r>
              <a:rPr lang="en-US" dirty="0" smtClean="0">
                <a:latin typeface="Adobe Garamond Pro" pitchFamily="18" charset="0"/>
              </a:rPr>
              <a:t>By choosing to live according to his true self, instead of his false self, the knight is able to live by:</a:t>
            </a:r>
          </a:p>
          <a:p>
            <a:endParaRPr lang="en-US" sz="900" dirty="0">
              <a:latin typeface="Adobe Garamond Pro" pitchFamily="18" charset="0"/>
            </a:endParaRPr>
          </a:p>
          <a:p>
            <a:pPr marL="342900" indent="-342900">
              <a:buAutoNum type="alphaUcPeriod" startAt="5"/>
            </a:pPr>
            <a:r>
              <a:rPr lang="en-US" dirty="0" smtClean="0">
                <a:latin typeface="Adobe Garamond Pro" pitchFamily="18" charset="0"/>
              </a:rPr>
              <a:t>Pillar 13:  </a:t>
            </a:r>
            <a:r>
              <a:rPr lang="en-US" u="sng" dirty="0" smtClean="0">
                <a:solidFill>
                  <a:srgbClr val="FF0000"/>
                </a:solidFill>
                <a:latin typeface="Adobe Garamond Pro" pitchFamily="18" charset="0"/>
              </a:rPr>
              <a:t>A man does not always get it right the first time, but keeps on trying until he does.</a:t>
            </a:r>
            <a:r>
              <a:rPr lang="en-US" dirty="0" smtClean="0">
                <a:solidFill>
                  <a:srgbClr val="FF0000"/>
                </a:solidFill>
                <a:latin typeface="Adobe Garamond Pro" pitchFamily="18" charset="0"/>
              </a:rPr>
              <a:t>  </a:t>
            </a:r>
            <a:r>
              <a:rPr lang="en-US" dirty="0" smtClean="0">
                <a:latin typeface="Adobe Garamond Pro" pitchFamily="18" charset="0"/>
              </a:rPr>
              <a:t>He recognizes that starting over again, after failure, is his only manly </a:t>
            </a:r>
            <a:r>
              <a:rPr lang="en-US" u="sng" dirty="0" smtClean="0">
                <a:solidFill>
                  <a:srgbClr val="FF0000"/>
                </a:solidFill>
                <a:latin typeface="Adobe Garamond Pro" pitchFamily="18" charset="0"/>
              </a:rPr>
              <a:t>option</a:t>
            </a:r>
            <a:r>
              <a:rPr lang="en-US" dirty="0" smtClean="0">
                <a:latin typeface="Adobe Garamond Pro" pitchFamily="18" charset="0"/>
              </a:rPr>
              <a:t>.  </a:t>
            </a:r>
          </a:p>
        </p:txBody>
      </p:sp>
    </p:spTree>
    <p:extLst>
      <p:ext uri="{BB962C8B-B14F-4D97-AF65-F5344CB8AC3E}">
        <p14:creationId xmlns:p14="http://schemas.microsoft.com/office/powerpoint/2010/main" val="298812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186"/>
          <a:stretch/>
        </p:blipFill>
        <p:spPr>
          <a:xfrm>
            <a:off x="0" y="0"/>
            <a:ext cx="9144000" cy="514350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67" t="4258" r="4924" b="2778"/>
          <a:stretch/>
        </p:blipFill>
        <p:spPr>
          <a:xfrm>
            <a:off x="1581149" y="219074"/>
            <a:ext cx="5991225" cy="4781551"/>
          </a:xfrm>
          <a:prstGeom prst="rect">
            <a:avLst/>
          </a:prstGeom>
        </p:spPr>
      </p:pic>
    </p:spTree>
    <p:extLst>
      <p:ext uri="{BB962C8B-B14F-4D97-AF65-F5344CB8AC3E}">
        <p14:creationId xmlns:p14="http://schemas.microsoft.com/office/powerpoint/2010/main" val="36183545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428750"/>
            <a:ext cx="4167972" cy="2667000"/>
          </a:xfrm>
          <a:prstGeom prst="rect">
            <a:avLst/>
          </a:prstGeom>
        </p:spPr>
      </p:pic>
      <p:sp>
        <p:nvSpPr>
          <p:cNvPr id="4" name="TextBox 3"/>
          <p:cNvSpPr txBox="1"/>
          <p:nvPr/>
        </p:nvSpPr>
        <p:spPr>
          <a:xfrm>
            <a:off x="4903386" y="1657350"/>
            <a:ext cx="3962400" cy="1938992"/>
          </a:xfrm>
          <a:prstGeom prst="rect">
            <a:avLst/>
          </a:prstGeom>
          <a:noFill/>
        </p:spPr>
        <p:txBody>
          <a:bodyPr wrap="square" rtlCol="0">
            <a:spAutoFit/>
          </a:bodyPr>
          <a:lstStyle/>
          <a:p>
            <a:r>
              <a:rPr lang="en-US" sz="2000" dirty="0" smtClean="0">
                <a:latin typeface="Adobe Garamond Pro" pitchFamily="18" charset="0"/>
              </a:rPr>
              <a:t>A knight demonstrates the strength of his character by how often he chooses to act in an authentic manner.  He does this by consistently putting his manhood principles into practice.  He builds his life on belief pillars that last. </a:t>
            </a:r>
            <a:endParaRPr lang="en-US" sz="2000" dirty="0">
              <a:latin typeface="Adobe Garamond Pro" pitchFamily="18" charset="0"/>
            </a:endParaRPr>
          </a:p>
        </p:txBody>
      </p:sp>
    </p:spTree>
    <p:extLst>
      <p:ext uri="{BB962C8B-B14F-4D97-AF65-F5344CB8AC3E}">
        <p14:creationId xmlns:p14="http://schemas.microsoft.com/office/powerpoint/2010/main" val="355461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4" y="314326"/>
            <a:ext cx="4276725" cy="2739182"/>
          </a:xfrm>
          <a:prstGeom prst="rect">
            <a:avLst/>
          </a:prstGeom>
        </p:spPr>
      </p:pic>
      <p:sp>
        <p:nvSpPr>
          <p:cNvPr id="4" name="TextBox 3"/>
          <p:cNvSpPr txBox="1"/>
          <p:nvPr/>
        </p:nvSpPr>
        <p:spPr>
          <a:xfrm>
            <a:off x="4880566" y="514350"/>
            <a:ext cx="4097739" cy="2539157"/>
          </a:xfrm>
          <a:prstGeom prst="rect">
            <a:avLst/>
          </a:prstGeom>
          <a:noFill/>
        </p:spPr>
        <p:txBody>
          <a:bodyPr wrap="square" rtlCol="0">
            <a:spAutoFit/>
          </a:bodyPr>
          <a:lstStyle/>
          <a:p>
            <a:pPr marL="514350" indent="-514350">
              <a:buAutoNum type="romanUcPeriod" startAt="3"/>
            </a:pPr>
            <a:r>
              <a:rPr lang="en-US" sz="2000" dirty="0" smtClean="0">
                <a:latin typeface="Adobe Garamond Pro" pitchFamily="18" charset="0"/>
              </a:rPr>
              <a:t>By choosing to live according to his true self, instead of his false self, the knight is able to live by:</a:t>
            </a:r>
          </a:p>
          <a:p>
            <a:endParaRPr lang="en-US" sz="900" dirty="0">
              <a:latin typeface="Adobe Garamond Pro" pitchFamily="18" charset="0"/>
            </a:endParaRPr>
          </a:p>
          <a:p>
            <a:pPr marL="342900" indent="-342900">
              <a:buAutoNum type="alphaUcPeriod" startAt="7"/>
            </a:pPr>
            <a:r>
              <a:rPr lang="en-US" dirty="0" smtClean="0">
                <a:latin typeface="Adobe Garamond Pro" pitchFamily="18" charset="0"/>
              </a:rPr>
              <a:t>Pillar 14:  </a:t>
            </a:r>
            <a:r>
              <a:rPr lang="en-US" u="sng" dirty="0" smtClean="0">
                <a:solidFill>
                  <a:srgbClr val="FF0000"/>
                </a:solidFill>
                <a:latin typeface="Adobe Garamond Pro" pitchFamily="18" charset="0"/>
              </a:rPr>
              <a:t>A man lives by his principles.</a:t>
            </a:r>
            <a:r>
              <a:rPr lang="en-US" dirty="0" smtClean="0">
                <a:latin typeface="Adobe Garamond Pro" pitchFamily="18" charset="0"/>
              </a:rPr>
              <a:t>  He avoids believing in anything false, as he seeks to live a truthful lifestyle.  </a:t>
            </a:r>
          </a:p>
          <a:p>
            <a:pPr marL="228600" indent="-228600">
              <a:buAutoNum type="alphaUcPeriod" startAt="7"/>
            </a:pPr>
            <a:endParaRPr lang="en-US" dirty="0">
              <a:latin typeface="Adobe Garamond Pro" pitchFamily="18" charset="0"/>
            </a:endParaRPr>
          </a:p>
          <a:p>
            <a:endParaRPr lang="en-US" dirty="0" smtClean="0">
              <a:latin typeface="Adobe Garamond Pro" pitchFamily="18" charset="0"/>
            </a:endParaRPr>
          </a:p>
        </p:txBody>
      </p:sp>
    </p:spTree>
    <p:extLst>
      <p:ext uri="{BB962C8B-B14F-4D97-AF65-F5344CB8AC3E}">
        <p14:creationId xmlns:p14="http://schemas.microsoft.com/office/powerpoint/2010/main" val="383253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186"/>
          <a:stretch/>
        </p:blipFill>
        <p:spPr>
          <a:xfrm>
            <a:off x="0" y="0"/>
            <a:ext cx="9144000" cy="51435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638" t="4814" r="4781" b="3148"/>
          <a:stretch/>
        </p:blipFill>
        <p:spPr>
          <a:xfrm>
            <a:off x="1552575" y="247650"/>
            <a:ext cx="6029325" cy="4733925"/>
          </a:xfrm>
          <a:prstGeom prst="rect">
            <a:avLst/>
          </a:prstGeom>
        </p:spPr>
      </p:pic>
    </p:spTree>
    <p:extLst>
      <p:ext uri="{BB962C8B-B14F-4D97-AF65-F5344CB8AC3E}">
        <p14:creationId xmlns:p14="http://schemas.microsoft.com/office/powerpoint/2010/main" val="37980128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4" y="819150"/>
            <a:ext cx="4276725" cy="2971800"/>
          </a:xfrm>
          <a:prstGeom prst="rect">
            <a:avLst/>
          </a:prstGeom>
        </p:spPr>
      </p:pic>
      <p:sp>
        <p:nvSpPr>
          <p:cNvPr id="4" name="TextBox 3"/>
          <p:cNvSpPr txBox="1"/>
          <p:nvPr/>
        </p:nvSpPr>
        <p:spPr>
          <a:xfrm>
            <a:off x="4880566" y="1047750"/>
            <a:ext cx="4097739" cy="2539157"/>
          </a:xfrm>
          <a:prstGeom prst="rect">
            <a:avLst/>
          </a:prstGeom>
          <a:noFill/>
        </p:spPr>
        <p:txBody>
          <a:bodyPr wrap="square" rtlCol="0">
            <a:spAutoFit/>
          </a:bodyPr>
          <a:lstStyle/>
          <a:p>
            <a:pPr marL="514350" indent="-514350">
              <a:buAutoNum type="romanUcPeriod" startAt="3"/>
            </a:pPr>
            <a:r>
              <a:rPr lang="en-US" sz="2000" dirty="0" smtClean="0">
                <a:latin typeface="Adobe Garamond Pro" pitchFamily="18" charset="0"/>
              </a:rPr>
              <a:t>By choosing to live according to his true self, instead of his false self, the knight is able to live by:</a:t>
            </a:r>
          </a:p>
          <a:p>
            <a:endParaRPr lang="en-US" sz="900" dirty="0">
              <a:latin typeface="Adobe Garamond Pro" pitchFamily="18" charset="0"/>
            </a:endParaRPr>
          </a:p>
          <a:p>
            <a:pPr marL="342900" indent="-342900">
              <a:buAutoNum type="alphaUcPeriod" startAt="8"/>
            </a:pPr>
            <a:r>
              <a:rPr lang="en-US" dirty="0" smtClean="0">
                <a:latin typeface="Adobe Garamond Pro" pitchFamily="18" charset="0"/>
              </a:rPr>
              <a:t>Pillar 15:  </a:t>
            </a:r>
            <a:r>
              <a:rPr lang="en-US" u="sng" dirty="0" smtClean="0">
                <a:solidFill>
                  <a:srgbClr val="FF0000"/>
                </a:solidFill>
                <a:latin typeface="Adobe Garamond Pro" pitchFamily="18" charset="0"/>
              </a:rPr>
              <a:t>A man submits to an authority beyond himself.</a:t>
            </a:r>
            <a:r>
              <a:rPr lang="en-US" dirty="0" smtClean="0">
                <a:latin typeface="Adobe Garamond Pro" pitchFamily="18" charset="0"/>
              </a:rPr>
              <a:t>  He answers his soul’s question, “What are you going to do with the concept of </a:t>
            </a:r>
            <a:r>
              <a:rPr lang="en-US" u="sng" dirty="0" smtClean="0">
                <a:solidFill>
                  <a:srgbClr val="FF0000"/>
                </a:solidFill>
                <a:latin typeface="Adobe Garamond Pro" pitchFamily="18" charset="0"/>
              </a:rPr>
              <a:t>God</a:t>
            </a:r>
            <a:r>
              <a:rPr lang="en-US" dirty="0" smtClean="0">
                <a:latin typeface="Adobe Garamond Pro" pitchFamily="18" charset="0"/>
              </a:rPr>
              <a:t>?”</a:t>
            </a:r>
          </a:p>
          <a:p>
            <a:endParaRPr lang="en-US" dirty="0" smtClean="0">
              <a:latin typeface="Adobe Garamond Pro" pitchFamily="18" charset="0"/>
            </a:endParaRPr>
          </a:p>
        </p:txBody>
      </p:sp>
    </p:spTree>
    <p:extLst>
      <p:ext uri="{BB962C8B-B14F-4D97-AF65-F5344CB8AC3E}">
        <p14:creationId xmlns:p14="http://schemas.microsoft.com/office/powerpoint/2010/main" val="297344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186"/>
          <a:stretch/>
        </p:blipFill>
        <p:spPr>
          <a:xfrm>
            <a:off x="0" y="0"/>
            <a:ext cx="9144000" cy="51435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853" y="0"/>
            <a:ext cx="6656294" cy="5143500"/>
          </a:xfrm>
          <a:prstGeom prst="rect">
            <a:avLst/>
          </a:prstGeom>
        </p:spPr>
      </p:pic>
    </p:spTree>
    <p:extLst>
      <p:ext uri="{BB962C8B-B14F-4D97-AF65-F5344CB8AC3E}">
        <p14:creationId xmlns:p14="http://schemas.microsoft.com/office/powerpoint/2010/main" val="6436109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4" y="1276350"/>
            <a:ext cx="4276725" cy="2819400"/>
          </a:xfrm>
          <a:prstGeom prst="rect">
            <a:avLst/>
          </a:prstGeom>
        </p:spPr>
      </p:pic>
      <p:sp>
        <p:nvSpPr>
          <p:cNvPr id="4" name="TextBox 3"/>
          <p:cNvSpPr txBox="1"/>
          <p:nvPr/>
        </p:nvSpPr>
        <p:spPr>
          <a:xfrm>
            <a:off x="4880565" y="1493788"/>
            <a:ext cx="4097739" cy="2308324"/>
          </a:xfrm>
          <a:prstGeom prst="rect">
            <a:avLst/>
          </a:prstGeom>
          <a:noFill/>
        </p:spPr>
        <p:txBody>
          <a:bodyPr wrap="square" rtlCol="0">
            <a:spAutoFit/>
          </a:bodyPr>
          <a:lstStyle/>
          <a:p>
            <a:pPr marL="400050" indent="-400050">
              <a:buAutoNum type="romanUcPeriod" startAt="4"/>
            </a:pPr>
            <a:r>
              <a:rPr lang="en-US" dirty="0" smtClean="0">
                <a:latin typeface="Adobe Garamond Pro" pitchFamily="18" charset="0"/>
              </a:rPr>
              <a:t>Sometimes a knight temporarily uses a </a:t>
            </a:r>
            <a:r>
              <a:rPr lang="en-US" u="sng" dirty="0" smtClean="0">
                <a:solidFill>
                  <a:srgbClr val="FF0000"/>
                </a:solidFill>
                <a:latin typeface="Adobe Garamond Pro" pitchFamily="18" charset="0"/>
              </a:rPr>
              <a:t>performance</a:t>
            </a:r>
            <a:r>
              <a:rPr lang="en-US" dirty="0" smtClean="0">
                <a:latin typeface="Adobe Garamond Pro" pitchFamily="18" charset="0"/>
              </a:rPr>
              <a:t> “self.”  This is necessary when the decision to share his own struggles can harm others.  He temporarily puts aside his feelings, in a knowledgeable and insightful way, for the </a:t>
            </a:r>
            <a:r>
              <a:rPr lang="en-US" u="sng" dirty="0" smtClean="0">
                <a:solidFill>
                  <a:srgbClr val="FF0000"/>
                </a:solidFill>
                <a:latin typeface="Adobe Garamond Pro" pitchFamily="18" charset="0"/>
              </a:rPr>
              <a:t>greater</a:t>
            </a:r>
            <a:r>
              <a:rPr lang="en-US" dirty="0" smtClean="0">
                <a:latin typeface="Adobe Garamond Pro" pitchFamily="18" charset="0"/>
              </a:rPr>
              <a:t> </a:t>
            </a:r>
            <a:r>
              <a:rPr lang="en-US" u="sng" dirty="0" smtClean="0">
                <a:solidFill>
                  <a:srgbClr val="FF0000"/>
                </a:solidFill>
                <a:latin typeface="Adobe Garamond Pro" pitchFamily="18" charset="0"/>
              </a:rPr>
              <a:t>good</a:t>
            </a:r>
            <a:r>
              <a:rPr lang="en-US" dirty="0" smtClean="0">
                <a:latin typeface="Adobe Garamond Pro" pitchFamily="18" charset="0"/>
              </a:rPr>
              <a:t> of the other person(s). </a:t>
            </a:r>
          </a:p>
          <a:p>
            <a:pPr marL="400050" indent="-400050">
              <a:buAutoNum type="romanUcPeriod" startAt="4"/>
            </a:pPr>
            <a:endParaRPr lang="en-US" dirty="0" smtClean="0">
              <a:latin typeface="Adobe Garamond Pro" pitchFamily="18" charset="0"/>
            </a:endParaRPr>
          </a:p>
        </p:txBody>
      </p:sp>
    </p:spTree>
    <p:extLst>
      <p:ext uri="{BB962C8B-B14F-4D97-AF65-F5344CB8AC3E}">
        <p14:creationId xmlns:p14="http://schemas.microsoft.com/office/powerpoint/2010/main" val="39088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650" y="1657350"/>
            <a:ext cx="4167972" cy="1905000"/>
          </a:xfrm>
          <a:prstGeom prst="rect">
            <a:avLst/>
          </a:prstGeom>
        </p:spPr>
      </p:pic>
      <p:sp>
        <p:nvSpPr>
          <p:cNvPr id="4" name="TextBox 3"/>
          <p:cNvSpPr txBox="1"/>
          <p:nvPr/>
        </p:nvSpPr>
        <p:spPr>
          <a:xfrm>
            <a:off x="4893861" y="1809750"/>
            <a:ext cx="3962400" cy="1631216"/>
          </a:xfrm>
          <a:prstGeom prst="rect">
            <a:avLst/>
          </a:prstGeom>
          <a:noFill/>
        </p:spPr>
        <p:txBody>
          <a:bodyPr wrap="square" rtlCol="0">
            <a:spAutoFit/>
          </a:bodyPr>
          <a:lstStyle/>
          <a:p>
            <a:r>
              <a:rPr lang="en-US" sz="2000" dirty="0" smtClean="0">
                <a:latin typeface="Adobe Garamond Pro" pitchFamily="18" charset="0"/>
              </a:rPr>
              <a:t>Pillar 7 states:  </a:t>
            </a:r>
            <a:r>
              <a:rPr lang="en-US" sz="2000" u="sng" dirty="0" smtClean="0">
                <a:solidFill>
                  <a:srgbClr val="FF0000"/>
                </a:solidFill>
                <a:latin typeface="Adobe Garamond Pro" pitchFamily="18" charset="0"/>
              </a:rPr>
              <a:t>Only the true you will get you through.</a:t>
            </a:r>
            <a:r>
              <a:rPr lang="en-US" sz="2000" dirty="0" smtClean="0">
                <a:latin typeface="Adobe Garamond Pro" pitchFamily="18" charset="0"/>
              </a:rPr>
              <a:t> There are three ways that a male can choose to present himself to others:</a:t>
            </a:r>
          </a:p>
          <a:p>
            <a:endParaRPr lang="en-US" sz="2000" dirty="0" smtClean="0">
              <a:latin typeface="Adobe Garamond Pro" pitchFamily="18" charset="0"/>
            </a:endParaRPr>
          </a:p>
        </p:txBody>
      </p:sp>
    </p:spTree>
    <p:extLst>
      <p:ext uri="{BB962C8B-B14F-4D97-AF65-F5344CB8AC3E}">
        <p14:creationId xmlns:p14="http://schemas.microsoft.com/office/powerpoint/2010/main" val="299044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186"/>
          <a:stretch/>
        </p:blipFill>
        <p:spPr>
          <a:xfrm>
            <a:off x="0" y="0"/>
            <a:ext cx="9144000" cy="51435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637" t="4074" r="4925" b="3518"/>
          <a:stretch/>
        </p:blipFill>
        <p:spPr>
          <a:xfrm>
            <a:off x="1552575" y="209550"/>
            <a:ext cx="6019800" cy="4752975"/>
          </a:xfrm>
          <a:prstGeom prst="rect">
            <a:avLst/>
          </a:prstGeom>
        </p:spPr>
      </p:pic>
    </p:spTree>
    <p:extLst>
      <p:ext uri="{BB962C8B-B14F-4D97-AF65-F5344CB8AC3E}">
        <p14:creationId xmlns:p14="http://schemas.microsoft.com/office/powerpoint/2010/main" val="459622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5" y="361950"/>
            <a:ext cx="4167972" cy="4267200"/>
          </a:xfrm>
          <a:prstGeom prst="rect">
            <a:avLst/>
          </a:prstGeom>
        </p:spPr>
      </p:pic>
      <p:sp>
        <p:nvSpPr>
          <p:cNvPr id="4" name="TextBox 3"/>
          <p:cNvSpPr txBox="1"/>
          <p:nvPr/>
        </p:nvSpPr>
        <p:spPr>
          <a:xfrm>
            <a:off x="4893861" y="514350"/>
            <a:ext cx="3962400" cy="4493538"/>
          </a:xfrm>
          <a:prstGeom prst="rect">
            <a:avLst/>
          </a:prstGeom>
          <a:noFill/>
        </p:spPr>
        <p:txBody>
          <a:bodyPr wrap="square" rtlCol="0">
            <a:spAutoFit/>
          </a:bodyPr>
          <a:lstStyle/>
          <a:p>
            <a:r>
              <a:rPr lang="en-US" sz="2000" dirty="0" smtClean="0">
                <a:latin typeface="Adobe Garamond Pro" pitchFamily="18" charset="0"/>
              </a:rPr>
              <a:t>Pillar 7 states:  </a:t>
            </a:r>
            <a:r>
              <a:rPr lang="en-US" sz="2000" u="sng" dirty="0" smtClean="0">
                <a:solidFill>
                  <a:srgbClr val="FF0000"/>
                </a:solidFill>
                <a:latin typeface="Adobe Garamond Pro" pitchFamily="18" charset="0"/>
              </a:rPr>
              <a:t>Only the true you will get you through.</a:t>
            </a:r>
            <a:r>
              <a:rPr lang="en-US" sz="2000" dirty="0" smtClean="0">
                <a:latin typeface="Adobe Garamond Pro" pitchFamily="18" charset="0"/>
              </a:rPr>
              <a:t> There are three ways that a male can choose to present himself to others: </a:t>
            </a:r>
          </a:p>
          <a:p>
            <a:endParaRPr lang="en-US" sz="1000" dirty="0" smtClean="0">
              <a:latin typeface="Adobe Garamond Pro" pitchFamily="18" charset="0"/>
            </a:endParaRPr>
          </a:p>
          <a:p>
            <a:pPr marL="514350" indent="-514350">
              <a:buAutoNum type="romanUcPeriod"/>
            </a:pPr>
            <a:r>
              <a:rPr lang="en-US" dirty="0" smtClean="0">
                <a:latin typeface="Adobe Garamond Pro" pitchFamily="18" charset="0"/>
              </a:rPr>
              <a:t>The false self:  This is an image that is shown to others which:</a:t>
            </a:r>
          </a:p>
          <a:p>
            <a:pPr marL="514350" indent="-514350">
              <a:buAutoNum type="romanUcPeriod"/>
            </a:pPr>
            <a:endParaRPr lang="en-US" sz="900" dirty="0">
              <a:latin typeface="Adobe Garamond Pro" pitchFamily="18" charset="0"/>
            </a:endParaRPr>
          </a:p>
          <a:p>
            <a:pPr marL="457200" indent="-457200">
              <a:buAutoNum type="alphaUcPeriod"/>
            </a:pPr>
            <a:r>
              <a:rPr lang="en-US" dirty="0" smtClean="0">
                <a:latin typeface="Adobe Garamond Pro" pitchFamily="18" charset="0"/>
              </a:rPr>
              <a:t>Is not based on strength, </a:t>
            </a:r>
            <a:r>
              <a:rPr lang="en-US" u="sng" dirty="0" smtClean="0">
                <a:solidFill>
                  <a:srgbClr val="FF0000"/>
                </a:solidFill>
                <a:latin typeface="Adobe Garamond Pro" pitchFamily="18" charset="0"/>
              </a:rPr>
              <a:t>integrity</a:t>
            </a:r>
            <a:r>
              <a:rPr lang="en-US" dirty="0" smtClean="0">
                <a:latin typeface="Adobe Garamond Pro" pitchFamily="18" charset="0"/>
              </a:rPr>
              <a:t>, or courage.</a:t>
            </a:r>
          </a:p>
          <a:p>
            <a:pPr marL="457200" indent="-457200">
              <a:buAutoNum type="alphaUcPeriod"/>
            </a:pPr>
            <a:endParaRPr lang="en-US" sz="900" dirty="0">
              <a:latin typeface="Adobe Garamond Pro" pitchFamily="18" charset="0"/>
            </a:endParaRPr>
          </a:p>
          <a:p>
            <a:pPr marL="457200" indent="-457200">
              <a:buAutoNum type="alphaUcPeriod"/>
            </a:pPr>
            <a:r>
              <a:rPr lang="en-US" dirty="0" smtClean="0">
                <a:latin typeface="Adobe Garamond Pro" pitchFamily="18" charset="0"/>
              </a:rPr>
              <a:t>Responds to the convenience of the </a:t>
            </a:r>
            <a:r>
              <a:rPr lang="en-US" u="sng" dirty="0" smtClean="0">
                <a:solidFill>
                  <a:srgbClr val="FF0000"/>
                </a:solidFill>
                <a:latin typeface="Adobe Garamond Pro" pitchFamily="18" charset="0"/>
              </a:rPr>
              <a:t>moment</a:t>
            </a:r>
            <a:r>
              <a:rPr lang="en-US" dirty="0" smtClean="0">
                <a:latin typeface="Adobe Garamond Pro" pitchFamily="18" charset="0"/>
              </a:rPr>
              <a:t>. </a:t>
            </a:r>
          </a:p>
          <a:p>
            <a:endParaRPr lang="en-US" sz="2000" dirty="0" smtClean="0">
              <a:latin typeface="Adobe Garamond Pro" pitchFamily="18" charset="0"/>
            </a:endParaRPr>
          </a:p>
          <a:p>
            <a:pPr marL="457200" indent="-457200">
              <a:buAutoNum type="alphaUcPeriod"/>
            </a:pPr>
            <a:endParaRPr lang="en-US" sz="2000" dirty="0" smtClean="0">
              <a:latin typeface="Adobe Garamond Pro" pitchFamily="18" charset="0"/>
            </a:endParaRPr>
          </a:p>
          <a:p>
            <a:endParaRPr lang="en-US" sz="2000" dirty="0" smtClean="0">
              <a:latin typeface="Adobe Garamond Pro" pitchFamily="18" charset="0"/>
            </a:endParaRPr>
          </a:p>
        </p:txBody>
      </p:sp>
    </p:spTree>
    <p:extLst>
      <p:ext uri="{BB962C8B-B14F-4D97-AF65-F5344CB8AC3E}">
        <p14:creationId xmlns:p14="http://schemas.microsoft.com/office/powerpoint/2010/main" val="275003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5" y="590550"/>
            <a:ext cx="4167972" cy="3801785"/>
          </a:xfrm>
          <a:prstGeom prst="rect">
            <a:avLst/>
          </a:prstGeom>
        </p:spPr>
      </p:pic>
      <p:sp>
        <p:nvSpPr>
          <p:cNvPr id="4" name="TextBox 3"/>
          <p:cNvSpPr txBox="1"/>
          <p:nvPr/>
        </p:nvSpPr>
        <p:spPr>
          <a:xfrm>
            <a:off x="4874811" y="514350"/>
            <a:ext cx="3962400" cy="3877985"/>
          </a:xfrm>
          <a:prstGeom prst="rect">
            <a:avLst/>
          </a:prstGeom>
          <a:noFill/>
        </p:spPr>
        <p:txBody>
          <a:bodyPr wrap="square" rtlCol="0">
            <a:spAutoFit/>
          </a:bodyPr>
          <a:lstStyle/>
          <a:p>
            <a:endParaRPr lang="en-US" sz="2000" dirty="0" smtClean="0">
              <a:latin typeface="Adobe Garamond Pro" pitchFamily="18" charset="0"/>
            </a:endParaRPr>
          </a:p>
          <a:p>
            <a:pPr marL="514350" indent="-514350">
              <a:buAutoNum type="romanUcPeriod"/>
            </a:pPr>
            <a:r>
              <a:rPr lang="en-US" sz="2000" dirty="0" smtClean="0">
                <a:latin typeface="Adobe Garamond Pro" pitchFamily="18" charset="0"/>
              </a:rPr>
              <a:t>The false self:  This is an image that is shown to others which:</a:t>
            </a:r>
          </a:p>
          <a:p>
            <a:pPr marL="514350" indent="-514350">
              <a:buAutoNum type="romanUcPeriod"/>
            </a:pPr>
            <a:endParaRPr lang="en-US" sz="1000" dirty="0">
              <a:latin typeface="Adobe Garamond Pro" pitchFamily="18" charset="0"/>
            </a:endParaRPr>
          </a:p>
          <a:p>
            <a:pPr marL="457200" indent="-457200">
              <a:buAutoNum type="alphaUcPeriod" startAt="3"/>
            </a:pPr>
            <a:r>
              <a:rPr lang="en-US" dirty="0" smtClean="0">
                <a:latin typeface="Adobe Garamond Pro" pitchFamily="18" charset="0"/>
              </a:rPr>
              <a:t>Can </a:t>
            </a:r>
            <a:r>
              <a:rPr lang="en-US" u="sng" dirty="0" smtClean="0">
                <a:solidFill>
                  <a:srgbClr val="FF0000"/>
                </a:solidFill>
                <a:latin typeface="Adobe Garamond Pro" pitchFamily="18" charset="0"/>
              </a:rPr>
              <a:t>confuse</a:t>
            </a:r>
            <a:r>
              <a:rPr lang="en-US" dirty="0" smtClean="0">
                <a:latin typeface="Adobe Garamond Pro" pitchFamily="18" charset="0"/>
              </a:rPr>
              <a:t> the male regarding who he really is. </a:t>
            </a:r>
          </a:p>
          <a:p>
            <a:endParaRPr lang="en-US" sz="1000" dirty="0">
              <a:latin typeface="Adobe Garamond Pro" pitchFamily="18" charset="0"/>
            </a:endParaRPr>
          </a:p>
          <a:p>
            <a:pPr marL="457200" indent="-457200">
              <a:buAutoNum type="alphaUcPeriod" startAt="4"/>
            </a:pPr>
            <a:r>
              <a:rPr lang="en-US" dirty="0" smtClean="0">
                <a:latin typeface="Adobe Garamond Pro" pitchFamily="18" charset="0"/>
              </a:rPr>
              <a:t>Acts “as if,” by putting on different social </a:t>
            </a:r>
            <a:r>
              <a:rPr lang="en-US" u="sng" dirty="0" smtClean="0">
                <a:solidFill>
                  <a:srgbClr val="FF0000"/>
                </a:solidFill>
                <a:latin typeface="Adobe Garamond Pro" pitchFamily="18" charset="0"/>
              </a:rPr>
              <a:t>masks</a:t>
            </a:r>
            <a:r>
              <a:rPr lang="en-US" dirty="0" smtClean="0">
                <a:latin typeface="Adobe Garamond Pro" pitchFamily="18" charset="0"/>
              </a:rPr>
              <a:t>. </a:t>
            </a:r>
          </a:p>
          <a:p>
            <a:pPr marL="457200" indent="-457200">
              <a:buAutoNum type="alphaUcPeriod" startAt="4"/>
            </a:pPr>
            <a:endParaRPr lang="en-US" sz="1000" dirty="0" smtClean="0">
              <a:latin typeface="Adobe Garamond Pro" pitchFamily="18" charset="0"/>
            </a:endParaRPr>
          </a:p>
          <a:p>
            <a:pPr marL="457200" indent="-457200">
              <a:buAutoNum type="alphaUcPeriod" startAt="5"/>
            </a:pPr>
            <a:r>
              <a:rPr lang="en-US" dirty="0" smtClean="0">
                <a:latin typeface="Adobe Garamond Pro" pitchFamily="18" charset="0"/>
              </a:rPr>
              <a:t>Without the true self, will lead to an individual becoming more </a:t>
            </a:r>
            <a:r>
              <a:rPr lang="en-US" u="sng" dirty="0" smtClean="0">
                <a:solidFill>
                  <a:srgbClr val="FF0000"/>
                </a:solidFill>
                <a:latin typeface="Adobe Garamond Pro" pitchFamily="18" charset="0"/>
              </a:rPr>
              <a:t>dishonest</a:t>
            </a:r>
            <a:r>
              <a:rPr lang="en-US" dirty="0" smtClean="0">
                <a:latin typeface="Adobe Garamond Pro" pitchFamily="18" charset="0"/>
              </a:rPr>
              <a:t>. </a:t>
            </a:r>
          </a:p>
          <a:p>
            <a:pPr marL="457200" indent="-457200">
              <a:buAutoNum type="alphaUcPeriod" startAt="5"/>
            </a:pPr>
            <a:endParaRPr lang="en-US" sz="2000" dirty="0" smtClean="0">
              <a:latin typeface="Adobe Garamond Pro" pitchFamily="18" charset="0"/>
            </a:endParaRPr>
          </a:p>
          <a:p>
            <a:endParaRPr lang="en-US" sz="2000" dirty="0" smtClean="0">
              <a:latin typeface="Adobe Garamond Pro" pitchFamily="18" charset="0"/>
            </a:endParaRPr>
          </a:p>
        </p:txBody>
      </p:sp>
    </p:spTree>
    <p:extLst>
      <p:ext uri="{BB962C8B-B14F-4D97-AF65-F5344CB8AC3E}">
        <p14:creationId xmlns:p14="http://schemas.microsoft.com/office/powerpoint/2010/main" val="425551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fade">
                                      <p:cBhvr>
                                        <p:cTn id="2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5" y="590550"/>
            <a:ext cx="4167972" cy="4114800"/>
          </a:xfrm>
          <a:prstGeom prst="rect">
            <a:avLst/>
          </a:prstGeom>
        </p:spPr>
      </p:pic>
      <p:sp>
        <p:nvSpPr>
          <p:cNvPr id="4" name="TextBox 3"/>
          <p:cNvSpPr txBox="1"/>
          <p:nvPr/>
        </p:nvSpPr>
        <p:spPr>
          <a:xfrm>
            <a:off x="4893861" y="514350"/>
            <a:ext cx="3962400" cy="3662541"/>
          </a:xfrm>
          <a:prstGeom prst="rect">
            <a:avLst/>
          </a:prstGeom>
          <a:noFill/>
        </p:spPr>
        <p:txBody>
          <a:bodyPr wrap="square" rtlCol="0">
            <a:spAutoFit/>
          </a:bodyPr>
          <a:lstStyle/>
          <a:p>
            <a:endParaRPr lang="en-US" sz="2000" dirty="0" smtClean="0">
              <a:latin typeface="Adobe Garamond Pro" pitchFamily="18" charset="0"/>
            </a:endParaRPr>
          </a:p>
          <a:p>
            <a:pPr marL="514350" indent="-514350">
              <a:buAutoNum type="romanUcPeriod"/>
            </a:pPr>
            <a:r>
              <a:rPr lang="en-US" sz="2000" dirty="0" smtClean="0">
                <a:latin typeface="Adobe Garamond Pro" pitchFamily="18" charset="0"/>
              </a:rPr>
              <a:t>The false self:  This is an image that is shown to others which:</a:t>
            </a:r>
          </a:p>
          <a:p>
            <a:pPr marL="514350" indent="-514350">
              <a:buAutoNum type="romanUcPeriod"/>
            </a:pPr>
            <a:endParaRPr lang="en-US" sz="1000" dirty="0">
              <a:latin typeface="Adobe Garamond Pro" pitchFamily="18" charset="0"/>
            </a:endParaRPr>
          </a:p>
          <a:p>
            <a:pPr marL="457200" indent="-457200">
              <a:buAutoNum type="alphaUcPeriod" startAt="6"/>
            </a:pPr>
            <a:r>
              <a:rPr lang="en-US" dirty="0" smtClean="0">
                <a:latin typeface="Adobe Garamond Pro" pitchFamily="18" charset="0"/>
              </a:rPr>
              <a:t>Causes others not to </a:t>
            </a:r>
            <a:r>
              <a:rPr lang="en-US" u="sng" dirty="0" smtClean="0">
                <a:solidFill>
                  <a:srgbClr val="FF0000"/>
                </a:solidFill>
                <a:latin typeface="Adobe Garamond Pro" pitchFamily="18" charset="0"/>
              </a:rPr>
              <a:t>trust</a:t>
            </a:r>
            <a:r>
              <a:rPr lang="en-US" dirty="0" smtClean="0">
                <a:latin typeface="Adobe Garamond Pro" pitchFamily="18" charset="0"/>
              </a:rPr>
              <a:t> him.</a:t>
            </a:r>
          </a:p>
          <a:p>
            <a:pPr marL="457200" indent="-457200">
              <a:buAutoNum type="alphaUcPeriod" startAt="6"/>
            </a:pPr>
            <a:endParaRPr lang="en-US" sz="900" dirty="0" smtClean="0">
              <a:latin typeface="Adobe Garamond Pro" pitchFamily="18" charset="0"/>
            </a:endParaRPr>
          </a:p>
          <a:p>
            <a:pPr marL="457200" indent="-457200">
              <a:buAutoNum type="alphaUcPeriod" startAt="6"/>
            </a:pPr>
            <a:r>
              <a:rPr lang="en-US" dirty="0" smtClean="0">
                <a:latin typeface="Adobe Garamond Pro" pitchFamily="18" charset="0"/>
              </a:rPr>
              <a:t>Fails to do the </a:t>
            </a:r>
            <a:r>
              <a:rPr lang="en-US" u="sng" dirty="0" smtClean="0">
                <a:solidFill>
                  <a:srgbClr val="FF0000"/>
                </a:solidFill>
                <a:latin typeface="Adobe Garamond Pro" pitchFamily="18" charset="0"/>
              </a:rPr>
              <a:t>challenging</a:t>
            </a:r>
            <a:r>
              <a:rPr lang="en-US" dirty="0" smtClean="0">
                <a:latin typeface="Adobe Garamond Pro" pitchFamily="18" charset="0"/>
              </a:rPr>
              <a:t> work of expressing his true self.</a:t>
            </a:r>
          </a:p>
          <a:p>
            <a:pPr marL="457200" indent="-457200">
              <a:buAutoNum type="alphaUcPeriod" startAt="6"/>
            </a:pPr>
            <a:endParaRPr lang="en-US" sz="900" dirty="0" smtClean="0">
              <a:latin typeface="Adobe Garamond Pro" pitchFamily="18" charset="0"/>
            </a:endParaRPr>
          </a:p>
          <a:p>
            <a:pPr marL="457200" indent="-457200">
              <a:buAutoNum type="alphaUcPeriod" startAt="6"/>
            </a:pPr>
            <a:r>
              <a:rPr lang="en-US" dirty="0" smtClean="0">
                <a:latin typeface="Adobe Garamond Pro" pitchFamily="18" charset="0"/>
              </a:rPr>
              <a:t>Does not enable the man to live according to any </a:t>
            </a:r>
            <a:r>
              <a:rPr lang="en-US" u="sng" dirty="0" smtClean="0">
                <a:solidFill>
                  <a:srgbClr val="FF0000"/>
                </a:solidFill>
                <a:latin typeface="Adobe Garamond Pro" pitchFamily="18" charset="0"/>
              </a:rPr>
              <a:t>values</a:t>
            </a:r>
            <a:r>
              <a:rPr lang="en-US" dirty="0" smtClean="0">
                <a:latin typeface="Adobe Garamond Pro" pitchFamily="18" charset="0"/>
              </a:rPr>
              <a:t>.</a:t>
            </a:r>
          </a:p>
          <a:p>
            <a:pPr marL="457200" indent="-457200">
              <a:buAutoNum type="alphaUcPeriod" startAt="6"/>
            </a:pPr>
            <a:endParaRPr lang="en-US" sz="900" dirty="0">
              <a:latin typeface="Adobe Garamond Pro" pitchFamily="18" charset="0"/>
            </a:endParaRPr>
          </a:p>
          <a:p>
            <a:pPr marL="457200" indent="-457200">
              <a:buAutoNum type="alphaUcPeriod" startAt="6"/>
            </a:pPr>
            <a:r>
              <a:rPr lang="en-US" dirty="0" smtClean="0">
                <a:latin typeface="Adobe Garamond Pro" pitchFamily="18" charset="0"/>
              </a:rPr>
              <a:t>Has a primary motivation to </a:t>
            </a:r>
            <a:r>
              <a:rPr lang="en-US" u="sng" dirty="0" smtClean="0">
                <a:solidFill>
                  <a:srgbClr val="FF0000"/>
                </a:solidFill>
                <a:latin typeface="Adobe Garamond Pro" pitchFamily="18" charset="0"/>
              </a:rPr>
              <a:t>protect</a:t>
            </a:r>
            <a:r>
              <a:rPr lang="en-US" dirty="0" smtClean="0">
                <a:latin typeface="Adobe Garamond Pro" pitchFamily="18" charset="0"/>
              </a:rPr>
              <a:t> and hide.</a:t>
            </a:r>
          </a:p>
        </p:txBody>
      </p:sp>
    </p:spTree>
    <p:extLst>
      <p:ext uri="{BB962C8B-B14F-4D97-AF65-F5344CB8AC3E}">
        <p14:creationId xmlns:p14="http://schemas.microsoft.com/office/powerpoint/2010/main" val="112012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fade">
                                      <p:cBhvr>
                                        <p:cTn id="20" dur="500"/>
                                        <p:tgtEl>
                                          <p:spTgt spid="4">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Effect transition="in" filter="fade">
                                      <p:cBhvr>
                                        <p:cTn id="25"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579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075" y="895350"/>
            <a:ext cx="4167972" cy="2971800"/>
          </a:xfrm>
          <a:prstGeom prst="rect">
            <a:avLst/>
          </a:prstGeom>
        </p:spPr>
      </p:pic>
      <p:sp>
        <p:nvSpPr>
          <p:cNvPr id="4" name="TextBox 3"/>
          <p:cNvSpPr txBox="1"/>
          <p:nvPr/>
        </p:nvSpPr>
        <p:spPr>
          <a:xfrm>
            <a:off x="4865286" y="742950"/>
            <a:ext cx="3962400" cy="2893100"/>
          </a:xfrm>
          <a:prstGeom prst="rect">
            <a:avLst/>
          </a:prstGeom>
          <a:noFill/>
        </p:spPr>
        <p:txBody>
          <a:bodyPr wrap="square" rtlCol="0">
            <a:spAutoFit/>
          </a:bodyPr>
          <a:lstStyle/>
          <a:p>
            <a:endParaRPr lang="en-US" sz="2000" dirty="0" smtClean="0">
              <a:latin typeface="Adobe Garamond Pro" pitchFamily="18" charset="0"/>
            </a:endParaRPr>
          </a:p>
          <a:p>
            <a:pPr marL="514350" indent="-514350">
              <a:buAutoNum type="romanUcPeriod"/>
            </a:pPr>
            <a:r>
              <a:rPr lang="en-US" sz="2000" dirty="0" smtClean="0">
                <a:latin typeface="Adobe Garamond Pro" pitchFamily="18" charset="0"/>
              </a:rPr>
              <a:t>The false self:  This is an image that is shown to others which:</a:t>
            </a:r>
          </a:p>
          <a:p>
            <a:pPr marL="514350" indent="-514350">
              <a:buAutoNum type="romanUcPeriod"/>
            </a:pPr>
            <a:endParaRPr lang="en-US" sz="1000" dirty="0">
              <a:latin typeface="Adobe Garamond Pro" pitchFamily="18" charset="0"/>
            </a:endParaRPr>
          </a:p>
          <a:p>
            <a:pPr marL="457200" indent="-457200">
              <a:buAutoNum type="alphaUcPeriod" startAt="10"/>
            </a:pPr>
            <a:r>
              <a:rPr lang="en-US" dirty="0" smtClean="0">
                <a:latin typeface="Adobe Garamond Pro" pitchFamily="18" charset="0"/>
              </a:rPr>
              <a:t>Is harder to </a:t>
            </a:r>
            <a:r>
              <a:rPr lang="en-US" u="sng" dirty="0" smtClean="0">
                <a:solidFill>
                  <a:srgbClr val="FF0000"/>
                </a:solidFill>
                <a:latin typeface="Adobe Garamond Pro" pitchFamily="18" charset="0"/>
              </a:rPr>
              <a:t>change</a:t>
            </a:r>
            <a:r>
              <a:rPr lang="en-US" dirty="0" smtClean="0">
                <a:latin typeface="Adobe Garamond Pro" pitchFamily="18" charset="0"/>
              </a:rPr>
              <a:t>, the longer it exists.</a:t>
            </a:r>
          </a:p>
          <a:p>
            <a:pPr marL="457200" indent="-457200">
              <a:buAutoNum type="alphaUcPeriod" startAt="10"/>
            </a:pPr>
            <a:endParaRPr lang="en-US" sz="1000" dirty="0">
              <a:latin typeface="Adobe Garamond Pro" pitchFamily="18" charset="0"/>
            </a:endParaRPr>
          </a:p>
          <a:p>
            <a:pPr marL="457200" indent="-457200">
              <a:buAutoNum type="alphaUcPeriod" startAt="10"/>
            </a:pPr>
            <a:r>
              <a:rPr lang="en-US" dirty="0" smtClean="0">
                <a:latin typeface="Adobe Garamond Pro" pitchFamily="18" charset="0"/>
              </a:rPr>
              <a:t>Describes a </a:t>
            </a:r>
            <a:r>
              <a:rPr lang="en-US" u="sng" dirty="0" smtClean="0">
                <a:solidFill>
                  <a:srgbClr val="FF0000"/>
                </a:solidFill>
                <a:latin typeface="Adobe Garamond Pro" pitchFamily="18" charset="0"/>
              </a:rPr>
              <a:t>spandex</a:t>
            </a:r>
            <a:r>
              <a:rPr lang="en-US" dirty="0" smtClean="0">
                <a:latin typeface="Adobe Garamond Pro" pitchFamily="18" charset="0"/>
              </a:rPr>
              <a:t> male.</a:t>
            </a:r>
          </a:p>
          <a:p>
            <a:pPr marL="457200" indent="-457200">
              <a:buAutoNum type="alphaUcPeriod" startAt="10"/>
            </a:pPr>
            <a:endParaRPr lang="en-US" sz="1000" dirty="0">
              <a:latin typeface="Adobe Garamond Pro" pitchFamily="18" charset="0"/>
            </a:endParaRPr>
          </a:p>
          <a:p>
            <a:pPr marL="457200" indent="-457200">
              <a:buAutoNum type="alphaUcPeriod" startAt="10"/>
            </a:pPr>
            <a:r>
              <a:rPr lang="en-US" dirty="0" smtClean="0">
                <a:latin typeface="Adobe Garamond Pro" pitchFamily="18" charset="0"/>
              </a:rPr>
              <a:t>Is utilized by the </a:t>
            </a:r>
            <a:r>
              <a:rPr lang="en-US" u="sng" dirty="0" smtClean="0">
                <a:solidFill>
                  <a:srgbClr val="FF0000"/>
                </a:solidFill>
                <a:latin typeface="Adobe Garamond Pro" pitchFamily="18" charset="0"/>
              </a:rPr>
              <a:t>shadow</a:t>
            </a:r>
            <a:r>
              <a:rPr lang="en-US" dirty="0" smtClean="0">
                <a:latin typeface="Adobe Garamond Pro" pitchFamily="18" charset="0"/>
              </a:rPr>
              <a:t>. </a:t>
            </a:r>
          </a:p>
          <a:p>
            <a:endParaRPr lang="en-US" sz="2000" dirty="0">
              <a:latin typeface="Adobe Garamond Pro" pitchFamily="18" charset="0"/>
            </a:endParaRPr>
          </a:p>
        </p:txBody>
      </p:sp>
    </p:spTree>
    <p:extLst>
      <p:ext uri="{BB962C8B-B14F-4D97-AF65-F5344CB8AC3E}">
        <p14:creationId xmlns:p14="http://schemas.microsoft.com/office/powerpoint/2010/main" val="398101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fade">
                                      <p:cBhvr>
                                        <p:cTn id="2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1154</Words>
  <Application>Microsoft Office PowerPoint</Application>
  <PresentationFormat>On-screen Show (16:9)</PresentationFormat>
  <Paragraphs>117</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Faehling</dc:creator>
  <cp:lastModifiedBy>Stephanie Faehling</cp:lastModifiedBy>
  <cp:revision>19</cp:revision>
  <cp:lastPrinted>2013-04-03T16:33:11Z</cp:lastPrinted>
  <dcterms:created xsi:type="dcterms:W3CDTF">2013-03-20T17:44:22Z</dcterms:created>
  <dcterms:modified xsi:type="dcterms:W3CDTF">2013-04-03T16:34:52Z</dcterms:modified>
</cp:coreProperties>
</file>