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5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199C2-7C75-4EF7-9553-718D816CC2E5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81A73-4E22-4726-B494-1B1FFEAD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93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1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1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3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2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7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9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9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2CA68-16A7-4B1C-A6DD-FBC334B5B563}" type="datetimeFigureOut">
              <a:rPr lang="en-US" smtClean="0"/>
              <a:t>3/29/2013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D140E-F235-4619-9FD6-DC39422E3E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5750"/>
            <a:ext cx="39038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1" y="361950"/>
            <a:ext cx="37696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The soul also helps a man to establish his unique potential.  When he follows his inner voice:</a:t>
            </a:r>
          </a:p>
          <a:p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He successfully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develops</a:t>
            </a:r>
            <a:r>
              <a:rPr lang="en-US" dirty="0" smtClean="0">
                <a:latin typeface="Adobe Garamond Pro" pitchFamily="18" charset="0"/>
              </a:rPr>
              <a:t> his natural inclinations.</a:t>
            </a:r>
          </a:p>
          <a:p>
            <a:pPr marL="342900" indent="-3429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He expresses his deepest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passions</a:t>
            </a:r>
            <a:r>
              <a:rPr lang="en-US" dirty="0" smtClean="0">
                <a:latin typeface="Adobe Garamond Pro" pitchFamily="18" charset="0"/>
              </a:rPr>
              <a:t>.</a:t>
            </a:r>
          </a:p>
          <a:p>
            <a:pPr marL="342900" indent="-3429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Clr>
                <a:schemeClr val="tx1"/>
              </a:buClr>
              <a:buAutoNum type="alphaUcPeriod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Time</a:t>
            </a:r>
            <a:r>
              <a:rPr lang="en-US" dirty="0" smtClean="0">
                <a:latin typeface="Adobe Garamond Pro" pitchFamily="18" charset="0"/>
              </a:rPr>
              <a:t> seems to go by quickly. </a:t>
            </a:r>
          </a:p>
          <a:p>
            <a:pPr marL="342900" indent="-3429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Everything seems to fit together and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flows</a:t>
            </a:r>
            <a:r>
              <a:rPr lang="en-US" dirty="0" smtClean="0">
                <a:latin typeface="Adobe Garamond Pro" pitchFamily="18" charset="0"/>
              </a:rPr>
              <a:t> smoothly.</a:t>
            </a:r>
          </a:p>
        </p:txBody>
      </p:sp>
    </p:spTree>
    <p:extLst>
      <p:ext uri="{BB962C8B-B14F-4D97-AF65-F5344CB8AC3E}">
        <p14:creationId xmlns:p14="http://schemas.microsoft.com/office/powerpoint/2010/main" val="7134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5750"/>
            <a:ext cx="39800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1" y="361950"/>
            <a:ext cx="384585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The soul also helps a man to establish his unique potential.  When he follows his inner voice:</a:t>
            </a:r>
          </a:p>
          <a:p>
            <a:pPr marL="514350" indent="-514350">
              <a:buAutoNum type="romanUcPeriod" startAt="2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5"/>
            </a:pPr>
            <a:r>
              <a:rPr lang="en-US" dirty="0" smtClean="0">
                <a:latin typeface="Adobe Garamond Pro" pitchFamily="18" charset="0"/>
              </a:rPr>
              <a:t>What would be burdensome for others is not for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him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pPr marL="457200" indent="-457200">
              <a:buAutoNum type="alphaUcPeriod" startAt="5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5"/>
            </a:pPr>
            <a:r>
              <a:rPr lang="en-US" dirty="0" smtClean="0">
                <a:latin typeface="Adobe Garamond Pro" pitchFamily="18" charset="0"/>
              </a:rPr>
              <a:t>He discovers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others</a:t>
            </a:r>
            <a:r>
              <a:rPr lang="en-US" dirty="0" smtClean="0">
                <a:latin typeface="Adobe Garamond Pro" pitchFamily="18" charset="0"/>
              </a:rPr>
              <a:t> who have similar interests and attributes.</a:t>
            </a:r>
          </a:p>
          <a:p>
            <a:pPr marL="457200" indent="-457200">
              <a:buAutoNum type="alphaUcPeriod" startAt="5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Clr>
                <a:schemeClr val="tx1"/>
              </a:buClr>
              <a:buAutoNum type="alphaUcPeriod" startAt="5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Learning</a:t>
            </a:r>
            <a:r>
              <a:rPr lang="en-US" dirty="0" smtClean="0">
                <a:latin typeface="Adobe Garamond Pro" pitchFamily="18" charset="0"/>
              </a:rPr>
              <a:t> takes place, which naturally sharpens his focus.  </a:t>
            </a:r>
          </a:p>
          <a:p>
            <a:endParaRPr lang="en-US" sz="2000" dirty="0" smtClean="0"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4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5750"/>
            <a:ext cx="40562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1" y="361950"/>
            <a:ext cx="39220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The soul also helps a man to establish his unique potential.  When he follows his inner voice:</a:t>
            </a:r>
          </a:p>
          <a:p>
            <a:pPr marL="514350" indent="-514350">
              <a:buAutoNum type="romanUcPeriod" startAt="2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8"/>
            </a:pPr>
            <a:r>
              <a:rPr lang="en-US" dirty="0" smtClean="0">
                <a:latin typeface="Adobe Garamond Pro" pitchFamily="18" charset="0"/>
              </a:rPr>
              <a:t>His free time is spent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refining</a:t>
            </a:r>
            <a:r>
              <a:rPr lang="en-US" dirty="0" smtClean="0">
                <a:latin typeface="Adobe Garamond Pro" pitchFamily="18" charset="0"/>
              </a:rPr>
              <a:t> his areas of giftedness. </a:t>
            </a:r>
          </a:p>
          <a:p>
            <a:pPr marL="457200" indent="-457200">
              <a:buAutoNum type="alphaUcPeriod" startAt="8"/>
            </a:pPr>
            <a:endParaRPr lang="en-US" sz="900" dirty="0" smtClean="0">
              <a:latin typeface="Adobe Garamond Pro" pitchFamily="18" charset="0"/>
            </a:endParaRPr>
          </a:p>
          <a:p>
            <a:pPr marL="457200" indent="-457200">
              <a:buAutoNum type="alphaUcPeriod" startAt="8"/>
            </a:pPr>
            <a:r>
              <a:rPr lang="en-US" dirty="0" smtClean="0">
                <a:latin typeface="Adobe Garamond Pro" pitchFamily="18" charset="0"/>
              </a:rPr>
              <a:t>His life theme becomes clear to others as 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lives</a:t>
            </a:r>
            <a:r>
              <a:rPr lang="en-US" dirty="0" smtClean="0">
                <a:latin typeface="Adobe Garamond Pro" pitchFamily="18" charset="0"/>
              </a:rPr>
              <a:t> it.  </a:t>
            </a:r>
          </a:p>
          <a:p>
            <a:pPr marL="457200" indent="-457200">
              <a:buAutoNum type="alphaUcPeriod" startAt="8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8"/>
            </a:pPr>
            <a:r>
              <a:rPr lang="en-US" dirty="0" smtClean="0">
                <a:latin typeface="Adobe Garamond Pro" pitchFamily="18" charset="0"/>
              </a:rPr>
              <a:t>People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seek</a:t>
            </a:r>
            <a:r>
              <a:rPr lang="en-US" dirty="0" smtClean="0">
                <a:latin typeface="Adobe Garamond Pro" pitchFamily="18" charset="0"/>
              </a:rPr>
              <a:t> him out to influence this area of their lives. </a:t>
            </a:r>
          </a:p>
          <a:p>
            <a:endParaRPr lang="en-US" sz="2000" dirty="0" smtClean="0"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5750"/>
            <a:ext cx="405629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1" y="590550"/>
            <a:ext cx="390593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en-US" sz="2000" dirty="0" smtClean="0">
                <a:latin typeface="Adobe Garamond Pro" pitchFamily="18" charset="0"/>
              </a:rPr>
              <a:t>The soul also helps a man to establish his unique potential.  When he follows his inner voice:</a:t>
            </a:r>
          </a:p>
          <a:p>
            <a:pPr marL="514350" indent="-514350">
              <a:buAutoNum type="romanUcPeriod" startAt="2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11"/>
            </a:pPr>
            <a:r>
              <a:rPr lang="en-US" dirty="0" smtClean="0">
                <a:latin typeface="Adobe Garamond Pro" pitchFamily="18" charset="0"/>
              </a:rPr>
              <a:t>He is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happy</a:t>
            </a:r>
            <a:r>
              <a:rPr lang="en-US" dirty="0" smtClean="0">
                <a:latin typeface="Adobe Garamond Pro" pitchFamily="18" charset="0"/>
              </a:rPr>
              <a:t> when he is acting on its messages. </a:t>
            </a:r>
          </a:p>
          <a:p>
            <a:pPr marL="457200" indent="-457200">
              <a:buAutoNum type="alphaUcPeriod" startAt="11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11"/>
            </a:pPr>
            <a:r>
              <a:rPr lang="en-US" dirty="0" smtClean="0">
                <a:latin typeface="Adobe Garamond Pro" pitchFamily="18" charset="0"/>
              </a:rPr>
              <a:t>He recognizes that God’s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call</a:t>
            </a:r>
            <a:r>
              <a:rPr lang="en-US" dirty="0" smtClean="0">
                <a:latin typeface="Adobe Garamond Pro" pitchFamily="18" charset="0"/>
              </a:rPr>
              <a:t> matches his </a:t>
            </a:r>
            <a:r>
              <a:rPr lang="en-US" dirty="0" smtClean="0">
                <a:latin typeface="Adobe Garamond Pro" pitchFamily="18" charset="0"/>
              </a:rPr>
              <a:t>innermost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desires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5750"/>
            <a:ext cx="367529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8959" y="514350"/>
            <a:ext cx="35269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3"/>
            </a:pPr>
            <a:r>
              <a:rPr lang="en-US" sz="2000" dirty="0" smtClean="0">
                <a:latin typeface="Adobe Garamond Pro" pitchFamily="18" charset="0"/>
              </a:rPr>
              <a:t>When a soul chooses to follow God, other less significant parts of life’s meaning are enhanced.</a:t>
            </a:r>
          </a:p>
          <a:p>
            <a:pPr marL="514350" indent="-514350">
              <a:buAutoNum type="romanUcPeriod" startAt="3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Relationships with others improve our lives, as loving them as God does becomes our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focus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3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33" y="819150"/>
            <a:ext cx="4079878" cy="2923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4251" y="1047750"/>
            <a:ext cx="3907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dobe Garamond Pro" pitchFamily="18" charset="0"/>
              </a:rPr>
              <a:t>When he lost a key member of his round table, his soul lost its way as well.  </a:t>
            </a:r>
          </a:p>
          <a:p>
            <a:pPr algn="ctr"/>
            <a:endParaRPr lang="en-US" sz="2400" i="1" dirty="0" smtClean="0">
              <a:latin typeface="Adobe Garamond Pro" pitchFamily="18" charset="0"/>
            </a:endParaRPr>
          </a:p>
          <a:p>
            <a:pPr algn="ctr"/>
            <a:r>
              <a:rPr lang="en-US" sz="1600" dirty="0" err="1" smtClean="0">
                <a:latin typeface="Adobe Garamond Pro" pitchFamily="18" charset="0"/>
              </a:rPr>
              <a:t>Joash</a:t>
            </a:r>
            <a:endParaRPr lang="en-US" sz="1600" dirty="0" smtClean="0">
              <a:latin typeface="Adobe Garamond Pro" pitchFamily="18" charset="0"/>
            </a:endParaRPr>
          </a:p>
          <a:p>
            <a:pPr algn="ctr"/>
            <a:r>
              <a:rPr lang="en-US" sz="1600" dirty="0" smtClean="0">
                <a:latin typeface="Adobe Garamond Pro" pitchFamily="18" charset="0"/>
              </a:rPr>
              <a:t>2 Chronicles 24:17-22</a:t>
            </a:r>
          </a:p>
        </p:txBody>
      </p:sp>
    </p:spTree>
    <p:extLst>
      <p:ext uri="{BB962C8B-B14F-4D97-AF65-F5344CB8AC3E}">
        <p14:creationId xmlns:p14="http://schemas.microsoft.com/office/powerpoint/2010/main" val="178723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3350"/>
            <a:ext cx="37338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88959" y="209550"/>
            <a:ext cx="365964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3"/>
            </a:pPr>
            <a:r>
              <a:rPr lang="en-US" sz="2000" dirty="0" smtClean="0">
                <a:latin typeface="Adobe Garamond Pro" pitchFamily="18" charset="0"/>
              </a:rPr>
              <a:t>When a soul chooses to follow God, other less significant parts of life’s meaning are enhanced.</a:t>
            </a:r>
          </a:p>
          <a:p>
            <a:pPr marL="514350" indent="-514350">
              <a:buAutoNum type="romanUcPeriod" startAt="3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Clr>
                <a:schemeClr val="tx1"/>
              </a:buClr>
              <a:buAutoNum type="alphaUcPeriod" startAt="2"/>
            </a:pP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Resources</a:t>
            </a:r>
            <a:r>
              <a:rPr lang="en-US" dirty="0" smtClean="0">
                <a:latin typeface="Adobe Garamond Pro" pitchFamily="18" charset="0"/>
              </a:rPr>
              <a:t>, whether financial or of another form, can increase </a:t>
            </a:r>
            <a:r>
              <a:rPr lang="en-US" smtClean="0">
                <a:latin typeface="Adobe Garamond Pro" pitchFamily="18" charset="0"/>
              </a:rPr>
              <a:t>their </a:t>
            </a:r>
            <a:r>
              <a:rPr lang="en-US" smtClean="0">
                <a:latin typeface="Adobe Garamond Pro" pitchFamily="18" charset="0"/>
              </a:rPr>
              <a:t>significance as </a:t>
            </a:r>
            <a:r>
              <a:rPr lang="en-US" dirty="0" smtClean="0">
                <a:latin typeface="Adobe Garamond Pro" pitchFamily="18" charset="0"/>
              </a:rPr>
              <a:t>they are used for a godly mission.</a:t>
            </a:r>
          </a:p>
          <a:p>
            <a:pPr marL="457200" indent="-457200">
              <a:buAutoNum type="alphaUcPeriod" startAt="2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2"/>
            </a:pPr>
            <a:r>
              <a:rPr lang="en-US" dirty="0" smtClean="0">
                <a:latin typeface="Adobe Garamond Pro" pitchFamily="18" charset="0"/>
              </a:rPr>
              <a:t>Social status, popularity, or reputation can add to the positive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influence</a:t>
            </a:r>
            <a:r>
              <a:rPr lang="en-US" dirty="0" smtClean="0">
                <a:latin typeface="Adobe Garamond Pro" pitchFamily="18" charset="0"/>
              </a:rPr>
              <a:t> of the knight, as he shares God’s message of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love</a:t>
            </a:r>
            <a:r>
              <a:rPr lang="en-US" dirty="0" smtClean="0">
                <a:latin typeface="Adobe Garamond Pro" pitchFamily="18" charset="0"/>
              </a:rPr>
              <a:t>.   </a:t>
            </a:r>
          </a:p>
          <a:p>
            <a:pPr marL="457200" indent="-457200">
              <a:buAutoNum type="alphaUcPeriod" startAt="2"/>
            </a:pPr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3350"/>
            <a:ext cx="39624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1" y="285750"/>
            <a:ext cx="3886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3"/>
            </a:pPr>
            <a:r>
              <a:rPr lang="en-US" sz="2000" dirty="0" smtClean="0">
                <a:latin typeface="Adobe Garamond Pro" pitchFamily="18" charset="0"/>
              </a:rPr>
              <a:t>When a soul chooses to follow God, other less significant parts of life’s meaning are enhanced.</a:t>
            </a:r>
          </a:p>
          <a:p>
            <a:pPr marL="514350" indent="-514350">
              <a:buAutoNum type="romanUcPeriod" startAt="3"/>
            </a:pPr>
            <a:endParaRPr lang="en-US" sz="1000" dirty="0">
              <a:latin typeface="Adobe Garamond Pro" pitchFamily="18" charset="0"/>
            </a:endParaRPr>
          </a:p>
          <a:p>
            <a:pPr marL="457200" indent="-457200">
              <a:buAutoNum type="alphaUcPeriod" startAt="4"/>
            </a:pPr>
            <a:r>
              <a:rPr lang="en-US" dirty="0" smtClean="0">
                <a:latin typeface="Adobe Garamond Pro" pitchFamily="18" charset="0"/>
              </a:rPr>
              <a:t>Knowledge or skills can be utilized, as a part of God’s calling of the knight, to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contribute</a:t>
            </a:r>
            <a:r>
              <a:rPr lang="en-US" dirty="0" smtClean="0">
                <a:latin typeface="Adobe Garamond Pro" pitchFamily="18" charset="0"/>
              </a:rPr>
              <a:t> to the lives of others. </a:t>
            </a:r>
          </a:p>
          <a:p>
            <a:pPr marL="457200" indent="-457200">
              <a:buAutoNum type="alphaUcPeriod" startAt="4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4"/>
            </a:pPr>
            <a:r>
              <a:rPr lang="en-US" dirty="0" smtClean="0">
                <a:latin typeface="Adobe Garamond Pro" pitchFamily="18" charset="0"/>
              </a:rPr>
              <a:t>Power and influence, whether expressed within a family of four, or millions, creates a platform upon which males can be called to pursue their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manhood</a:t>
            </a:r>
            <a:r>
              <a:rPr lang="en-US" dirty="0" smtClean="0">
                <a:latin typeface="Adobe Garamond Pro" pitchFamily="18" charset="0"/>
              </a:rPr>
              <a:t>. 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25" y="1009650"/>
            <a:ext cx="3962400" cy="312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9252" y="1352550"/>
            <a:ext cx="38862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3"/>
            </a:pPr>
            <a:r>
              <a:rPr lang="en-US" sz="2000" dirty="0" smtClean="0">
                <a:latin typeface="Adobe Garamond Pro" pitchFamily="18" charset="0"/>
              </a:rPr>
              <a:t>When a soul chooses to follow God, other less significant parts of life’s meaning are enhanced.</a:t>
            </a:r>
          </a:p>
          <a:p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 startAt="6"/>
            </a:pPr>
            <a:r>
              <a:rPr lang="en-US" dirty="0" smtClean="0">
                <a:latin typeface="Adobe Garamond Pro" pitchFamily="18" charset="0"/>
              </a:rPr>
              <a:t>Pleasure serves to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refuel</a:t>
            </a:r>
            <a:r>
              <a:rPr lang="en-US" dirty="0" smtClean="0">
                <a:latin typeface="Adobe Garamond Pro" pitchFamily="18" charset="0"/>
              </a:rPr>
              <a:t> the knight for the completion of the tough forest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tasks</a:t>
            </a:r>
            <a:r>
              <a:rPr lang="en-US" dirty="0" smtClean="0">
                <a:latin typeface="Adobe Garamond Pro" pitchFamily="18" charset="0"/>
              </a:rPr>
              <a:t> ahead. </a:t>
            </a:r>
            <a:endParaRPr lang="en-US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71550"/>
            <a:ext cx="4101888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05938" y="1352550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pperplate Gothic Bold" pitchFamily="34" charset="0"/>
              </a:rPr>
              <a:t>A Man’s Heart</a:t>
            </a:r>
            <a:endParaRPr lang="en-US" sz="44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52550"/>
            <a:ext cx="3497038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1593296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dobe Garamond Pro" pitchFamily="18" charset="0"/>
              </a:rPr>
              <a:t>The self must deal with the other core elements, take in their messages, and decide which message to follow. </a:t>
            </a: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2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28750"/>
            <a:ext cx="3497038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5171" y="173355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One of the core elements that communicates regularly with the self is the soul. </a:t>
            </a:r>
          </a:p>
          <a:p>
            <a:endParaRPr lang="en-US" sz="2000" dirty="0" smtClean="0"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2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33" y="1076085"/>
            <a:ext cx="4079878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5286" y="1352550"/>
            <a:ext cx="3907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Adobe Garamond Pro" pitchFamily="18" charset="0"/>
              </a:rPr>
              <a:t>“The single biggest problem in communication is the illusion that it has taken place.”</a:t>
            </a:r>
          </a:p>
          <a:p>
            <a:pPr algn="ctr"/>
            <a:endParaRPr lang="en-US" sz="2400" i="1" dirty="0" smtClean="0">
              <a:latin typeface="Adobe Garamond Pro" pitchFamily="18" charset="0"/>
            </a:endParaRPr>
          </a:p>
          <a:p>
            <a:pPr algn="r"/>
            <a:r>
              <a:rPr lang="en-US" sz="1600" dirty="0" smtClean="0">
                <a:latin typeface="Adobe Garamond Pro" pitchFamily="18" charset="0"/>
              </a:rPr>
              <a:t>-George Bernard Shaw</a:t>
            </a:r>
          </a:p>
          <a:p>
            <a:pPr algn="ctr"/>
            <a:endParaRPr lang="en-US" sz="16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0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5750"/>
            <a:ext cx="36752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335667"/>
            <a:ext cx="35269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One of the core elements that communicates regularly with the self is the soul. </a:t>
            </a:r>
          </a:p>
          <a:p>
            <a:endParaRPr lang="en-US" sz="9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The soul:  </a:t>
            </a:r>
          </a:p>
          <a:p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Helps the man to recognize his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size</a:t>
            </a:r>
            <a:r>
              <a:rPr lang="en-US" dirty="0" smtClean="0">
                <a:latin typeface="Adobe Garamond Pro" pitchFamily="18" charset="0"/>
              </a:rPr>
              <a:t> in relation to the rest of the forest. </a:t>
            </a:r>
          </a:p>
          <a:p>
            <a:pPr marL="457200" indent="-457200">
              <a:buAutoNum type="alphaUcPeriod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/>
            </a:pPr>
            <a:r>
              <a:rPr lang="en-US" dirty="0" smtClean="0">
                <a:latin typeface="Adobe Garamond Pro" pitchFamily="18" charset="0"/>
              </a:rPr>
              <a:t>Seeks a sense of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meaning</a:t>
            </a:r>
            <a:r>
              <a:rPr lang="en-US" dirty="0" smtClean="0">
                <a:latin typeface="Adobe Garamond Pro" pitchFamily="18" charset="0"/>
              </a:rPr>
              <a:t> to guide the man’s adventures, so that what is chosen affects the forest positively</a:t>
            </a:r>
            <a:r>
              <a:rPr lang="en-US" sz="2000" dirty="0" smtClean="0">
                <a:latin typeface="Adobe Garamond Pro" pitchFamily="18" charset="0"/>
              </a:rPr>
              <a:t>. </a:t>
            </a:r>
          </a:p>
          <a:p>
            <a:endParaRPr lang="en-US" sz="2000" dirty="0" smtClean="0">
              <a:latin typeface="Adobe Garamond Pro" pitchFamily="18" charset="0"/>
            </a:endParaRP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75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5750"/>
            <a:ext cx="36752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514350"/>
            <a:ext cx="3526971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One of the core elements that communicates regularly with the self is the soul. </a:t>
            </a:r>
          </a:p>
          <a:p>
            <a:endParaRPr lang="en-US" sz="9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The soul:  </a:t>
            </a:r>
          </a:p>
          <a:p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3"/>
            </a:pPr>
            <a:r>
              <a:rPr lang="en-US" dirty="0" smtClean="0">
                <a:latin typeface="Adobe Garamond Pro" pitchFamily="18" charset="0"/>
              </a:rPr>
              <a:t>Expresses the man’s inner voice which, as a gift from God, reflects His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image</a:t>
            </a:r>
            <a:r>
              <a:rPr lang="en-US" dirty="0" smtClean="0">
                <a:latin typeface="Adobe Garamond Pro" pitchFamily="18" charset="0"/>
              </a:rPr>
              <a:t> to others. </a:t>
            </a:r>
          </a:p>
          <a:p>
            <a:pPr marL="457200" indent="-457200">
              <a:buAutoNum type="alphaUcPeriod" startAt="3"/>
            </a:pPr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3"/>
            </a:pPr>
            <a:r>
              <a:rPr lang="en-US" dirty="0" smtClean="0">
                <a:latin typeface="Adobe Garamond Pro" pitchFamily="18" charset="0"/>
              </a:rPr>
              <a:t>Seeks to make the potential of the male a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reality</a:t>
            </a:r>
            <a:r>
              <a:rPr lang="en-US" dirty="0" smtClean="0">
                <a:latin typeface="Adobe Garamond Pro" pitchFamily="18" charset="0"/>
              </a:rPr>
              <a:t>. </a:t>
            </a:r>
          </a:p>
          <a:p>
            <a:endParaRPr lang="en-US" sz="20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0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5750"/>
            <a:ext cx="36752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5087" y="514350"/>
            <a:ext cx="352697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One of the core elements that communicates regularly with the self is the soul. </a:t>
            </a:r>
          </a:p>
          <a:p>
            <a:endParaRPr lang="en-US" sz="10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The soul:  </a:t>
            </a:r>
          </a:p>
          <a:p>
            <a:endParaRPr lang="en-US" sz="900" dirty="0" smtClean="0">
              <a:latin typeface="Adobe Garamond Pro" pitchFamily="18" charset="0"/>
            </a:endParaRPr>
          </a:p>
          <a:p>
            <a:pPr marL="457200" indent="-457200">
              <a:buAutoNum type="alphaUcPeriod" startAt="5"/>
            </a:pPr>
            <a:r>
              <a:rPr lang="en-US" dirty="0" smtClean="0">
                <a:latin typeface="Adobe Garamond Pro" pitchFamily="18" charset="0"/>
              </a:rPr>
              <a:t>Longs for divine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assistance</a:t>
            </a:r>
            <a:r>
              <a:rPr lang="en-US" dirty="0" smtClean="0">
                <a:latin typeface="Adobe Garamond Pro" pitchFamily="18" charset="0"/>
              </a:rPr>
              <a:t> in the quest for manhood.  </a:t>
            </a:r>
          </a:p>
          <a:p>
            <a:endParaRPr lang="en-US" sz="900" dirty="0">
              <a:latin typeface="Adobe Garamond Pro" pitchFamily="18" charset="0"/>
            </a:endParaRPr>
          </a:p>
          <a:p>
            <a:pPr marL="457200" indent="-457200">
              <a:buAutoNum type="alphaUcPeriod" startAt="6"/>
            </a:pPr>
            <a:r>
              <a:rPr lang="en-US" dirty="0" smtClean="0">
                <a:latin typeface="Adobe Garamond Pro" pitchFamily="18" charset="0"/>
              </a:rPr>
              <a:t>Recognizes that the man’s spirit is currently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dead</a:t>
            </a:r>
            <a:r>
              <a:rPr lang="en-US" dirty="0" smtClean="0">
                <a:latin typeface="Adobe Garamond Pro" pitchFamily="18" charset="0"/>
              </a:rPr>
              <a:t> and needs a presence outside of himself to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resurrect</a:t>
            </a:r>
            <a:r>
              <a:rPr lang="en-US" dirty="0" smtClean="0">
                <a:latin typeface="Adobe Garamond Pro" pitchFamily="18" charset="0"/>
              </a:rPr>
              <a:t> his spirit. </a:t>
            </a:r>
          </a:p>
        </p:txBody>
      </p:sp>
    </p:spTree>
    <p:extLst>
      <p:ext uri="{BB962C8B-B14F-4D97-AF65-F5344CB8AC3E}">
        <p14:creationId xmlns:p14="http://schemas.microsoft.com/office/powerpoint/2010/main" val="32853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85750"/>
            <a:ext cx="367529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5087" y="361950"/>
            <a:ext cx="352697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smtClean="0">
                <a:latin typeface="Adobe Garamond Pro" pitchFamily="18" charset="0"/>
              </a:rPr>
              <a:t>One of the core elements that communicates regularly with the self is the soul. </a:t>
            </a:r>
          </a:p>
          <a:p>
            <a:endParaRPr lang="en-US" sz="1000" dirty="0">
              <a:latin typeface="Adobe Garamond Pro" pitchFamily="18" charset="0"/>
            </a:endParaRPr>
          </a:p>
          <a:p>
            <a:r>
              <a:rPr lang="en-US" dirty="0" smtClean="0">
                <a:latin typeface="Adobe Garamond Pro" pitchFamily="18" charset="0"/>
              </a:rPr>
              <a:t>The soul:  </a:t>
            </a:r>
          </a:p>
          <a:p>
            <a:endParaRPr lang="en-US" sz="900" dirty="0" smtClean="0">
              <a:latin typeface="Adobe Garamond Pro" pitchFamily="18" charset="0"/>
            </a:endParaRPr>
          </a:p>
          <a:p>
            <a:pPr marL="342900" indent="-342900">
              <a:buAutoNum type="alphaUcPeriod" startAt="7"/>
            </a:pPr>
            <a:r>
              <a:rPr lang="en-US" dirty="0" smtClean="0">
                <a:latin typeface="Adobe Garamond Pro" pitchFamily="18" charset="0"/>
              </a:rPr>
              <a:t>Espouses a perspective on the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afterlife</a:t>
            </a:r>
            <a:r>
              <a:rPr lang="en-US" dirty="0" smtClean="0">
                <a:latin typeface="Adobe Garamond Pro" pitchFamily="18" charset="0"/>
              </a:rPr>
              <a:t> which affects how he views the present.</a:t>
            </a:r>
          </a:p>
          <a:p>
            <a:pPr marL="342900" indent="-342900">
              <a:buAutoNum type="alphaUcPeriod" startAt="7"/>
            </a:pPr>
            <a:endParaRPr lang="en-US" sz="900" dirty="0">
              <a:latin typeface="Adobe Garamond Pro" pitchFamily="18" charset="0"/>
            </a:endParaRPr>
          </a:p>
          <a:p>
            <a:pPr marL="342900" indent="-342900">
              <a:buAutoNum type="alphaUcPeriod" startAt="7"/>
            </a:pPr>
            <a:r>
              <a:rPr lang="en-US" dirty="0" smtClean="0">
                <a:latin typeface="Adobe Garamond Pro" pitchFamily="18" charset="0"/>
              </a:rPr>
              <a:t>Chooses a view of God from the following </a:t>
            </a:r>
            <a:r>
              <a:rPr lang="en-US" u="sng" dirty="0" smtClean="0">
                <a:solidFill>
                  <a:srgbClr val="FF0000"/>
                </a:solidFill>
                <a:latin typeface="Adobe Garamond Pro" pitchFamily="18" charset="0"/>
              </a:rPr>
              <a:t>options</a:t>
            </a:r>
            <a:r>
              <a:rPr lang="en-US" dirty="0" smtClean="0">
                <a:latin typeface="Adobe Garamond Pro" pitchFamily="18" charset="0"/>
              </a:rPr>
              <a:t>:  agnostic, atheist, deist, energy, religious, spiritual. </a:t>
            </a:r>
          </a:p>
        </p:txBody>
      </p:sp>
    </p:spTree>
    <p:extLst>
      <p:ext uri="{BB962C8B-B14F-4D97-AF65-F5344CB8AC3E}">
        <p14:creationId xmlns:p14="http://schemas.microsoft.com/office/powerpoint/2010/main" val="152117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686</Words>
  <Application>Microsoft Office PowerPoint</Application>
  <PresentationFormat>On-screen Show (16:9)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Faehling</dc:creator>
  <cp:lastModifiedBy>Stephanie Faehling</cp:lastModifiedBy>
  <cp:revision>9</cp:revision>
  <cp:lastPrinted>2013-03-28T17:46:22Z</cp:lastPrinted>
  <dcterms:created xsi:type="dcterms:W3CDTF">2013-03-20T17:44:22Z</dcterms:created>
  <dcterms:modified xsi:type="dcterms:W3CDTF">2013-03-29T17:28:58Z</dcterms:modified>
</cp:coreProperties>
</file>