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9C806-ADB3-435B-B201-2184842E924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1C699-0311-46AD-9D56-4A2AE3561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1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1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5554916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13054"/>
            <a:ext cx="54102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A knight must have a level of toughness in order to enter the stage of transparency. </a:t>
            </a:r>
          </a:p>
          <a:p>
            <a:pPr marL="514350" indent="-514350">
              <a:buAutoNum type="romanUcPeriod" startAt="2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A knight must gather his manhood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team</a:t>
            </a:r>
            <a:r>
              <a:rPr lang="en-US" dirty="0" smtClean="0">
                <a:latin typeface="Adobe Garamond Pro" pitchFamily="18" charset="0"/>
              </a:rPr>
              <a:t> for support (trusted relationships). </a:t>
            </a:r>
          </a:p>
          <a:p>
            <a:pPr marL="457200" indent="-457200">
              <a:buAutoNum type="alphaUcPeriod" startAt="5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A knight must be willing to sacrifice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needs</a:t>
            </a:r>
            <a:r>
              <a:rPr lang="en-US" dirty="0" smtClean="0">
                <a:latin typeface="Adobe Garamond Pro" pitchFamily="18" charset="0"/>
              </a:rPr>
              <a:t> (life’s paradox). </a:t>
            </a:r>
          </a:p>
          <a:p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5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191781"/>
            <a:ext cx="3962400" cy="31467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360" y="571202"/>
            <a:ext cx="365759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Adobe Garamond Pro" pitchFamily="18" charset="0"/>
              </a:rPr>
              <a:t>“But his officers tried to reason with him…”</a:t>
            </a:r>
          </a:p>
          <a:p>
            <a:pPr algn="ctr"/>
            <a:endParaRPr lang="en-US" sz="2000" dirty="0">
              <a:latin typeface="Adobe Garamond Pro" pitchFamily="18" charset="0"/>
            </a:endParaRPr>
          </a:p>
          <a:p>
            <a:pPr algn="ctr"/>
            <a:r>
              <a:rPr lang="en-US" sz="2000" dirty="0" err="1" smtClean="0">
                <a:latin typeface="Adobe Garamond Pro" pitchFamily="18" charset="0"/>
              </a:rPr>
              <a:t>Naaman</a:t>
            </a:r>
            <a:endParaRPr lang="en-US" sz="2000" dirty="0" smtClean="0">
              <a:latin typeface="Adobe Garamond Pro" pitchFamily="18" charset="0"/>
            </a:endParaRPr>
          </a:p>
          <a:p>
            <a:pPr algn="ctr"/>
            <a:r>
              <a:rPr lang="en-US" sz="2000" dirty="0" smtClean="0">
                <a:latin typeface="Adobe Garamond Pro" pitchFamily="18" charset="0"/>
              </a:rPr>
              <a:t>2 Kings 5:1-19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3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0"/>
            <a:ext cx="4488116" cy="320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13054"/>
            <a:ext cx="4343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can enter into the stage of transparency because:</a:t>
            </a:r>
          </a:p>
          <a:p>
            <a:pPr marL="514350" indent="-514350">
              <a:buAutoNum type="romanUcPeriod" startAt="3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has a set of values and principles he can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rely</a:t>
            </a:r>
            <a:r>
              <a:rPr lang="en-US" dirty="0" smtClean="0">
                <a:latin typeface="Adobe Garamond Pro" pitchFamily="18" charset="0"/>
              </a:rPr>
              <a:t> on. 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understands the cost and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risks</a:t>
            </a:r>
            <a:r>
              <a:rPr lang="en-US" dirty="0" smtClean="0">
                <a:latin typeface="Adobe Garamond Pro" pitchFamily="18" charset="0"/>
              </a:rPr>
              <a:t> of any achievement.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knows how to take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care</a:t>
            </a:r>
            <a:r>
              <a:rPr lang="en-US" dirty="0" smtClean="0">
                <a:latin typeface="Adobe Garamond Pro" pitchFamily="18" charset="0"/>
              </a:rPr>
              <a:t> of himself.   </a:t>
            </a: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6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0"/>
            <a:ext cx="4488116" cy="320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442" y="438150"/>
            <a:ext cx="434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can enter into the stage of transparency because:</a:t>
            </a:r>
          </a:p>
          <a:p>
            <a:pPr marL="514350" indent="-514350">
              <a:buAutoNum type="romanUcPeriod" startAt="3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has a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team</a:t>
            </a:r>
            <a:r>
              <a:rPr lang="en-US" dirty="0" smtClean="0">
                <a:latin typeface="Adobe Garamond Pro" pitchFamily="18" charset="0"/>
              </a:rPr>
              <a:t>, which he expects to assist him.  </a:t>
            </a:r>
          </a:p>
          <a:p>
            <a:pPr marL="457200" indent="-457200">
              <a:buAutoNum type="alphaUcPeriod" startAt="4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recognizes that it will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change</a:t>
            </a:r>
            <a:r>
              <a:rPr lang="en-US" dirty="0" smtClean="0">
                <a:latin typeface="Adobe Garamond Pro" pitchFamily="18" charset="0"/>
              </a:rPr>
              <a:t> his perspective. </a:t>
            </a:r>
          </a:p>
          <a:p>
            <a:pPr marL="457200" indent="-457200">
              <a:buAutoNum type="alphaUcPeriod" startAt="4"/>
            </a:pPr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  <a:p>
            <a:pPr marL="514350" indent="-514350">
              <a:buAutoNum type="romanUcPeriod" startAt="3"/>
            </a:pPr>
            <a:endParaRPr lang="en-US" sz="1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0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0"/>
            <a:ext cx="4335716" cy="320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2463" y="324639"/>
            <a:ext cx="411095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can enter into the stage of transparency because:</a:t>
            </a:r>
          </a:p>
          <a:p>
            <a:pPr marL="514350" indent="-514350">
              <a:buAutoNum type="romanUcPeriod" startAt="3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His “view of God” takes him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beyond</a:t>
            </a:r>
            <a:r>
              <a:rPr lang="en-US" dirty="0" smtClean="0">
                <a:latin typeface="Adobe Garamond Pro" pitchFamily="18" charset="0"/>
              </a:rPr>
              <a:t> himself and a belief in chance alone, as he defines his life within God’s plan. </a:t>
            </a:r>
          </a:p>
          <a:p>
            <a:pPr marL="342900" indent="-342900">
              <a:buAutoNum type="alphaUcPeriod" startAt="6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He can temporarily suspend how he “does life,” to participate in the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miraculous</a:t>
            </a:r>
            <a:r>
              <a:rPr lang="en-US" dirty="0" smtClean="0">
                <a:latin typeface="Adobe Garamond Pro" pitchFamily="18" charset="0"/>
              </a:rPr>
              <a:t>.  </a:t>
            </a:r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  <a:p>
            <a:pPr marL="514350" indent="-514350">
              <a:buAutoNum type="romanUcPeriod" startAt="3"/>
            </a:pPr>
            <a:endParaRPr lang="en-US" sz="1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0"/>
            <a:ext cx="4488116" cy="320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442" y="438150"/>
            <a:ext cx="43434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can enter into the stage of transparency because:</a:t>
            </a:r>
          </a:p>
          <a:p>
            <a:pPr marL="514350" indent="-514350">
              <a:buAutoNum type="romanUcPeriod" startAt="3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8"/>
            </a:pPr>
            <a:r>
              <a:rPr lang="en-US" dirty="0" smtClean="0">
                <a:latin typeface="Adobe Garamond Pro" pitchFamily="18" charset="0"/>
              </a:rPr>
              <a:t>He can enter into life’s paradox, fully aware of his choice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give</a:t>
            </a:r>
            <a:r>
              <a:rPr lang="en-US" dirty="0" smtClean="0">
                <a:latin typeface="Adobe Garamond Pro" pitchFamily="18" charset="0"/>
              </a:rPr>
              <a:t>.  </a:t>
            </a:r>
          </a:p>
          <a:p>
            <a:pPr marL="342900" indent="-342900">
              <a:buAutoNum type="alphaUcPeriod" startAt="8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8"/>
            </a:pPr>
            <a:r>
              <a:rPr lang="en-US" dirty="0" smtClean="0">
                <a:latin typeface="Adobe Garamond Pro" pitchFamily="18" charset="0"/>
              </a:rPr>
              <a:t>He has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wisely</a:t>
            </a:r>
            <a:r>
              <a:rPr lang="en-US" dirty="0" smtClean="0">
                <a:latin typeface="Adobe Garamond Pro" pitchFamily="18" charset="0"/>
              </a:rPr>
              <a:t> chosen from the quests that are available. </a:t>
            </a:r>
          </a:p>
          <a:p>
            <a:pPr marL="514350" indent="-514350">
              <a:buAutoNum type="romanUcPeriod" startAt="3"/>
            </a:pPr>
            <a:endParaRPr lang="en-US" sz="1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5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191781"/>
            <a:ext cx="3962400" cy="31467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84" y="386536"/>
            <a:ext cx="365759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Adobe Garamond Pro" pitchFamily="18" charset="0"/>
              </a:rPr>
              <a:t>“Build for your team a feeling of oneness, of dependence on one another and of strength to be derived by unity.”</a:t>
            </a:r>
          </a:p>
          <a:p>
            <a:pPr algn="ctr"/>
            <a:endParaRPr lang="en-US" sz="2000" dirty="0">
              <a:latin typeface="Adobe Garamond Pro" pitchFamily="18" charset="0"/>
            </a:endParaRPr>
          </a:p>
          <a:p>
            <a:pPr algn="r"/>
            <a:r>
              <a:rPr lang="en-US" sz="2000" dirty="0" smtClean="0">
                <a:latin typeface="Adobe Garamond Pro" pitchFamily="18" charset="0"/>
              </a:rPr>
              <a:t>- Vince Lombardi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0"/>
            <a:ext cx="4792916" cy="320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450" y="310243"/>
            <a:ext cx="462835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first place the knight practices transparency is with his mate. </a:t>
            </a:r>
          </a:p>
          <a:p>
            <a:pPr marL="514350" indent="-514350">
              <a:buAutoNum type="romanUcPeriod" startAt="4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is called to make her one of his highest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priorities</a:t>
            </a:r>
            <a:r>
              <a:rPr lang="en-US" dirty="0" smtClean="0">
                <a:latin typeface="Adobe Garamond Pro" pitchFamily="18" charset="0"/>
              </a:rPr>
              <a:t>.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throws away his emotional accounting books and lets </a:t>
            </a:r>
            <a:r>
              <a:rPr lang="en-US" dirty="0">
                <a:latin typeface="Adobe Garamond Pro" pitchFamily="18" charset="0"/>
              </a:rPr>
              <a:t>g</a:t>
            </a:r>
            <a:r>
              <a:rPr lang="en-US" dirty="0" smtClean="0">
                <a:latin typeface="Adobe Garamond Pro" pitchFamily="18" charset="0"/>
              </a:rPr>
              <a:t>o of the past ways that she has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hurt</a:t>
            </a:r>
            <a:r>
              <a:rPr lang="en-US" dirty="0" smtClean="0">
                <a:latin typeface="Adobe Garamond Pro" pitchFamily="18" charset="0"/>
              </a:rPr>
              <a:t> him. </a:t>
            </a:r>
          </a:p>
        </p:txBody>
      </p:sp>
    </p:spTree>
    <p:extLst>
      <p:ext uri="{BB962C8B-B14F-4D97-AF65-F5344CB8AC3E}">
        <p14:creationId xmlns:p14="http://schemas.microsoft.com/office/powerpoint/2010/main" val="38804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4488116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450" y="310243"/>
            <a:ext cx="43434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first place the knight practices transparency is with his mate. </a:t>
            </a:r>
            <a:endParaRPr lang="en-US" sz="2000" dirty="0">
              <a:latin typeface="Adobe Garamond Pro" pitchFamily="18" charset="0"/>
            </a:endParaRPr>
          </a:p>
          <a:p>
            <a:pPr marL="514350" indent="-514350">
              <a:buAutoNum type="romanUcPeriod" startAt="4"/>
            </a:pPr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sz="2000" dirty="0" smtClean="0">
                <a:latin typeface="Adobe Garamond Pro" pitchFamily="18" charset="0"/>
              </a:rPr>
              <a:t>He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loves</a:t>
            </a:r>
            <a:r>
              <a:rPr lang="en-US" sz="2000" dirty="0" smtClean="0">
                <a:latin typeface="Adobe Garamond Pro" pitchFamily="18" charset="0"/>
              </a:rPr>
              <a:t> her in an understanding way. </a:t>
            </a:r>
          </a:p>
          <a:p>
            <a:pPr marL="457200" indent="-457200">
              <a:buAutoNum type="alphaUcPeriod" startAt="3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sz="2000" dirty="0" smtClean="0">
                <a:latin typeface="Adobe Garamond Pro" pitchFamily="18" charset="0"/>
              </a:rPr>
              <a:t>He works to appreciate and celebrate their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differences</a:t>
            </a:r>
            <a:r>
              <a:rPr lang="en-US" sz="2000" dirty="0" smtClean="0">
                <a:latin typeface="Adobe Garamond Pro" pitchFamily="18" charset="0"/>
              </a:rPr>
              <a:t>. </a:t>
            </a:r>
          </a:p>
          <a:p>
            <a:pPr marL="228600" indent="-228600">
              <a:buAutoNum type="alphaUcPeriod" startAt="3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3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0"/>
            <a:ext cx="4488116" cy="320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450" y="310243"/>
            <a:ext cx="4343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first place the knight practices transparency is with his mate. </a:t>
            </a:r>
          </a:p>
          <a:p>
            <a:pPr marL="514350" indent="-514350">
              <a:buAutoNum type="romanUcPeriod" startAt="4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He consciously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chooses</a:t>
            </a:r>
            <a:r>
              <a:rPr lang="en-US" dirty="0" smtClean="0">
                <a:latin typeface="Adobe Garamond Pro" pitchFamily="18" charset="0"/>
              </a:rPr>
              <a:t> to do things for her fulfillment. </a:t>
            </a:r>
          </a:p>
          <a:p>
            <a:pPr marL="457200" indent="-457200">
              <a:buAutoNum type="alphaUcPeriod" startAt="5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He measures his relational success in the ways 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gives</a:t>
            </a:r>
            <a:r>
              <a:rPr lang="en-US" dirty="0" smtClean="0">
                <a:latin typeface="Adobe Garamond Pro" pitchFamily="18" charset="0"/>
              </a:rPr>
              <a:t> to her, not in the way he receives. </a:t>
            </a:r>
          </a:p>
          <a:p>
            <a:pPr marL="457200" indent="-457200">
              <a:buAutoNum type="alphaUcPeriod" startAt="5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2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191781"/>
            <a:ext cx="3962400" cy="31467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827" y="89535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</a:rPr>
              <a:t>A Risky Choice</a:t>
            </a:r>
            <a:endParaRPr lang="en-US" sz="40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0"/>
            <a:ext cx="4488116" cy="320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450" y="310243"/>
            <a:ext cx="43434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first place the knight practices transparency is with his mate. </a:t>
            </a:r>
          </a:p>
          <a:p>
            <a:pPr marL="514350" indent="-514350">
              <a:buAutoNum type="romanUcPeriod" startAt="4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He confronts her by speaking the truth in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love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457200" indent="-457200">
              <a:buAutoNum type="alphaUcPeriod" startAt="7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When necessary, he sets boundaries, so that she will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respect</a:t>
            </a:r>
            <a:r>
              <a:rPr lang="en-US" dirty="0" smtClean="0">
                <a:latin typeface="Adobe Garamond Pro" pitchFamily="18" charset="0"/>
              </a:rPr>
              <a:t> him and not be self-destructive. </a:t>
            </a:r>
          </a:p>
          <a:p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2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4488116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450" y="310243"/>
            <a:ext cx="43434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first place the knight practices transparency is with his mate. </a:t>
            </a:r>
          </a:p>
          <a:p>
            <a:pPr marL="514350" indent="-514350">
              <a:buAutoNum type="romanUcPeriod" startAt="4"/>
            </a:pPr>
            <a:endParaRPr lang="en-US" sz="1000" dirty="0">
              <a:latin typeface="Adobe Garamond Pro" pitchFamily="18" charset="0"/>
            </a:endParaRPr>
          </a:p>
          <a:p>
            <a:pPr marL="514350" indent="-514350">
              <a:buAutoNum type="romanUcPeriod"/>
            </a:pPr>
            <a:r>
              <a:rPr lang="en-US" dirty="0" smtClean="0">
                <a:latin typeface="Adobe Garamond Pro" pitchFamily="18" charset="0"/>
              </a:rPr>
              <a:t>He willingly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apologizes</a:t>
            </a:r>
            <a:r>
              <a:rPr lang="en-US" dirty="0" smtClean="0">
                <a:latin typeface="Adobe Garamond Pro" pitchFamily="18" charset="0"/>
              </a:rPr>
              <a:t> for the errors he makes.</a:t>
            </a:r>
          </a:p>
          <a:p>
            <a:pPr marL="514350" indent="-514350">
              <a:buAutoNum type="roman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10"/>
            </a:pPr>
            <a:r>
              <a:rPr lang="en-US" dirty="0" smtClean="0">
                <a:latin typeface="Adobe Garamond Pro" pitchFamily="18" charset="0"/>
              </a:rPr>
              <a:t>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inspires</a:t>
            </a:r>
            <a:r>
              <a:rPr lang="en-US" dirty="0" smtClean="0">
                <a:latin typeface="Adobe Garamond Pro" pitchFamily="18" charset="0"/>
              </a:rPr>
              <a:t> her, as he manifests God’s love for her. </a:t>
            </a:r>
          </a:p>
          <a:p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1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191781"/>
            <a:ext cx="4411916" cy="2303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78118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Every knight at your round table should be moving toward transparency.  The stage of transparency is a period of time when the knight temporarily chooses to put life’s key paradox into action.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4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590549"/>
            <a:ext cx="3573716" cy="2438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89535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The key paradox of life is, “He who tries to save his life shall lose it and he who is willing to give up his life shall find it.”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3962400" cy="312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61950"/>
            <a:ext cx="36576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spandex male cannot give up his life, for he doesn’t have a life to give.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is not able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control</a:t>
            </a:r>
            <a:r>
              <a:rPr lang="en-US" dirty="0" smtClean="0">
                <a:latin typeface="Adobe Garamond Pro" pitchFamily="18" charset="0"/>
              </a:rPr>
              <a:t> his instincts.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has not developed his king’s ability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judge</a:t>
            </a:r>
            <a:r>
              <a:rPr lang="en-US" dirty="0" smtClean="0">
                <a:latin typeface="Adobe Garamond Pro" pitchFamily="18" charset="0"/>
              </a:rPr>
              <a:t> righteously. </a:t>
            </a: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3962400" cy="312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6195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spandex male cannot give up his life, for he doesn’t have a life to give.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He lacks the warrior’s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toughness</a:t>
            </a:r>
            <a:r>
              <a:rPr lang="en-US" dirty="0" smtClean="0">
                <a:latin typeface="Adobe Garamond Pro" pitchFamily="18" charset="0"/>
              </a:rPr>
              <a:t>.</a:t>
            </a:r>
          </a:p>
          <a:p>
            <a:pPr marL="457200" indent="-457200">
              <a:buAutoNum type="alphaUcPeriod" startAt="3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His friendships are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weak</a:t>
            </a:r>
            <a:r>
              <a:rPr lang="en-US" dirty="0" smtClean="0">
                <a:latin typeface="Adobe Garamond Pro" pitchFamily="18" charset="0"/>
              </a:rPr>
              <a:t>.  </a:t>
            </a:r>
          </a:p>
          <a:p>
            <a:pPr marL="457200" indent="-457200">
              <a:buAutoNum type="alphaUcPeriod" startAt="3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He is too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self</a:t>
            </a:r>
            <a:r>
              <a:rPr lang="en-US" dirty="0" smtClean="0">
                <a:latin typeface="Adobe Garamond Pro" pitchFamily="18" charset="0"/>
              </a:rPr>
              <a:t>-focused to be an adequate lover. </a:t>
            </a:r>
          </a:p>
        </p:txBody>
      </p:sp>
    </p:spTree>
    <p:extLst>
      <p:ext uri="{BB962C8B-B14F-4D97-AF65-F5344CB8AC3E}">
        <p14:creationId xmlns:p14="http://schemas.microsoft.com/office/powerpoint/2010/main" val="368851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3962400" cy="312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61950"/>
            <a:ext cx="36576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spandex male cannot </a:t>
            </a:r>
            <a:r>
              <a:rPr lang="en-US" sz="2000" dirty="0" smtClean="0">
                <a:latin typeface="Adobe Garamond Pro" pitchFamily="18" charset="0"/>
              </a:rPr>
              <a:t>give </a:t>
            </a:r>
            <a:r>
              <a:rPr lang="en-US" sz="2000" dirty="0" smtClean="0">
                <a:latin typeface="Adobe Garamond Pro" pitchFamily="18" charset="0"/>
              </a:rPr>
              <a:t>up his life, for he doesn’t have a life to give.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He ignores his soul’s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voice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457200" indent="-457200">
              <a:buAutoNum type="alphaUcPeriod" startAt="6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His shadow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reigns</a:t>
            </a:r>
            <a:r>
              <a:rPr lang="en-US" dirty="0" smtClean="0">
                <a:latin typeface="Adobe Garamond Pro" pitchFamily="18" charset="0"/>
              </a:rPr>
              <a:t>, as an ever-present, self destructive force. </a:t>
            </a:r>
          </a:p>
          <a:p>
            <a:pPr marL="457200" indent="-457200">
              <a:buAutoNum type="alphaUcPeriod" startAt="6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5173916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13054"/>
            <a:ext cx="50292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A knight must have a level of toughness in order to enter the stage of transparency.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A knight must believe 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can</a:t>
            </a:r>
            <a:r>
              <a:rPr lang="en-US" dirty="0" smtClean="0">
                <a:latin typeface="Adobe Garamond Pro" pitchFamily="18" charset="0"/>
              </a:rPr>
              <a:t> (toughness of mind).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A knight must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practice</a:t>
            </a:r>
            <a:r>
              <a:rPr lang="en-US" dirty="0" smtClean="0">
                <a:latin typeface="Adobe Garamond Pro" pitchFamily="18" charset="0"/>
              </a:rPr>
              <a:t> (toughness of self-discipline). </a:t>
            </a:r>
          </a:p>
          <a:p>
            <a:pPr marL="514350" indent="-514350">
              <a:buAutoNum type="romanUcPeriod"/>
            </a:pP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" y="209551"/>
            <a:ext cx="5478716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13054"/>
            <a:ext cx="5334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A knight must have a level of toughness in order to enter the stage of transparency.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A knight must be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free</a:t>
            </a:r>
            <a:r>
              <a:rPr lang="en-US" dirty="0" smtClean="0">
                <a:latin typeface="Adobe Garamond Pro" pitchFamily="18" charset="0"/>
              </a:rPr>
              <a:t> of distracting influences (toughness of focus). 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A knight must be willing to </a:t>
            </a:r>
            <a:r>
              <a:rPr lang="en-US" dirty="0" smtClean="0">
                <a:solidFill>
                  <a:srgbClr val="FF0000"/>
                </a:solidFill>
                <a:latin typeface="Adobe Garamond Pro" pitchFamily="18" charset="0"/>
              </a:rPr>
              <a:t>sacrifice</a:t>
            </a:r>
            <a:r>
              <a:rPr lang="en-US" dirty="0" smtClean="0">
                <a:latin typeface="Adobe Garamond Pro" pitchFamily="18" charset="0"/>
              </a:rPr>
              <a:t> (toughness of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purpose</a:t>
            </a:r>
            <a:r>
              <a:rPr lang="en-US" dirty="0" smtClean="0">
                <a:latin typeface="Adobe Garamond Pro" pitchFamily="18" charset="0"/>
              </a:rPr>
              <a:t>).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698</Words>
  <Application>Microsoft Office PowerPoint</Application>
  <PresentationFormat>On-screen Show (16:9)</PresentationFormat>
  <Paragraphs>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Stephanie Faehling</cp:lastModifiedBy>
  <cp:revision>11</cp:revision>
  <cp:lastPrinted>2013-03-29T14:29:37Z</cp:lastPrinted>
  <dcterms:created xsi:type="dcterms:W3CDTF">2013-03-20T17:44:22Z</dcterms:created>
  <dcterms:modified xsi:type="dcterms:W3CDTF">2013-03-29T17:32:13Z</dcterms:modified>
</cp:coreProperties>
</file>