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76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5143500" type="screen16x9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5" y="-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D9C806-ADB3-435B-B201-2184842E924B}" type="datetimeFigureOut">
              <a:rPr lang="en-US" smtClean="0"/>
              <a:t>3/29/2013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41C699-0311-46AD-9D56-4A2AE3561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2178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CA68-16A7-4B1C-A6DD-FBC334B5B563}" type="datetimeFigureOut">
              <a:rPr lang="en-US" smtClean="0"/>
              <a:t>3/29/2013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140E-F235-4619-9FD6-DC39422E3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56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CA68-16A7-4B1C-A6DD-FBC334B5B563}" type="datetimeFigureOut">
              <a:rPr lang="en-US" smtClean="0"/>
              <a:t>3/29/2013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140E-F235-4619-9FD6-DC39422E3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111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CA68-16A7-4B1C-A6DD-FBC334B5B563}" type="datetimeFigureOut">
              <a:rPr lang="en-US" smtClean="0"/>
              <a:t>3/29/2013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140E-F235-4619-9FD6-DC39422E3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597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CA68-16A7-4B1C-A6DD-FBC334B5B563}" type="datetimeFigureOut">
              <a:rPr lang="en-US" smtClean="0"/>
              <a:t>3/29/2013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140E-F235-4619-9FD6-DC39422E3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717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CA68-16A7-4B1C-A6DD-FBC334B5B563}" type="datetimeFigureOut">
              <a:rPr lang="en-US" smtClean="0"/>
              <a:t>3/29/2013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140E-F235-4619-9FD6-DC39422E3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03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CA68-16A7-4B1C-A6DD-FBC334B5B563}" type="datetimeFigureOut">
              <a:rPr lang="en-US" smtClean="0"/>
              <a:t>3/29/2013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140E-F235-4619-9FD6-DC39422E3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920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CA68-16A7-4B1C-A6DD-FBC334B5B563}" type="datetimeFigureOut">
              <a:rPr lang="en-US" smtClean="0"/>
              <a:t>3/29/2013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140E-F235-4619-9FD6-DC39422E3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177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CA68-16A7-4B1C-A6DD-FBC334B5B563}" type="datetimeFigureOut">
              <a:rPr lang="en-US" smtClean="0"/>
              <a:t>3/29/2013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140E-F235-4619-9FD6-DC39422E3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220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CA68-16A7-4B1C-A6DD-FBC334B5B563}" type="datetimeFigureOut">
              <a:rPr lang="en-US" smtClean="0"/>
              <a:t>3/29/2013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140E-F235-4619-9FD6-DC39422E3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872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CA68-16A7-4B1C-A6DD-FBC334B5B563}" type="datetimeFigureOut">
              <a:rPr lang="en-US" smtClean="0"/>
              <a:t>3/29/2013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140E-F235-4619-9FD6-DC39422E3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898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CA68-16A7-4B1C-A6DD-FBC334B5B563}" type="datetimeFigureOut">
              <a:rPr lang="en-US" smtClean="0"/>
              <a:t>3/29/2013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140E-F235-4619-9FD6-DC39422E3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59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2CA68-16A7-4B1C-A6DD-FBC334B5B563}" type="datetimeFigureOut">
              <a:rPr lang="en-US" smtClean="0"/>
              <a:t>3/29/2013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D140E-F235-4619-9FD6-DC39422E3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84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35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84" y="209551"/>
            <a:ext cx="5554916" cy="2895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8600" y="313054"/>
            <a:ext cx="5410200" cy="241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romanUcPeriod" startAt="2"/>
            </a:pPr>
            <a:r>
              <a:rPr lang="en-US" sz="2000" dirty="0" smtClean="0">
                <a:latin typeface="Adobe Garamond Pro" pitchFamily="18" charset="0"/>
              </a:rPr>
              <a:t>A knight must have a level of toughness in order to enter the stage of transparency. </a:t>
            </a:r>
          </a:p>
          <a:p>
            <a:pPr marL="514350" indent="-514350">
              <a:buAutoNum type="romanUcPeriod" startAt="2"/>
            </a:pPr>
            <a:endParaRPr lang="en-US" sz="1000" dirty="0">
              <a:latin typeface="Adobe Garamond Pro" pitchFamily="18" charset="0"/>
            </a:endParaRPr>
          </a:p>
          <a:p>
            <a:pPr marL="457200" indent="-457200">
              <a:buAutoNum type="alphaUcPeriod" startAt="5"/>
            </a:pPr>
            <a:r>
              <a:rPr lang="en-US" dirty="0" smtClean="0">
                <a:latin typeface="Adobe Garamond Pro" pitchFamily="18" charset="0"/>
              </a:rPr>
              <a:t>A knight must gather his manhood </a:t>
            </a:r>
            <a:r>
              <a:rPr lang="en-US" u="sng" dirty="0" smtClean="0">
                <a:solidFill>
                  <a:srgbClr val="FF0000"/>
                </a:solidFill>
                <a:latin typeface="Adobe Garamond Pro" pitchFamily="18" charset="0"/>
              </a:rPr>
              <a:t>team</a:t>
            </a:r>
            <a:r>
              <a:rPr lang="en-US" dirty="0" smtClean="0">
                <a:latin typeface="Adobe Garamond Pro" pitchFamily="18" charset="0"/>
              </a:rPr>
              <a:t> for support (trusted relationships). </a:t>
            </a:r>
          </a:p>
          <a:p>
            <a:pPr marL="457200" indent="-457200">
              <a:buAutoNum type="alphaUcPeriod" startAt="5"/>
            </a:pPr>
            <a:endParaRPr lang="en-US" sz="900" dirty="0">
              <a:latin typeface="Adobe Garamond Pro" pitchFamily="18" charset="0"/>
            </a:endParaRPr>
          </a:p>
          <a:p>
            <a:pPr marL="457200" indent="-457200">
              <a:buAutoNum type="alphaUcPeriod" startAt="5"/>
            </a:pPr>
            <a:r>
              <a:rPr lang="en-US" dirty="0" smtClean="0">
                <a:latin typeface="Adobe Garamond Pro" pitchFamily="18" charset="0"/>
              </a:rPr>
              <a:t>A knight must be willing to sacrifice his </a:t>
            </a:r>
            <a:r>
              <a:rPr lang="en-US" u="sng" dirty="0" smtClean="0">
                <a:solidFill>
                  <a:srgbClr val="FF0000"/>
                </a:solidFill>
                <a:latin typeface="Adobe Garamond Pro" pitchFamily="18" charset="0"/>
              </a:rPr>
              <a:t>needs</a:t>
            </a:r>
            <a:r>
              <a:rPr lang="en-US" dirty="0" smtClean="0">
                <a:latin typeface="Adobe Garamond Pro" pitchFamily="18" charset="0"/>
              </a:rPr>
              <a:t> (life’s paradox). </a:t>
            </a:r>
          </a:p>
          <a:p>
            <a:endParaRPr lang="en-US" sz="2000" dirty="0">
              <a:latin typeface="Adobe Garamond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958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84" y="191781"/>
            <a:ext cx="3962400" cy="314677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07360" y="571202"/>
            <a:ext cx="365759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>
                <a:latin typeface="Adobe Garamond Pro" pitchFamily="18" charset="0"/>
              </a:rPr>
              <a:t>“But his officers tried to reason with him…”</a:t>
            </a:r>
          </a:p>
          <a:p>
            <a:pPr algn="ctr"/>
            <a:endParaRPr lang="en-US" sz="2000" dirty="0">
              <a:latin typeface="Adobe Garamond Pro" pitchFamily="18" charset="0"/>
            </a:endParaRPr>
          </a:p>
          <a:p>
            <a:pPr algn="ctr"/>
            <a:r>
              <a:rPr lang="en-US" sz="2000" dirty="0" err="1" smtClean="0">
                <a:latin typeface="Adobe Garamond Pro" pitchFamily="18" charset="0"/>
              </a:rPr>
              <a:t>Naaman</a:t>
            </a:r>
            <a:endParaRPr lang="en-US" sz="2000" dirty="0" smtClean="0">
              <a:latin typeface="Adobe Garamond Pro" pitchFamily="18" charset="0"/>
            </a:endParaRPr>
          </a:p>
          <a:p>
            <a:pPr algn="ctr"/>
            <a:r>
              <a:rPr lang="en-US" sz="2000" dirty="0" smtClean="0">
                <a:latin typeface="Adobe Garamond Pro" pitchFamily="18" charset="0"/>
              </a:rPr>
              <a:t>2 Kings 5:1-19</a:t>
            </a:r>
            <a:endParaRPr lang="en-US" sz="2000" dirty="0">
              <a:latin typeface="Adobe Garamond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33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84" y="209550"/>
            <a:ext cx="4488116" cy="32003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8600" y="313054"/>
            <a:ext cx="43434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romanUcPeriod" startAt="3"/>
            </a:pPr>
            <a:r>
              <a:rPr lang="en-US" sz="2000" dirty="0" smtClean="0">
                <a:latin typeface="Adobe Garamond Pro" pitchFamily="18" charset="0"/>
              </a:rPr>
              <a:t>A knight can enter into the stage of transparency because:</a:t>
            </a:r>
          </a:p>
          <a:p>
            <a:pPr marL="514350" indent="-514350">
              <a:buAutoNum type="romanUcPeriod" startAt="3"/>
            </a:pPr>
            <a:endParaRPr lang="en-US" sz="1000" dirty="0">
              <a:latin typeface="Adobe Garamond Pro" pitchFamily="18" charset="0"/>
            </a:endParaRPr>
          </a:p>
          <a:p>
            <a:pPr marL="457200" indent="-457200">
              <a:buAutoNum type="alphaUcPeriod"/>
            </a:pPr>
            <a:r>
              <a:rPr lang="en-US" dirty="0" smtClean="0">
                <a:latin typeface="Adobe Garamond Pro" pitchFamily="18" charset="0"/>
              </a:rPr>
              <a:t>He has a set of values and principles he can </a:t>
            </a:r>
            <a:r>
              <a:rPr lang="en-US" u="sng" dirty="0" smtClean="0">
                <a:solidFill>
                  <a:srgbClr val="FF0000"/>
                </a:solidFill>
                <a:latin typeface="Adobe Garamond Pro" pitchFamily="18" charset="0"/>
              </a:rPr>
              <a:t>rely</a:t>
            </a:r>
            <a:r>
              <a:rPr lang="en-US" dirty="0" smtClean="0">
                <a:latin typeface="Adobe Garamond Pro" pitchFamily="18" charset="0"/>
              </a:rPr>
              <a:t> on. </a:t>
            </a:r>
          </a:p>
          <a:p>
            <a:pPr marL="457200" indent="-457200">
              <a:buAutoNum type="alphaUcPeriod"/>
            </a:pPr>
            <a:endParaRPr lang="en-US" sz="900" dirty="0">
              <a:latin typeface="Adobe Garamond Pro" pitchFamily="18" charset="0"/>
            </a:endParaRPr>
          </a:p>
          <a:p>
            <a:pPr marL="457200" indent="-457200">
              <a:buAutoNum type="alphaUcPeriod"/>
            </a:pPr>
            <a:r>
              <a:rPr lang="en-US" dirty="0" smtClean="0">
                <a:latin typeface="Adobe Garamond Pro" pitchFamily="18" charset="0"/>
              </a:rPr>
              <a:t>He understands the cost and </a:t>
            </a:r>
            <a:r>
              <a:rPr lang="en-US" u="sng" dirty="0" smtClean="0">
                <a:solidFill>
                  <a:srgbClr val="FF0000"/>
                </a:solidFill>
                <a:latin typeface="Adobe Garamond Pro" pitchFamily="18" charset="0"/>
              </a:rPr>
              <a:t>risks</a:t>
            </a:r>
            <a:r>
              <a:rPr lang="en-US" dirty="0" smtClean="0">
                <a:latin typeface="Adobe Garamond Pro" pitchFamily="18" charset="0"/>
              </a:rPr>
              <a:t> of any achievement.</a:t>
            </a:r>
          </a:p>
          <a:p>
            <a:pPr marL="457200" indent="-457200">
              <a:buAutoNum type="alphaUcPeriod"/>
            </a:pPr>
            <a:endParaRPr lang="en-US" sz="900" dirty="0">
              <a:latin typeface="Adobe Garamond Pro" pitchFamily="18" charset="0"/>
            </a:endParaRPr>
          </a:p>
          <a:p>
            <a:pPr marL="457200" indent="-457200">
              <a:buAutoNum type="alphaUcPeriod"/>
            </a:pPr>
            <a:r>
              <a:rPr lang="en-US" dirty="0" smtClean="0">
                <a:latin typeface="Adobe Garamond Pro" pitchFamily="18" charset="0"/>
              </a:rPr>
              <a:t>He knows how to take </a:t>
            </a:r>
            <a:r>
              <a:rPr lang="en-US" u="sng" dirty="0" smtClean="0">
                <a:solidFill>
                  <a:srgbClr val="FF0000"/>
                </a:solidFill>
                <a:latin typeface="Adobe Garamond Pro" pitchFamily="18" charset="0"/>
              </a:rPr>
              <a:t>care</a:t>
            </a:r>
            <a:r>
              <a:rPr lang="en-US" dirty="0" smtClean="0">
                <a:latin typeface="Adobe Garamond Pro" pitchFamily="18" charset="0"/>
              </a:rPr>
              <a:t> of himself.   </a:t>
            </a:r>
            <a:endParaRPr lang="en-US" dirty="0">
              <a:latin typeface="Adobe Garamond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363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84" y="209550"/>
            <a:ext cx="4488116" cy="32003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32442" y="438150"/>
            <a:ext cx="43434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romanUcPeriod" startAt="3"/>
            </a:pPr>
            <a:r>
              <a:rPr lang="en-US" sz="2000" dirty="0" smtClean="0">
                <a:latin typeface="Adobe Garamond Pro" pitchFamily="18" charset="0"/>
              </a:rPr>
              <a:t>A knight can enter into the stage of transparency because:</a:t>
            </a:r>
          </a:p>
          <a:p>
            <a:pPr marL="514350" indent="-514350">
              <a:buAutoNum type="romanUcPeriod" startAt="3"/>
            </a:pPr>
            <a:endParaRPr lang="en-US" sz="1000" dirty="0">
              <a:latin typeface="Adobe Garamond Pro" pitchFamily="18" charset="0"/>
            </a:endParaRPr>
          </a:p>
          <a:p>
            <a:pPr marL="457200" indent="-457200">
              <a:buAutoNum type="alphaUcPeriod" startAt="4"/>
            </a:pPr>
            <a:r>
              <a:rPr lang="en-US" dirty="0" smtClean="0">
                <a:latin typeface="Adobe Garamond Pro" pitchFamily="18" charset="0"/>
              </a:rPr>
              <a:t>He has a </a:t>
            </a:r>
            <a:r>
              <a:rPr lang="en-US" u="sng" dirty="0" smtClean="0">
                <a:solidFill>
                  <a:srgbClr val="FF0000"/>
                </a:solidFill>
                <a:latin typeface="Adobe Garamond Pro" pitchFamily="18" charset="0"/>
              </a:rPr>
              <a:t>team</a:t>
            </a:r>
            <a:r>
              <a:rPr lang="en-US" dirty="0" smtClean="0">
                <a:latin typeface="Adobe Garamond Pro" pitchFamily="18" charset="0"/>
              </a:rPr>
              <a:t>, which he expects to assist him.  </a:t>
            </a:r>
          </a:p>
          <a:p>
            <a:pPr marL="457200" indent="-457200">
              <a:buAutoNum type="alphaUcPeriod" startAt="4"/>
            </a:pPr>
            <a:endParaRPr lang="en-US" sz="1000" dirty="0">
              <a:latin typeface="Adobe Garamond Pro" pitchFamily="18" charset="0"/>
            </a:endParaRPr>
          </a:p>
          <a:p>
            <a:pPr marL="457200" indent="-457200">
              <a:buAutoNum type="alphaUcPeriod" startAt="4"/>
            </a:pPr>
            <a:r>
              <a:rPr lang="en-US" dirty="0" smtClean="0">
                <a:latin typeface="Adobe Garamond Pro" pitchFamily="18" charset="0"/>
              </a:rPr>
              <a:t>He recognizes that it will </a:t>
            </a:r>
            <a:r>
              <a:rPr lang="en-US" u="sng" dirty="0" smtClean="0">
                <a:solidFill>
                  <a:srgbClr val="FF0000"/>
                </a:solidFill>
                <a:latin typeface="Adobe Garamond Pro" pitchFamily="18" charset="0"/>
              </a:rPr>
              <a:t>change</a:t>
            </a:r>
            <a:r>
              <a:rPr lang="en-US" dirty="0" smtClean="0">
                <a:latin typeface="Adobe Garamond Pro" pitchFamily="18" charset="0"/>
              </a:rPr>
              <a:t> his perspective. </a:t>
            </a:r>
          </a:p>
          <a:p>
            <a:pPr marL="457200" indent="-457200">
              <a:buAutoNum type="alphaUcPeriod" startAt="4"/>
            </a:pPr>
            <a:endParaRPr lang="en-US" dirty="0">
              <a:latin typeface="Adobe Garamond Pro" pitchFamily="18" charset="0"/>
            </a:endParaRPr>
          </a:p>
          <a:p>
            <a:endParaRPr lang="en-US" dirty="0" smtClean="0">
              <a:latin typeface="Adobe Garamond Pro" pitchFamily="18" charset="0"/>
            </a:endParaRPr>
          </a:p>
          <a:p>
            <a:pPr marL="514350" indent="-514350">
              <a:buAutoNum type="romanUcPeriod" startAt="3"/>
            </a:pPr>
            <a:endParaRPr lang="en-US" sz="1000" dirty="0" smtClean="0">
              <a:latin typeface="Adobe Garamond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101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84" y="209550"/>
            <a:ext cx="4335716" cy="32003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72463" y="324639"/>
            <a:ext cx="4110958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romanUcPeriod" startAt="3"/>
            </a:pPr>
            <a:r>
              <a:rPr lang="en-US" sz="2000" dirty="0" smtClean="0">
                <a:latin typeface="Adobe Garamond Pro" pitchFamily="18" charset="0"/>
              </a:rPr>
              <a:t>A knight can enter into the stage of transparency because:</a:t>
            </a:r>
          </a:p>
          <a:p>
            <a:pPr marL="514350" indent="-514350">
              <a:buAutoNum type="romanUcPeriod" startAt="3"/>
            </a:pPr>
            <a:endParaRPr lang="en-US" sz="1000" dirty="0">
              <a:latin typeface="Adobe Garamond Pro" pitchFamily="18" charset="0"/>
            </a:endParaRPr>
          </a:p>
          <a:p>
            <a:pPr marL="342900" indent="-342900">
              <a:buAutoNum type="alphaUcPeriod" startAt="6"/>
            </a:pPr>
            <a:r>
              <a:rPr lang="en-US" dirty="0" smtClean="0">
                <a:latin typeface="Adobe Garamond Pro" pitchFamily="18" charset="0"/>
              </a:rPr>
              <a:t>His “view of God” takes him </a:t>
            </a:r>
            <a:r>
              <a:rPr lang="en-US" u="sng" dirty="0" smtClean="0">
                <a:solidFill>
                  <a:srgbClr val="FF0000"/>
                </a:solidFill>
                <a:latin typeface="Adobe Garamond Pro" pitchFamily="18" charset="0"/>
              </a:rPr>
              <a:t>beyond</a:t>
            </a:r>
            <a:r>
              <a:rPr lang="en-US" dirty="0" smtClean="0">
                <a:latin typeface="Adobe Garamond Pro" pitchFamily="18" charset="0"/>
              </a:rPr>
              <a:t> himself and a belief in chance alone, as he defines his life within God’s plan. </a:t>
            </a:r>
          </a:p>
          <a:p>
            <a:pPr marL="342900" indent="-342900">
              <a:buAutoNum type="alphaUcPeriod" startAt="6"/>
            </a:pPr>
            <a:endParaRPr lang="en-US" sz="900" dirty="0">
              <a:latin typeface="Adobe Garamond Pro" pitchFamily="18" charset="0"/>
            </a:endParaRPr>
          </a:p>
          <a:p>
            <a:pPr marL="342900" indent="-342900">
              <a:buAutoNum type="alphaUcPeriod" startAt="6"/>
            </a:pPr>
            <a:r>
              <a:rPr lang="en-US" dirty="0" smtClean="0">
                <a:latin typeface="Adobe Garamond Pro" pitchFamily="18" charset="0"/>
              </a:rPr>
              <a:t>He can temporarily suspend how he “does life,” to participate in the </a:t>
            </a:r>
            <a:r>
              <a:rPr lang="en-US" u="sng" dirty="0" smtClean="0">
                <a:solidFill>
                  <a:srgbClr val="FF0000"/>
                </a:solidFill>
                <a:latin typeface="Adobe Garamond Pro" pitchFamily="18" charset="0"/>
              </a:rPr>
              <a:t>miraculous</a:t>
            </a:r>
            <a:r>
              <a:rPr lang="en-US" dirty="0" smtClean="0">
                <a:latin typeface="Adobe Garamond Pro" pitchFamily="18" charset="0"/>
              </a:rPr>
              <a:t>.  </a:t>
            </a:r>
            <a:endParaRPr lang="en-US" dirty="0">
              <a:latin typeface="Adobe Garamond Pro" pitchFamily="18" charset="0"/>
            </a:endParaRPr>
          </a:p>
          <a:p>
            <a:endParaRPr lang="en-US" dirty="0" smtClean="0">
              <a:latin typeface="Adobe Garamond Pro" pitchFamily="18" charset="0"/>
            </a:endParaRPr>
          </a:p>
          <a:p>
            <a:pPr marL="514350" indent="-514350">
              <a:buAutoNum type="romanUcPeriod" startAt="3"/>
            </a:pPr>
            <a:endParaRPr lang="en-US" sz="1000" dirty="0" smtClean="0">
              <a:latin typeface="Adobe Garamond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424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84" y="209550"/>
            <a:ext cx="4488116" cy="32003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32442" y="438150"/>
            <a:ext cx="4343400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romanUcPeriod" startAt="3"/>
            </a:pPr>
            <a:r>
              <a:rPr lang="en-US" sz="2000" dirty="0" smtClean="0">
                <a:latin typeface="Adobe Garamond Pro" pitchFamily="18" charset="0"/>
              </a:rPr>
              <a:t>A knight can enter into the stage of transparency because:</a:t>
            </a:r>
          </a:p>
          <a:p>
            <a:pPr marL="514350" indent="-514350">
              <a:buAutoNum type="romanUcPeriod" startAt="3"/>
            </a:pPr>
            <a:endParaRPr lang="en-US" sz="1000" dirty="0">
              <a:latin typeface="Adobe Garamond Pro" pitchFamily="18" charset="0"/>
            </a:endParaRPr>
          </a:p>
          <a:p>
            <a:pPr marL="342900" indent="-342900">
              <a:buAutoNum type="alphaUcPeriod" startAt="8"/>
            </a:pPr>
            <a:r>
              <a:rPr lang="en-US" dirty="0" smtClean="0">
                <a:latin typeface="Adobe Garamond Pro" pitchFamily="18" charset="0"/>
              </a:rPr>
              <a:t>He can enter into life’s paradox, fully aware of his choice to </a:t>
            </a:r>
            <a:r>
              <a:rPr lang="en-US" u="sng" dirty="0" smtClean="0">
                <a:solidFill>
                  <a:srgbClr val="FF0000"/>
                </a:solidFill>
                <a:latin typeface="Adobe Garamond Pro" pitchFamily="18" charset="0"/>
              </a:rPr>
              <a:t>give</a:t>
            </a:r>
            <a:r>
              <a:rPr lang="en-US" dirty="0" smtClean="0">
                <a:latin typeface="Adobe Garamond Pro" pitchFamily="18" charset="0"/>
              </a:rPr>
              <a:t>.  </a:t>
            </a:r>
          </a:p>
          <a:p>
            <a:pPr marL="342900" indent="-342900">
              <a:buAutoNum type="alphaUcPeriod" startAt="8"/>
            </a:pPr>
            <a:endParaRPr lang="en-US" sz="900" dirty="0">
              <a:latin typeface="Adobe Garamond Pro" pitchFamily="18" charset="0"/>
            </a:endParaRPr>
          </a:p>
          <a:p>
            <a:pPr marL="342900" indent="-342900">
              <a:buAutoNum type="alphaUcPeriod" startAt="8"/>
            </a:pPr>
            <a:r>
              <a:rPr lang="en-US" dirty="0" smtClean="0">
                <a:latin typeface="Adobe Garamond Pro" pitchFamily="18" charset="0"/>
              </a:rPr>
              <a:t>He has </a:t>
            </a:r>
            <a:r>
              <a:rPr lang="en-US" u="sng" dirty="0" smtClean="0">
                <a:solidFill>
                  <a:srgbClr val="FF0000"/>
                </a:solidFill>
                <a:latin typeface="Adobe Garamond Pro" pitchFamily="18" charset="0"/>
              </a:rPr>
              <a:t>wisely</a:t>
            </a:r>
            <a:r>
              <a:rPr lang="en-US" dirty="0" smtClean="0">
                <a:latin typeface="Adobe Garamond Pro" pitchFamily="18" charset="0"/>
              </a:rPr>
              <a:t> chosen from the quests that are available. </a:t>
            </a:r>
          </a:p>
          <a:p>
            <a:pPr marL="514350" indent="-514350">
              <a:buAutoNum type="romanUcPeriod" startAt="3"/>
            </a:pPr>
            <a:endParaRPr lang="en-US" sz="1000" dirty="0" smtClean="0">
              <a:latin typeface="Adobe Garamond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358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84" y="191781"/>
            <a:ext cx="3962400" cy="314677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12484" y="386536"/>
            <a:ext cx="3657599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latin typeface="Adobe Garamond Pro" pitchFamily="18" charset="0"/>
              </a:rPr>
              <a:t>“Build for your team a feeling of oneness, of dependence on one another and of strength to be derived by unity.”</a:t>
            </a:r>
          </a:p>
          <a:p>
            <a:pPr algn="ctr"/>
            <a:endParaRPr lang="en-US" sz="2000" dirty="0">
              <a:latin typeface="Adobe Garamond Pro" pitchFamily="18" charset="0"/>
            </a:endParaRPr>
          </a:p>
          <a:p>
            <a:pPr algn="r"/>
            <a:r>
              <a:rPr lang="en-US" sz="2000" dirty="0" smtClean="0">
                <a:latin typeface="Adobe Garamond Pro" pitchFamily="18" charset="0"/>
              </a:rPr>
              <a:t>- Vince Lombardi</a:t>
            </a:r>
            <a:endParaRPr lang="en-US" sz="2000" dirty="0">
              <a:latin typeface="Adobe Garamond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820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84" y="209550"/>
            <a:ext cx="4792916" cy="32003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8450" y="310243"/>
            <a:ext cx="4628350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romanUcPeriod" startAt="4"/>
            </a:pPr>
            <a:r>
              <a:rPr lang="en-US" sz="2000" dirty="0" smtClean="0">
                <a:latin typeface="Adobe Garamond Pro" pitchFamily="18" charset="0"/>
              </a:rPr>
              <a:t>The first place the knight practices transparency is with his mate. </a:t>
            </a:r>
          </a:p>
          <a:p>
            <a:pPr marL="514350" indent="-514350">
              <a:buAutoNum type="romanUcPeriod" startAt="4"/>
            </a:pPr>
            <a:endParaRPr lang="en-US" sz="1000" dirty="0">
              <a:latin typeface="Adobe Garamond Pro" pitchFamily="18" charset="0"/>
            </a:endParaRPr>
          </a:p>
          <a:p>
            <a:pPr marL="457200" indent="-457200">
              <a:buAutoNum type="alphaUcPeriod"/>
            </a:pPr>
            <a:r>
              <a:rPr lang="en-US" dirty="0" smtClean="0">
                <a:latin typeface="Adobe Garamond Pro" pitchFamily="18" charset="0"/>
              </a:rPr>
              <a:t>He is called to make her one of his highest </a:t>
            </a:r>
            <a:r>
              <a:rPr lang="en-US" u="sng" dirty="0" smtClean="0">
                <a:solidFill>
                  <a:srgbClr val="FF0000"/>
                </a:solidFill>
                <a:latin typeface="Adobe Garamond Pro" pitchFamily="18" charset="0"/>
              </a:rPr>
              <a:t>priorities</a:t>
            </a:r>
            <a:r>
              <a:rPr lang="en-US" dirty="0" smtClean="0">
                <a:latin typeface="Adobe Garamond Pro" pitchFamily="18" charset="0"/>
              </a:rPr>
              <a:t>.</a:t>
            </a:r>
          </a:p>
          <a:p>
            <a:pPr marL="457200" indent="-457200">
              <a:buAutoNum type="alphaUcPeriod"/>
            </a:pPr>
            <a:endParaRPr lang="en-US" sz="900" dirty="0">
              <a:latin typeface="Adobe Garamond Pro" pitchFamily="18" charset="0"/>
            </a:endParaRPr>
          </a:p>
          <a:p>
            <a:pPr marL="457200" indent="-457200">
              <a:buAutoNum type="alphaUcPeriod"/>
            </a:pPr>
            <a:r>
              <a:rPr lang="en-US" dirty="0" smtClean="0">
                <a:latin typeface="Adobe Garamond Pro" pitchFamily="18" charset="0"/>
              </a:rPr>
              <a:t>He throws away his emotional accounting books and lets </a:t>
            </a:r>
            <a:r>
              <a:rPr lang="en-US" dirty="0">
                <a:latin typeface="Adobe Garamond Pro" pitchFamily="18" charset="0"/>
              </a:rPr>
              <a:t>g</a:t>
            </a:r>
            <a:r>
              <a:rPr lang="en-US" dirty="0" smtClean="0">
                <a:latin typeface="Adobe Garamond Pro" pitchFamily="18" charset="0"/>
              </a:rPr>
              <a:t>o of the past ways that she has </a:t>
            </a:r>
            <a:r>
              <a:rPr lang="en-US" u="sng" dirty="0" smtClean="0">
                <a:solidFill>
                  <a:srgbClr val="FF0000"/>
                </a:solidFill>
                <a:latin typeface="Adobe Garamond Pro" pitchFamily="18" charset="0"/>
              </a:rPr>
              <a:t>hurt</a:t>
            </a:r>
            <a:r>
              <a:rPr lang="en-US" dirty="0" smtClean="0">
                <a:latin typeface="Adobe Garamond Pro" pitchFamily="18" charset="0"/>
              </a:rPr>
              <a:t> him. </a:t>
            </a:r>
          </a:p>
        </p:txBody>
      </p:sp>
    </p:spTree>
    <p:extLst>
      <p:ext uri="{BB962C8B-B14F-4D97-AF65-F5344CB8AC3E}">
        <p14:creationId xmlns:p14="http://schemas.microsoft.com/office/powerpoint/2010/main" val="3880447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84" y="209551"/>
            <a:ext cx="4488116" cy="29718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8450" y="310243"/>
            <a:ext cx="4343400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romanUcPeriod" startAt="4"/>
            </a:pPr>
            <a:r>
              <a:rPr lang="en-US" sz="2000" dirty="0" smtClean="0">
                <a:latin typeface="Adobe Garamond Pro" pitchFamily="18" charset="0"/>
              </a:rPr>
              <a:t>The first place the knight practices transparency is with his mate. </a:t>
            </a:r>
            <a:endParaRPr lang="en-US" sz="2000" dirty="0">
              <a:latin typeface="Adobe Garamond Pro" pitchFamily="18" charset="0"/>
            </a:endParaRPr>
          </a:p>
          <a:p>
            <a:pPr marL="514350" indent="-514350">
              <a:buAutoNum type="romanUcPeriod" startAt="4"/>
            </a:pPr>
            <a:endParaRPr lang="en-US" sz="1000" dirty="0" smtClean="0">
              <a:latin typeface="Adobe Garamond Pro" pitchFamily="18" charset="0"/>
            </a:endParaRPr>
          </a:p>
          <a:p>
            <a:pPr marL="457200" indent="-457200">
              <a:buAutoNum type="alphaUcPeriod" startAt="3"/>
            </a:pPr>
            <a:r>
              <a:rPr lang="en-US" sz="2000" dirty="0" smtClean="0">
                <a:latin typeface="Adobe Garamond Pro" pitchFamily="18" charset="0"/>
              </a:rPr>
              <a:t>He </a:t>
            </a:r>
            <a:r>
              <a:rPr lang="en-US" sz="2000" u="sng" dirty="0" smtClean="0">
                <a:solidFill>
                  <a:srgbClr val="FF0000"/>
                </a:solidFill>
                <a:latin typeface="Adobe Garamond Pro" pitchFamily="18" charset="0"/>
              </a:rPr>
              <a:t>loves</a:t>
            </a:r>
            <a:r>
              <a:rPr lang="en-US" sz="2000" dirty="0" smtClean="0">
                <a:latin typeface="Adobe Garamond Pro" pitchFamily="18" charset="0"/>
              </a:rPr>
              <a:t> her in an understanding way. </a:t>
            </a:r>
          </a:p>
          <a:p>
            <a:pPr marL="457200" indent="-457200">
              <a:buAutoNum type="alphaUcPeriod" startAt="3"/>
            </a:pPr>
            <a:endParaRPr lang="en-US" sz="900" dirty="0">
              <a:latin typeface="Adobe Garamond Pro" pitchFamily="18" charset="0"/>
            </a:endParaRPr>
          </a:p>
          <a:p>
            <a:pPr marL="457200" indent="-457200">
              <a:buAutoNum type="alphaUcPeriod" startAt="3"/>
            </a:pPr>
            <a:r>
              <a:rPr lang="en-US" sz="2000" dirty="0" smtClean="0">
                <a:latin typeface="Adobe Garamond Pro" pitchFamily="18" charset="0"/>
              </a:rPr>
              <a:t>He works to appreciate and celebrate their </a:t>
            </a:r>
            <a:r>
              <a:rPr lang="en-US" sz="2000" u="sng" dirty="0" smtClean="0">
                <a:solidFill>
                  <a:srgbClr val="FF0000"/>
                </a:solidFill>
                <a:latin typeface="Adobe Garamond Pro" pitchFamily="18" charset="0"/>
              </a:rPr>
              <a:t>differences</a:t>
            </a:r>
            <a:r>
              <a:rPr lang="en-US" sz="2000" dirty="0" smtClean="0">
                <a:latin typeface="Adobe Garamond Pro" pitchFamily="18" charset="0"/>
              </a:rPr>
              <a:t>. </a:t>
            </a:r>
          </a:p>
          <a:p>
            <a:pPr marL="228600" indent="-228600">
              <a:buAutoNum type="alphaUcPeriod" startAt="3"/>
            </a:pPr>
            <a:endParaRPr lang="en-US" sz="2000" dirty="0">
              <a:latin typeface="Adobe Garamond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13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84" y="209550"/>
            <a:ext cx="4488116" cy="32003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8450" y="310243"/>
            <a:ext cx="43434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romanUcPeriod" startAt="4"/>
            </a:pPr>
            <a:r>
              <a:rPr lang="en-US" sz="2000" dirty="0" smtClean="0">
                <a:latin typeface="Adobe Garamond Pro" pitchFamily="18" charset="0"/>
              </a:rPr>
              <a:t>The first place the knight practices transparency is with his mate. </a:t>
            </a:r>
          </a:p>
          <a:p>
            <a:pPr marL="514350" indent="-514350">
              <a:buAutoNum type="romanUcPeriod" startAt="4"/>
            </a:pPr>
            <a:endParaRPr lang="en-US" sz="1000" dirty="0">
              <a:latin typeface="Adobe Garamond Pro" pitchFamily="18" charset="0"/>
            </a:endParaRPr>
          </a:p>
          <a:p>
            <a:pPr marL="457200" indent="-457200">
              <a:buAutoNum type="alphaUcPeriod" startAt="5"/>
            </a:pPr>
            <a:r>
              <a:rPr lang="en-US" dirty="0" smtClean="0">
                <a:latin typeface="Adobe Garamond Pro" pitchFamily="18" charset="0"/>
              </a:rPr>
              <a:t>He consciously </a:t>
            </a:r>
            <a:r>
              <a:rPr lang="en-US" u="sng" dirty="0" smtClean="0">
                <a:solidFill>
                  <a:srgbClr val="FF0000"/>
                </a:solidFill>
                <a:latin typeface="Adobe Garamond Pro" pitchFamily="18" charset="0"/>
              </a:rPr>
              <a:t>chooses</a:t>
            </a:r>
            <a:r>
              <a:rPr lang="en-US" dirty="0" smtClean="0">
                <a:latin typeface="Adobe Garamond Pro" pitchFamily="18" charset="0"/>
              </a:rPr>
              <a:t> to do things for her fulfillment. </a:t>
            </a:r>
          </a:p>
          <a:p>
            <a:pPr marL="457200" indent="-457200">
              <a:buAutoNum type="alphaUcPeriod" startAt="5"/>
            </a:pPr>
            <a:endParaRPr lang="en-US" sz="1000" dirty="0">
              <a:latin typeface="Adobe Garamond Pro" pitchFamily="18" charset="0"/>
            </a:endParaRPr>
          </a:p>
          <a:p>
            <a:pPr marL="457200" indent="-457200">
              <a:buAutoNum type="alphaUcPeriod" startAt="5"/>
            </a:pPr>
            <a:r>
              <a:rPr lang="en-US" dirty="0" smtClean="0">
                <a:latin typeface="Adobe Garamond Pro" pitchFamily="18" charset="0"/>
              </a:rPr>
              <a:t>He measures his relational success in the ways he </a:t>
            </a:r>
            <a:r>
              <a:rPr lang="en-US" u="sng" dirty="0" smtClean="0">
                <a:solidFill>
                  <a:srgbClr val="FF0000"/>
                </a:solidFill>
                <a:latin typeface="Adobe Garamond Pro" pitchFamily="18" charset="0"/>
              </a:rPr>
              <a:t>gives</a:t>
            </a:r>
            <a:r>
              <a:rPr lang="en-US" dirty="0" smtClean="0">
                <a:latin typeface="Adobe Garamond Pro" pitchFamily="18" charset="0"/>
              </a:rPr>
              <a:t> to her, not in the way he receives. </a:t>
            </a:r>
          </a:p>
          <a:p>
            <a:pPr marL="457200" indent="-457200">
              <a:buAutoNum type="alphaUcPeriod" startAt="5"/>
            </a:pPr>
            <a:endParaRPr lang="en-US" sz="2000" dirty="0">
              <a:latin typeface="Adobe Garamond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224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84" y="191781"/>
            <a:ext cx="3962400" cy="314677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60827" y="895350"/>
            <a:ext cx="289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opperplate Gothic Bold" pitchFamily="34" charset="0"/>
              </a:rPr>
              <a:t>A Risky Choice</a:t>
            </a:r>
            <a:endParaRPr lang="en-US" sz="4000" dirty="0">
              <a:latin typeface="Copperplate Goth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516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84" y="209550"/>
            <a:ext cx="4488116" cy="32003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8450" y="310243"/>
            <a:ext cx="4343400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romanUcPeriod" startAt="4"/>
            </a:pPr>
            <a:r>
              <a:rPr lang="en-US" sz="2000" dirty="0" smtClean="0">
                <a:latin typeface="Adobe Garamond Pro" pitchFamily="18" charset="0"/>
              </a:rPr>
              <a:t>The first place the knight practices transparency is with his mate. </a:t>
            </a:r>
          </a:p>
          <a:p>
            <a:pPr marL="514350" indent="-514350">
              <a:buAutoNum type="romanUcPeriod" startAt="4"/>
            </a:pPr>
            <a:endParaRPr lang="en-US" sz="1000" dirty="0">
              <a:latin typeface="Adobe Garamond Pro" pitchFamily="18" charset="0"/>
            </a:endParaRPr>
          </a:p>
          <a:p>
            <a:pPr marL="457200" indent="-457200">
              <a:buAutoNum type="alphaUcPeriod" startAt="7"/>
            </a:pPr>
            <a:r>
              <a:rPr lang="en-US" dirty="0" smtClean="0">
                <a:latin typeface="Adobe Garamond Pro" pitchFamily="18" charset="0"/>
              </a:rPr>
              <a:t>He confronts her by speaking the truth in </a:t>
            </a:r>
            <a:r>
              <a:rPr lang="en-US" u="sng" dirty="0" smtClean="0">
                <a:solidFill>
                  <a:srgbClr val="FF0000"/>
                </a:solidFill>
                <a:latin typeface="Adobe Garamond Pro" pitchFamily="18" charset="0"/>
              </a:rPr>
              <a:t>love</a:t>
            </a:r>
            <a:r>
              <a:rPr lang="en-US" dirty="0" smtClean="0">
                <a:latin typeface="Adobe Garamond Pro" pitchFamily="18" charset="0"/>
              </a:rPr>
              <a:t>. </a:t>
            </a:r>
          </a:p>
          <a:p>
            <a:pPr marL="457200" indent="-457200">
              <a:buAutoNum type="alphaUcPeriod" startAt="7"/>
            </a:pPr>
            <a:endParaRPr lang="en-US" sz="900" dirty="0">
              <a:latin typeface="Adobe Garamond Pro" pitchFamily="18" charset="0"/>
            </a:endParaRPr>
          </a:p>
          <a:p>
            <a:pPr marL="457200" indent="-457200">
              <a:buAutoNum type="alphaUcPeriod" startAt="7"/>
            </a:pPr>
            <a:r>
              <a:rPr lang="en-US" dirty="0" smtClean="0">
                <a:latin typeface="Adobe Garamond Pro" pitchFamily="18" charset="0"/>
              </a:rPr>
              <a:t>When necessary, he sets boundaries, so that she will </a:t>
            </a:r>
            <a:r>
              <a:rPr lang="en-US" u="sng" dirty="0" smtClean="0">
                <a:solidFill>
                  <a:srgbClr val="FF0000"/>
                </a:solidFill>
                <a:latin typeface="Adobe Garamond Pro" pitchFamily="18" charset="0"/>
              </a:rPr>
              <a:t>respect</a:t>
            </a:r>
            <a:r>
              <a:rPr lang="en-US" dirty="0" smtClean="0">
                <a:latin typeface="Adobe Garamond Pro" pitchFamily="18" charset="0"/>
              </a:rPr>
              <a:t> him and not be self-destructive. </a:t>
            </a:r>
          </a:p>
          <a:p>
            <a:endParaRPr lang="en-US" sz="2000" dirty="0">
              <a:latin typeface="Adobe Garamond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224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84" y="209551"/>
            <a:ext cx="4488116" cy="2895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8450" y="310243"/>
            <a:ext cx="4343400" cy="241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romanUcPeriod" startAt="4"/>
            </a:pPr>
            <a:r>
              <a:rPr lang="en-US" sz="2000" dirty="0" smtClean="0">
                <a:latin typeface="Adobe Garamond Pro" pitchFamily="18" charset="0"/>
              </a:rPr>
              <a:t>The first place the knight practices transparency is with his mate. </a:t>
            </a:r>
          </a:p>
          <a:p>
            <a:pPr marL="514350" indent="-514350">
              <a:buAutoNum type="romanUcPeriod" startAt="4"/>
            </a:pPr>
            <a:endParaRPr lang="en-US" sz="1000" dirty="0">
              <a:latin typeface="Adobe Garamond Pro" pitchFamily="18" charset="0"/>
            </a:endParaRPr>
          </a:p>
          <a:p>
            <a:pPr marL="514350" indent="-514350">
              <a:buAutoNum type="romanUcPeriod"/>
            </a:pPr>
            <a:r>
              <a:rPr lang="en-US" dirty="0" smtClean="0">
                <a:latin typeface="Adobe Garamond Pro" pitchFamily="18" charset="0"/>
              </a:rPr>
              <a:t>He willingly </a:t>
            </a:r>
            <a:r>
              <a:rPr lang="en-US" u="sng" dirty="0" smtClean="0">
                <a:solidFill>
                  <a:srgbClr val="FF0000"/>
                </a:solidFill>
                <a:latin typeface="Adobe Garamond Pro" pitchFamily="18" charset="0"/>
              </a:rPr>
              <a:t>apologizes</a:t>
            </a:r>
            <a:r>
              <a:rPr lang="en-US" dirty="0" smtClean="0">
                <a:latin typeface="Adobe Garamond Pro" pitchFamily="18" charset="0"/>
              </a:rPr>
              <a:t> for the errors he makes.</a:t>
            </a:r>
          </a:p>
          <a:p>
            <a:pPr marL="514350" indent="-514350">
              <a:buAutoNum type="romanUcPeriod"/>
            </a:pPr>
            <a:endParaRPr lang="en-US" sz="900" dirty="0">
              <a:latin typeface="Adobe Garamond Pro" pitchFamily="18" charset="0"/>
            </a:endParaRPr>
          </a:p>
          <a:p>
            <a:pPr marL="457200" indent="-457200">
              <a:buAutoNum type="alphaUcPeriod" startAt="10"/>
            </a:pPr>
            <a:r>
              <a:rPr lang="en-US" dirty="0" smtClean="0">
                <a:latin typeface="Adobe Garamond Pro" pitchFamily="18" charset="0"/>
              </a:rPr>
              <a:t>He </a:t>
            </a:r>
            <a:r>
              <a:rPr lang="en-US" u="sng" dirty="0" smtClean="0">
                <a:solidFill>
                  <a:srgbClr val="FF0000"/>
                </a:solidFill>
                <a:latin typeface="Adobe Garamond Pro" pitchFamily="18" charset="0"/>
              </a:rPr>
              <a:t>inspires</a:t>
            </a:r>
            <a:r>
              <a:rPr lang="en-US" dirty="0" smtClean="0">
                <a:latin typeface="Adobe Garamond Pro" pitchFamily="18" charset="0"/>
              </a:rPr>
              <a:t> her, as he manifests God’s love for her. </a:t>
            </a:r>
          </a:p>
          <a:p>
            <a:endParaRPr lang="en-US" sz="2000" dirty="0" smtClean="0">
              <a:latin typeface="Adobe Garamond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419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84" y="191781"/>
            <a:ext cx="4411916" cy="230376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04800" y="378118"/>
            <a:ext cx="4191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dobe Garamond Pro" pitchFamily="18" charset="0"/>
              </a:rPr>
              <a:t>Every knight at your round table should be moving toward transparency.  The stage of transparency is a period of time when the knight temporarily chooses to put life’s key paradox into action. </a:t>
            </a:r>
            <a:endParaRPr lang="en-US" sz="2000" dirty="0">
              <a:latin typeface="Adobe Garamond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944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84" y="590549"/>
            <a:ext cx="3573716" cy="243840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04800" y="895350"/>
            <a:ext cx="3276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dobe Garamond Pro" pitchFamily="18" charset="0"/>
              </a:rPr>
              <a:t>The key paradox of life is, “He who tries to save his life shall lose it and he who is willing to give up his life shall find it.”</a:t>
            </a:r>
            <a:endParaRPr lang="en-US" sz="2000" dirty="0">
              <a:latin typeface="Adobe Garamond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098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84" y="209551"/>
            <a:ext cx="3962400" cy="31242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04800" y="361950"/>
            <a:ext cx="3657600" cy="241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romanUcPeriod"/>
            </a:pPr>
            <a:r>
              <a:rPr lang="en-US" sz="2000" dirty="0" smtClean="0">
                <a:latin typeface="Adobe Garamond Pro" pitchFamily="18" charset="0"/>
              </a:rPr>
              <a:t>A spandex male cannot give up his life, for he doesn’t have a life to give.</a:t>
            </a:r>
          </a:p>
          <a:p>
            <a:pPr marL="514350" indent="-514350">
              <a:buAutoNum type="romanUcPeriod"/>
            </a:pPr>
            <a:endParaRPr lang="en-US" sz="1000" dirty="0">
              <a:latin typeface="Adobe Garamond Pro" pitchFamily="18" charset="0"/>
            </a:endParaRPr>
          </a:p>
          <a:p>
            <a:pPr marL="457200" indent="-457200">
              <a:buAutoNum type="alphaUcPeriod"/>
            </a:pPr>
            <a:r>
              <a:rPr lang="en-US" dirty="0" smtClean="0">
                <a:latin typeface="Adobe Garamond Pro" pitchFamily="18" charset="0"/>
              </a:rPr>
              <a:t>He is not able to </a:t>
            </a:r>
            <a:r>
              <a:rPr lang="en-US" u="sng" dirty="0" smtClean="0">
                <a:solidFill>
                  <a:srgbClr val="FF0000"/>
                </a:solidFill>
                <a:latin typeface="Adobe Garamond Pro" pitchFamily="18" charset="0"/>
              </a:rPr>
              <a:t>control</a:t>
            </a:r>
            <a:r>
              <a:rPr lang="en-US" dirty="0" smtClean="0">
                <a:latin typeface="Adobe Garamond Pro" pitchFamily="18" charset="0"/>
              </a:rPr>
              <a:t> his instincts.</a:t>
            </a:r>
          </a:p>
          <a:p>
            <a:pPr marL="457200" indent="-457200">
              <a:buAutoNum type="alphaUcPeriod"/>
            </a:pPr>
            <a:endParaRPr lang="en-US" sz="900" dirty="0">
              <a:latin typeface="Adobe Garamond Pro" pitchFamily="18" charset="0"/>
            </a:endParaRPr>
          </a:p>
          <a:p>
            <a:pPr marL="457200" indent="-457200">
              <a:buAutoNum type="alphaUcPeriod"/>
            </a:pPr>
            <a:r>
              <a:rPr lang="en-US" dirty="0" smtClean="0">
                <a:latin typeface="Adobe Garamond Pro" pitchFamily="18" charset="0"/>
              </a:rPr>
              <a:t>He has not developed his king’s ability to </a:t>
            </a:r>
            <a:r>
              <a:rPr lang="en-US" u="sng" dirty="0" smtClean="0">
                <a:solidFill>
                  <a:srgbClr val="FF0000"/>
                </a:solidFill>
                <a:latin typeface="Adobe Garamond Pro" pitchFamily="18" charset="0"/>
              </a:rPr>
              <a:t>judge</a:t>
            </a:r>
            <a:r>
              <a:rPr lang="en-US" dirty="0" smtClean="0">
                <a:latin typeface="Adobe Garamond Pro" pitchFamily="18" charset="0"/>
              </a:rPr>
              <a:t> righteously. </a:t>
            </a:r>
            <a:endParaRPr lang="en-US" dirty="0">
              <a:latin typeface="Adobe Garamond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505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84" y="209551"/>
            <a:ext cx="3962400" cy="31242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04800" y="361950"/>
            <a:ext cx="3657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romanUcPeriod"/>
            </a:pPr>
            <a:r>
              <a:rPr lang="en-US" sz="2000" dirty="0" smtClean="0">
                <a:latin typeface="Adobe Garamond Pro" pitchFamily="18" charset="0"/>
              </a:rPr>
              <a:t>A spandex male cannot give up his life, for he doesn’t have a life to give.</a:t>
            </a:r>
          </a:p>
          <a:p>
            <a:pPr marL="514350" indent="-514350">
              <a:buAutoNum type="romanUcPeriod"/>
            </a:pPr>
            <a:endParaRPr lang="en-US" sz="1000" dirty="0">
              <a:latin typeface="Adobe Garamond Pro" pitchFamily="18" charset="0"/>
            </a:endParaRPr>
          </a:p>
          <a:p>
            <a:pPr marL="457200" indent="-457200">
              <a:buAutoNum type="alphaUcPeriod" startAt="3"/>
            </a:pPr>
            <a:r>
              <a:rPr lang="en-US" dirty="0" smtClean="0">
                <a:latin typeface="Adobe Garamond Pro" pitchFamily="18" charset="0"/>
              </a:rPr>
              <a:t>He lacks the warrior’s </a:t>
            </a:r>
            <a:r>
              <a:rPr lang="en-US" u="sng" dirty="0" smtClean="0">
                <a:solidFill>
                  <a:srgbClr val="FF0000"/>
                </a:solidFill>
                <a:latin typeface="Adobe Garamond Pro" pitchFamily="18" charset="0"/>
              </a:rPr>
              <a:t>toughness</a:t>
            </a:r>
            <a:r>
              <a:rPr lang="en-US" dirty="0" smtClean="0">
                <a:latin typeface="Adobe Garamond Pro" pitchFamily="18" charset="0"/>
              </a:rPr>
              <a:t>.</a:t>
            </a:r>
          </a:p>
          <a:p>
            <a:pPr marL="457200" indent="-457200">
              <a:buAutoNum type="alphaUcPeriod" startAt="3"/>
            </a:pPr>
            <a:endParaRPr lang="en-US" sz="900" dirty="0">
              <a:latin typeface="Adobe Garamond Pro" pitchFamily="18" charset="0"/>
            </a:endParaRPr>
          </a:p>
          <a:p>
            <a:pPr marL="457200" indent="-457200">
              <a:buAutoNum type="alphaUcPeriod" startAt="3"/>
            </a:pPr>
            <a:r>
              <a:rPr lang="en-US" dirty="0" smtClean="0">
                <a:latin typeface="Adobe Garamond Pro" pitchFamily="18" charset="0"/>
              </a:rPr>
              <a:t>His friendships are </a:t>
            </a:r>
            <a:r>
              <a:rPr lang="en-US" u="sng" dirty="0" smtClean="0">
                <a:solidFill>
                  <a:srgbClr val="FF0000"/>
                </a:solidFill>
                <a:latin typeface="Adobe Garamond Pro" pitchFamily="18" charset="0"/>
              </a:rPr>
              <a:t>weak</a:t>
            </a:r>
            <a:r>
              <a:rPr lang="en-US" dirty="0" smtClean="0">
                <a:latin typeface="Adobe Garamond Pro" pitchFamily="18" charset="0"/>
              </a:rPr>
              <a:t>.  </a:t>
            </a:r>
          </a:p>
          <a:p>
            <a:pPr marL="457200" indent="-457200">
              <a:buAutoNum type="alphaUcPeriod" startAt="3"/>
            </a:pPr>
            <a:endParaRPr lang="en-US" sz="900" dirty="0">
              <a:latin typeface="Adobe Garamond Pro" pitchFamily="18" charset="0"/>
            </a:endParaRPr>
          </a:p>
          <a:p>
            <a:pPr marL="457200" indent="-457200">
              <a:buAutoNum type="alphaUcPeriod" startAt="3"/>
            </a:pPr>
            <a:r>
              <a:rPr lang="en-US" dirty="0" smtClean="0">
                <a:latin typeface="Adobe Garamond Pro" pitchFamily="18" charset="0"/>
              </a:rPr>
              <a:t>He is too </a:t>
            </a:r>
            <a:r>
              <a:rPr lang="en-US" u="sng" dirty="0" smtClean="0">
                <a:solidFill>
                  <a:srgbClr val="FF0000"/>
                </a:solidFill>
                <a:latin typeface="Adobe Garamond Pro" pitchFamily="18" charset="0"/>
              </a:rPr>
              <a:t>self</a:t>
            </a:r>
            <a:r>
              <a:rPr lang="en-US" dirty="0" smtClean="0">
                <a:latin typeface="Adobe Garamond Pro" pitchFamily="18" charset="0"/>
              </a:rPr>
              <a:t>-focused to be an adequate lover. </a:t>
            </a:r>
          </a:p>
        </p:txBody>
      </p:sp>
    </p:spTree>
    <p:extLst>
      <p:ext uri="{BB962C8B-B14F-4D97-AF65-F5344CB8AC3E}">
        <p14:creationId xmlns:p14="http://schemas.microsoft.com/office/powerpoint/2010/main" val="3688512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84" y="209551"/>
            <a:ext cx="3962400" cy="31242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04800" y="361950"/>
            <a:ext cx="3657600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romanUcPeriod"/>
            </a:pPr>
            <a:r>
              <a:rPr lang="en-US" sz="2000" dirty="0" smtClean="0">
                <a:latin typeface="Adobe Garamond Pro" pitchFamily="18" charset="0"/>
              </a:rPr>
              <a:t>A spandex male cannot </a:t>
            </a:r>
            <a:r>
              <a:rPr lang="en-US" sz="2000" dirty="0" smtClean="0">
                <a:latin typeface="Adobe Garamond Pro" pitchFamily="18" charset="0"/>
              </a:rPr>
              <a:t>give </a:t>
            </a:r>
            <a:r>
              <a:rPr lang="en-US" sz="2000" dirty="0" smtClean="0">
                <a:latin typeface="Adobe Garamond Pro" pitchFamily="18" charset="0"/>
              </a:rPr>
              <a:t>up his life, for he doesn’t have a life to give.</a:t>
            </a:r>
          </a:p>
          <a:p>
            <a:endParaRPr lang="en-US" sz="1000" dirty="0" smtClean="0">
              <a:latin typeface="Adobe Garamond Pro" pitchFamily="18" charset="0"/>
            </a:endParaRPr>
          </a:p>
          <a:p>
            <a:pPr marL="457200" indent="-457200">
              <a:buAutoNum type="alphaUcPeriod" startAt="6"/>
            </a:pPr>
            <a:r>
              <a:rPr lang="en-US" dirty="0" smtClean="0">
                <a:latin typeface="Adobe Garamond Pro" pitchFamily="18" charset="0"/>
              </a:rPr>
              <a:t>He ignores his soul’s </a:t>
            </a:r>
            <a:r>
              <a:rPr lang="en-US" u="sng" dirty="0" smtClean="0">
                <a:solidFill>
                  <a:srgbClr val="FF0000"/>
                </a:solidFill>
                <a:latin typeface="Adobe Garamond Pro" pitchFamily="18" charset="0"/>
              </a:rPr>
              <a:t>voice</a:t>
            </a:r>
            <a:r>
              <a:rPr lang="en-US" dirty="0" smtClean="0">
                <a:latin typeface="Adobe Garamond Pro" pitchFamily="18" charset="0"/>
              </a:rPr>
              <a:t>. </a:t>
            </a:r>
          </a:p>
          <a:p>
            <a:pPr marL="457200" indent="-457200">
              <a:buAutoNum type="alphaUcPeriod" startAt="6"/>
            </a:pPr>
            <a:endParaRPr lang="en-US" sz="900" dirty="0">
              <a:latin typeface="Adobe Garamond Pro" pitchFamily="18" charset="0"/>
            </a:endParaRPr>
          </a:p>
          <a:p>
            <a:pPr marL="457200" indent="-457200">
              <a:buAutoNum type="alphaUcPeriod" startAt="6"/>
            </a:pPr>
            <a:r>
              <a:rPr lang="en-US" dirty="0" smtClean="0">
                <a:latin typeface="Adobe Garamond Pro" pitchFamily="18" charset="0"/>
              </a:rPr>
              <a:t>His shadow </a:t>
            </a:r>
            <a:r>
              <a:rPr lang="en-US" u="sng" dirty="0" smtClean="0">
                <a:solidFill>
                  <a:srgbClr val="FF0000"/>
                </a:solidFill>
                <a:latin typeface="Adobe Garamond Pro" pitchFamily="18" charset="0"/>
              </a:rPr>
              <a:t>reigns</a:t>
            </a:r>
            <a:r>
              <a:rPr lang="en-US" dirty="0" smtClean="0">
                <a:latin typeface="Adobe Garamond Pro" pitchFamily="18" charset="0"/>
              </a:rPr>
              <a:t>, as an ever-present, self destructive force. </a:t>
            </a:r>
          </a:p>
          <a:p>
            <a:pPr marL="457200" indent="-457200">
              <a:buAutoNum type="alphaUcPeriod" startAt="6"/>
            </a:pPr>
            <a:endParaRPr lang="en-US" sz="2000" dirty="0" smtClean="0">
              <a:latin typeface="Adobe Garamond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041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84" y="209551"/>
            <a:ext cx="5173916" cy="29718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8600" y="313054"/>
            <a:ext cx="5029200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romanUcPeriod" startAt="2"/>
            </a:pPr>
            <a:r>
              <a:rPr lang="en-US" sz="2000" dirty="0" smtClean="0">
                <a:latin typeface="Adobe Garamond Pro" pitchFamily="18" charset="0"/>
              </a:rPr>
              <a:t>A knight must have a level of toughness in order to enter the stage of transparency. </a:t>
            </a:r>
          </a:p>
          <a:p>
            <a:endParaRPr lang="en-US" sz="1000" dirty="0">
              <a:latin typeface="Adobe Garamond Pro" pitchFamily="18" charset="0"/>
            </a:endParaRPr>
          </a:p>
          <a:p>
            <a:pPr marL="457200" indent="-457200">
              <a:buAutoNum type="alphaUcPeriod"/>
            </a:pPr>
            <a:r>
              <a:rPr lang="en-US" dirty="0" smtClean="0">
                <a:latin typeface="Adobe Garamond Pro" pitchFamily="18" charset="0"/>
              </a:rPr>
              <a:t>A knight must believe he </a:t>
            </a:r>
            <a:r>
              <a:rPr lang="en-US" u="sng" dirty="0" smtClean="0">
                <a:solidFill>
                  <a:srgbClr val="FF0000"/>
                </a:solidFill>
                <a:latin typeface="Adobe Garamond Pro" pitchFamily="18" charset="0"/>
              </a:rPr>
              <a:t>can</a:t>
            </a:r>
            <a:r>
              <a:rPr lang="en-US" dirty="0" smtClean="0">
                <a:latin typeface="Adobe Garamond Pro" pitchFamily="18" charset="0"/>
              </a:rPr>
              <a:t> (toughness of mind).</a:t>
            </a:r>
          </a:p>
          <a:p>
            <a:pPr marL="457200" indent="-457200">
              <a:buAutoNum type="alphaUcPeriod"/>
            </a:pPr>
            <a:endParaRPr lang="en-US" sz="900" dirty="0">
              <a:latin typeface="Adobe Garamond Pro" pitchFamily="18" charset="0"/>
            </a:endParaRPr>
          </a:p>
          <a:p>
            <a:pPr marL="457200" indent="-457200">
              <a:buAutoNum type="alphaUcPeriod"/>
            </a:pPr>
            <a:r>
              <a:rPr lang="en-US" dirty="0" smtClean="0">
                <a:latin typeface="Adobe Garamond Pro" pitchFamily="18" charset="0"/>
              </a:rPr>
              <a:t>A knight must </a:t>
            </a:r>
            <a:r>
              <a:rPr lang="en-US" u="sng" dirty="0" smtClean="0">
                <a:solidFill>
                  <a:srgbClr val="FF0000"/>
                </a:solidFill>
                <a:latin typeface="Adobe Garamond Pro" pitchFamily="18" charset="0"/>
              </a:rPr>
              <a:t>practice</a:t>
            </a:r>
            <a:r>
              <a:rPr lang="en-US" dirty="0" smtClean="0">
                <a:latin typeface="Adobe Garamond Pro" pitchFamily="18" charset="0"/>
              </a:rPr>
              <a:t> (toughness of self-discipline). </a:t>
            </a:r>
          </a:p>
          <a:p>
            <a:pPr marL="514350" indent="-514350">
              <a:buAutoNum type="romanUcPeriod"/>
            </a:pPr>
            <a:endParaRPr lang="en-US" dirty="0">
              <a:latin typeface="Adobe Garamond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364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84" y="209551"/>
            <a:ext cx="5478716" cy="29718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8600" y="313054"/>
            <a:ext cx="5334000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romanUcPeriod" startAt="2"/>
            </a:pPr>
            <a:r>
              <a:rPr lang="en-US" sz="2000" dirty="0" smtClean="0">
                <a:latin typeface="Adobe Garamond Pro" pitchFamily="18" charset="0"/>
              </a:rPr>
              <a:t>A knight must have a level of toughness in order to enter the stage of transparency. </a:t>
            </a:r>
          </a:p>
          <a:p>
            <a:endParaRPr lang="en-US" sz="1000" dirty="0">
              <a:latin typeface="Adobe Garamond Pro" pitchFamily="18" charset="0"/>
            </a:endParaRPr>
          </a:p>
          <a:p>
            <a:pPr marL="342900" indent="-342900">
              <a:buAutoNum type="alphaUcPeriod" startAt="3"/>
            </a:pPr>
            <a:r>
              <a:rPr lang="en-US" dirty="0" smtClean="0">
                <a:latin typeface="Adobe Garamond Pro" pitchFamily="18" charset="0"/>
              </a:rPr>
              <a:t>A knight must be </a:t>
            </a:r>
            <a:r>
              <a:rPr lang="en-US" u="sng" dirty="0" smtClean="0">
                <a:solidFill>
                  <a:srgbClr val="FF0000"/>
                </a:solidFill>
                <a:latin typeface="Adobe Garamond Pro" pitchFamily="18" charset="0"/>
              </a:rPr>
              <a:t>free</a:t>
            </a:r>
            <a:r>
              <a:rPr lang="en-US" dirty="0" smtClean="0">
                <a:latin typeface="Adobe Garamond Pro" pitchFamily="18" charset="0"/>
              </a:rPr>
              <a:t> of distracting influences (toughness of focus). </a:t>
            </a:r>
          </a:p>
          <a:p>
            <a:endParaRPr lang="en-US" sz="900" dirty="0">
              <a:latin typeface="Adobe Garamond Pro" pitchFamily="18" charset="0"/>
            </a:endParaRPr>
          </a:p>
          <a:p>
            <a:pPr marL="342900" indent="-342900">
              <a:buAutoNum type="alphaUcPeriod" startAt="4"/>
            </a:pPr>
            <a:r>
              <a:rPr lang="en-US" dirty="0" smtClean="0">
                <a:latin typeface="Adobe Garamond Pro" pitchFamily="18" charset="0"/>
              </a:rPr>
              <a:t>A knight must be willing to </a:t>
            </a:r>
            <a:r>
              <a:rPr lang="en-US" dirty="0" smtClean="0">
                <a:solidFill>
                  <a:srgbClr val="FF0000"/>
                </a:solidFill>
                <a:latin typeface="Adobe Garamond Pro" pitchFamily="18" charset="0"/>
              </a:rPr>
              <a:t>sacrifice</a:t>
            </a:r>
            <a:r>
              <a:rPr lang="en-US" dirty="0" smtClean="0">
                <a:latin typeface="Adobe Garamond Pro" pitchFamily="18" charset="0"/>
              </a:rPr>
              <a:t> (toughness of </a:t>
            </a:r>
            <a:r>
              <a:rPr lang="en-US" u="sng" dirty="0" smtClean="0">
                <a:solidFill>
                  <a:srgbClr val="FF0000"/>
                </a:solidFill>
                <a:latin typeface="Adobe Garamond Pro" pitchFamily="18" charset="0"/>
              </a:rPr>
              <a:t>purpose</a:t>
            </a:r>
            <a:r>
              <a:rPr lang="en-US" dirty="0" smtClean="0">
                <a:latin typeface="Adobe Garamond Pro" pitchFamily="18" charset="0"/>
              </a:rPr>
              <a:t>).</a:t>
            </a:r>
          </a:p>
          <a:p>
            <a:endParaRPr lang="en-US" dirty="0">
              <a:latin typeface="Adobe Garamond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8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698</Words>
  <Application>Microsoft Office PowerPoint</Application>
  <PresentationFormat>On-screen Show (16:9)</PresentationFormat>
  <Paragraphs>90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Faehling</dc:creator>
  <cp:lastModifiedBy>Stephanie Faehling</cp:lastModifiedBy>
  <cp:revision>11</cp:revision>
  <cp:lastPrinted>2013-03-29T14:29:37Z</cp:lastPrinted>
  <dcterms:created xsi:type="dcterms:W3CDTF">2013-03-20T17:44:22Z</dcterms:created>
  <dcterms:modified xsi:type="dcterms:W3CDTF">2013-03-29T17:32:13Z</dcterms:modified>
</cp:coreProperties>
</file>