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38F14-6A36-4E1B-BBED-F48A551BEB2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8FE2C-DC4E-4522-8CF6-453038EFC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1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8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309B-CD4F-4143-AEEF-8F930F04D0D7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89DE-A29C-444A-8DA7-60113DE9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3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5750"/>
            <a:ext cx="6152183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285750"/>
            <a:ext cx="61521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C. Some people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devalue</a:t>
            </a:r>
            <a:r>
              <a:rPr lang="en-US" sz="2000" dirty="0">
                <a:latin typeface="Adobe Garamond Pro" pitchFamily="18" charset="0"/>
              </a:rPr>
              <a:t> themselves so that any </a:t>
            </a:r>
            <a:r>
              <a:rPr lang="en-US" sz="2000" dirty="0" smtClean="0">
                <a:latin typeface="Adobe Garamond Pro" pitchFamily="18" charset="0"/>
              </a:rPr>
              <a:t>	     closeness in </a:t>
            </a:r>
            <a:r>
              <a:rPr lang="en-US" sz="2000" dirty="0">
                <a:latin typeface="Adobe Garamond Pro" pitchFamily="18" charset="0"/>
              </a:rPr>
              <a:t>their relationships creates negative </a:t>
            </a:r>
            <a:r>
              <a:rPr lang="en-US" sz="2000" dirty="0" smtClean="0">
                <a:latin typeface="Adobe Garamond Pro" pitchFamily="18" charset="0"/>
              </a:rPr>
              <a:t>	     comparisons</a:t>
            </a:r>
            <a:r>
              <a:rPr lang="en-US" dirty="0" smtClean="0">
                <a:latin typeface="Adobe Garamond Pro" pitchFamily="18" charset="0"/>
              </a:rPr>
              <a:t>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</a:t>
            </a:r>
            <a:r>
              <a:rPr lang="en-US" sz="1600" dirty="0" smtClean="0">
                <a:latin typeface="Adobe Garamond Pro" pitchFamily="18" charset="0"/>
              </a:rPr>
              <a:t>	4.  If I feel like I am not valuable, I might as well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act </a:t>
            </a:r>
            <a:r>
              <a:rPr lang="en-US" sz="1600" dirty="0">
                <a:solidFill>
                  <a:srgbClr val="FF0000"/>
                </a:solidFill>
                <a:latin typeface="Adobe Garamond Pro" pitchFamily="18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latin typeface="Adobe Garamond Pro" pitchFamily="18" charset="0"/>
              </a:rPr>
              <a:t>	     </a:t>
            </a:r>
            <a:r>
              <a:rPr lang="en-US" sz="1600" dirty="0" smtClean="0">
                <a:latin typeface="Adobe Garamond Pro" pitchFamily="18" charset="0"/>
              </a:rPr>
              <a:t>the part because it is easier than hoping for 		     something that will not happen.   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7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5750"/>
            <a:ext cx="6152183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285750"/>
            <a:ext cx="61521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C. Some people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devalue</a:t>
            </a:r>
            <a:r>
              <a:rPr lang="en-US" sz="2000" dirty="0">
                <a:latin typeface="Adobe Garamond Pro" pitchFamily="18" charset="0"/>
              </a:rPr>
              <a:t> themselves so that any </a:t>
            </a:r>
            <a:r>
              <a:rPr lang="en-US" sz="2000" dirty="0" smtClean="0">
                <a:latin typeface="Adobe Garamond Pro" pitchFamily="18" charset="0"/>
              </a:rPr>
              <a:t>	     closeness in </a:t>
            </a:r>
            <a:r>
              <a:rPr lang="en-US" sz="2000" dirty="0">
                <a:latin typeface="Adobe Garamond Pro" pitchFamily="18" charset="0"/>
              </a:rPr>
              <a:t>their relationships creates negative </a:t>
            </a:r>
            <a:r>
              <a:rPr lang="en-US" sz="2000" dirty="0" smtClean="0">
                <a:latin typeface="Adobe Garamond Pro" pitchFamily="18" charset="0"/>
              </a:rPr>
              <a:t>	     comparisons</a:t>
            </a:r>
            <a:r>
              <a:rPr lang="en-US" dirty="0" smtClean="0">
                <a:latin typeface="Adobe Garamond Pro" pitchFamily="18" charset="0"/>
              </a:rPr>
              <a:t>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</a:t>
            </a:r>
            <a:r>
              <a:rPr lang="en-US" sz="1600" dirty="0" smtClean="0">
                <a:latin typeface="Adobe Garamond Pro" pitchFamily="18" charset="0"/>
              </a:rPr>
              <a:t>	5.  If I feel like I am not valuable, I need to 			     constantly earn your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attention</a:t>
            </a:r>
            <a:r>
              <a:rPr lang="en-US" sz="1600" dirty="0" smtClean="0">
                <a:latin typeface="Adobe Garamond Pro" pitchFamily="18" charset="0"/>
              </a:rPr>
              <a:t>.  Therefore, I must 		     please you at the cost of being who I really am. 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23950"/>
            <a:ext cx="6152183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300936"/>
            <a:ext cx="615218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</a:t>
            </a:r>
            <a:r>
              <a:rPr lang="en-US" sz="2000" dirty="0" smtClean="0">
                <a:latin typeface="Adobe Garamond Pro" pitchFamily="18" charset="0"/>
              </a:rPr>
              <a:t>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D. People have chosen to give in to their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shadows</a:t>
            </a:r>
            <a:r>
              <a:rPr lang="en-US" dirty="0" smtClean="0">
                <a:latin typeface="Adobe Garamond Pro" pitchFamily="18" charset="0"/>
              </a:rPr>
              <a:t>        	     by choosing to manipulate, dominate, control and 	 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smtClean="0">
                <a:latin typeface="Adobe Garamond Pro" pitchFamily="18" charset="0"/>
              </a:rPr>
              <a:t>   abuse others. 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7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742950"/>
            <a:ext cx="4856783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6218" y="971550"/>
            <a:ext cx="47805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Monotype Corsiva" panose="03010101010201010101" pitchFamily="66" charset="0"/>
              </a:rPr>
              <a:t>The rest of the community was not safe because greed won out over the rules.</a:t>
            </a:r>
          </a:p>
          <a:p>
            <a:pPr algn="ctr"/>
            <a:endParaRPr lang="en-US" sz="3200" dirty="0">
              <a:latin typeface="Monotype Corsiva" panose="03010101010201010101" pitchFamily="66" charset="0"/>
            </a:endParaRPr>
          </a:p>
          <a:p>
            <a:pPr algn="ctr"/>
            <a:r>
              <a:rPr lang="en-US" sz="2400" dirty="0" smtClean="0">
                <a:latin typeface="Monotype Corsiva" panose="03010101010201010101" pitchFamily="66" charset="0"/>
              </a:rPr>
              <a:t>(Joshua 7:19-22)  </a:t>
            </a:r>
            <a:endParaRPr lang="en-US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7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1950"/>
            <a:ext cx="6152183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6379" y="368658"/>
            <a:ext cx="615218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</a:t>
            </a:r>
            <a:r>
              <a:rPr lang="en-US" sz="2000" dirty="0" smtClean="0">
                <a:latin typeface="Adobe Garamond Pro" pitchFamily="18" charset="0"/>
              </a:rPr>
              <a:t>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E.  People live only for the moment and do not care 	      about anything beyond the pleasure they receive.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F.  People don’t recognize that their imperfections cause 	     them to be too self-focused which causes conflict and 	     hurts others.   </a:t>
            </a:r>
          </a:p>
          <a:p>
            <a:endParaRPr lang="en-US" sz="1200" dirty="0">
              <a:latin typeface="Adobe Garamond Pro" pitchFamily="18" charset="0"/>
            </a:endParaRPr>
          </a:p>
          <a:p>
            <a:r>
              <a:rPr lang="en-US" sz="12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G.  People expect others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heal</a:t>
            </a:r>
            <a:r>
              <a:rPr lang="en-US" dirty="0" smtClean="0">
                <a:latin typeface="Adobe Garamond Pro" pitchFamily="18" charset="0"/>
              </a:rPr>
              <a:t> their wounds and meet 	      all of their needs.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1950"/>
            <a:ext cx="6152183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6379" y="361950"/>
            <a:ext cx="615218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While a man is dealing with the ways that life has treated him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unfairly</a:t>
            </a:r>
            <a:r>
              <a:rPr lang="en-US" sz="2000" dirty="0" smtClean="0">
                <a:latin typeface="Adobe Garamond Pro" pitchFamily="18" charset="0"/>
              </a:rPr>
              <a:t>, the forest throws even more challenges at him:</a:t>
            </a:r>
          </a:p>
          <a:p>
            <a:pPr marL="514350" indent="-514350">
              <a:buAutoNum type="romanUcPeriod" startAt="3"/>
            </a:pPr>
            <a:endParaRPr lang="en-US" sz="2000" dirty="0">
              <a:latin typeface="Adobe Garamond Pro" pitchFamily="18" charset="0"/>
            </a:endParaRPr>
          </a:p>
          <a:p>
            <a:pPr marL="1257300" lvl="2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There are floods, earthquakes, fires, pollution, snow, ice, tornadoes and droughts, all of which make a person’s daily existence more difficult.</a:t>
            </a:r>
          </a:p>
          <a:p>
            <a:pPr lvl="2"/>
            <a:endParaRPr lang="en-US" dirty="0" smtClean="0">
              <a:latin typeface="Adobe Garamond Pro" pitchFamily="18" charset="0"/>
            </a:endParaRPr>
          </a:p>
          <a:p>
            <a:pPr marL="1257300" lvl="2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There are limited resources. </a:t>
            </a:r>
          </a:p>
          <a:p>
            <a:pPr marL="1257300" lvl="2" indent="-342900">
              <a:buAutoNum type="alphaUcPeriod" startAt="2"/>
            </a:pPr>
            <a:endParaRPr lang="en-US" dirty="0" smtClean="0">
              <a:latin typeface="Adobe Garamond Pro" pitchFamily="18" charset="0"/>
            </a:endParaRPr>
          </a:p>
          <a:p>
            <a:pPr marL="1257300" lvl="2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There is often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disconnect</a:t>
            </a:r>
            <a:r>
              <a:rPr lang="en-US" dirty="0" smtClean="0">
                <a:latin typeface="Adobe Garamond Pro" pitchFamily="18" charset="0"/>
              </a:rPr>
              <a:t> between people’s needs and the availability of forest resources.</a:t>
            </a:r>
          </a:p>
          <a:p>
            <a:pPr lvl="1"/>
            <a:r>
              <a:rPr lang="en-US" dirty="0" smtClean="0">
                <a:latin typeface="Adobe Garamond Pro" pitchFamily="18" charset="0"/>
              </a:rPr>
              <a:t> </a:t>
            </a:r>
          </a:p>
          <a:p>
            <a:r>
              <a:rPr lang="en-US" sz="2000" dirty="0" smtClean="0">
                <a:latin typeface="Adobe Garamond Pro" pitchFamily="18" charset="0"/>
              </a:rPr>
              <a:t>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02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1950"/>
            <a:ext cx="6152183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6379" y="361950"/>
            <a:ext cx="615218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000" dirty="0">
                <a:latin typeface="Adobe Garamond Pro" pitchFamily="18" charset="0"/>
              </a:rPr>
              <a:t>While a man is dealing with the ways that life has treated him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unfairly</a:t>
            </a:r>
            <a:r>
              <a:rPr lang="en-US" sz="2000" dirty="0">
                <a:latin typeface="Adobe Garamond Pro" pitchFamily="18" charset="0"/>
              </a:rPr>
              <a:t>, the forest throws even more challenges at </a:t>
            </a:r>
            <a:r>
              <a:rPr lang="en-US" sz="2000" dirty="0" smtClean="0">
                <a:latin typeface="Adobe Garamond Pro" pitchFamily="18" charset="0"/>
              </a:rPr>
              <a:t>him:</a:t>
            </a:r>
          </a:p>
          <a:p>
            <a:pPr marL="514350" indent="-514350">
              <a:buAutoNum type="romanUcPeriod" startAt="3"/>
            </a:pPr>
            <a:endParaRPr lang="en-US" sz="1600" dirty="0">
              <a:latin typeface="Adobe Garamond Pro" pitchFamily="18" charset="0"/>
            </a:endParaRPr>
          </a:p>
          <a:p>
            <a:pPr marL="1257300" lvl="2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There are diseases that attack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healthy</a:t>
            </a:r>
            <a:r>
              <a:rPr lang="en-US" dirty="0" smtClean="0">
                <a:latin typeface="Adobe Garamond Pro" pitchFamily="18" charset="0"/>
              </a:rPr>
              <a:t> people.</a:t>
            </a:r>
          </a:p>
          <a:p>
            <a:pPr marL="800100" lvl="1" indent="-342900">
              <a:buAutoNum type="alphaUcPeriod" startAt="4"/>
            </a:pPr>
            <a:endParaRPr lang="en-US" sz="1600" dirty="0">
              <a:latin typeface="Adobe Garamond Pro" pitchFamily="18" charset="0"/>
            </a:endParaRPr>
          </a:p>
          <a:p>
            <a:pPr marL="1257300" lvl="2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As humans, we sometimes choose to hurt the environment by making ecology inconvenient.  The environment gradually adapts to the damage we create by becoming less hospitable.</a:t>
            </a:r>
          </a:p>
          <a:p>
            <a:pPr marL="1257300" lvl="2" indent="-342900">
              <a:buAutoNum type="alphaUcPeriod" startAt="5"/>
            </a:pPr>
            <a:endParaRPr lang="en-US" sz="1600" dirty="0">
              <a:latin typeface="Adobe Garamond Pro" pitchFamily="18" charset="0"/>
            </a:endParaRPr>
          </a:p>
          <a:p>
            <a:pPr marL="1257300" lvl="2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Random acts of violence by others.    </a:t>
            </a:r>
          </a:p>
          <a:p>
            <a:r>
              <a:rPr lang="en-US" sz="2000" dirty="0" smtClean="0">
                <a:latin typeface="Adobe Garamond Pro" pitchFamily="18" charset="0"/>
              </a:rPr>
              <a:t>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51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9550"/>
            <a:ext cx="6152183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1" y="285750"/>
            <a:ext cx="615218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forest wounds us even further by selling us negatively-focused ideas that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contradict</a:t>
            </a:r>
            <a:r>
              <a:rPr lang="en-US" sz="2000" dirty="0" smtClean="0">
                <a:latin typeface="Adobe Garamond Pro" pitchFamily="18" charset="0"/>
              </a:rPr>
              <a:t> manhood:</a:t>
            </a:r>
          </a:p>
          <a:p>
            <a:pPr marL="514350" indent="-514350">
              <a:buAutoNum type="romanUcPeriod" startAt="4"/>
            </a:pPr>
            <a:endParaRPr lang="en-US" sz="2000" dirty="0">
              <a:latin typeface="Adobe Garamond Pro" pitchFamily="18" charset="0"/>
            </a:endParaRPr>
          </a:p>
          <a:p>
            <a:pPr marL="1257300" lvl="2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You can only live well by taking care of yourself.  </a:t>
            </a:r>
          </a:p>
          <a:p>
            <a:pPr marL="800100" lvl="1" indent="-342900">
              <a:buAutoNum type="alphaUcPeriod"/>
            </a:pPr>
            <a:endParaRPr lang="en-US" dirty="0">
              <a:latin typeface="Adobe Garamond Pro" pitchFamily="18" charset="0"/>
            </a:endParaRPr>
          </a:p>
          <a:p>
            <a:pPr marL="1257300" lvl="2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Rules, standards and accountability must be avoided in order to protect my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freedom</a:t>
            </a:r>
            <a:r>
              <a:rPr lang="en-US" dirty="0" smtClean="0">
                <a:latin typeface="Adobe Garamond Pro" pitchFamily="18" charset="0"/>
              </a:rPr>
              <a:t>.  </a:t>
            </a:r>
          </a:p>
          <a:p>
            <a:pPr marL="1257300" lvl="2" indent="-342900">
              <a:buAutoNum type="alphaUcPeriod" startAt="2"/>
            </a:pPr>
            <a:endParaRPr lang="en-US" dirty="0">
              <a:latin typeface="Adobe Garamond Pro" pitchFamily="18" charset="0"/>
            </a:endParaRPr>
          </a:p>
          <a:p>
            <a:pPr marL="1257300" lvl="2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My value is determined by what I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do</a:t>
            </a:r>
            <a:r>
              <a:rPr lang="en-US" dirty="0" smtClean="0">
                <a:latin typeface="Adobe Garamond Pro" pitchFamily="18" charset="0"/>
              </a:rPr>
              <a:t>, not who I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am</a:t>
            </a:r>
            <a:r>
              <a:rPr lang="en-US" dirty="0" smtClean="0">
                <a:latin typeface="Adobe Garamond Pro" pitchFamily="18" charset="0"/>
              </a:rPr>
              <a:t>.</a:t>
            </a:r>
          </a:p>
          <a:p>
            <a:pPr marL="1257300" lvl="2" indent="-342900">
              <a:buAutoNum type="alphaUcPeriod" startAt="2"/>
            </a:pPr>
            <a:endParaRPr lang="en-US" dirty="0">
              <a:latin typeface="Adobe Garamond Pro" pitchFamily="18" charset="0"/>
            </a:endParaRPr>
          </a:p>
          <a:p>
            <a:pPr marL="1257300" lvl="2" indent="-342900">
              <a:buAutoNum type="alphaUcPeriod" startAt="2"/>
            </a:pPr>
            <a:r>
              <a:rPr lang="en-US" dirty="0" smtClean="0">
                <a:latin typeface="Adobe Garamond Pro" pitchFamily="18" charset="0"/>
              </a:rPr>
              <a:t>Manhood is determined by age, physical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strength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smtClean="0">
                <a:latin typeface="Adobe Garamond Pro" pitchFamily="18" charset="0"/>
              </a:rPr>
              <a:t>and sexual prowess.       </a:t>
            </a:r>
          </a:p>
          <a:p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88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209550"/>
            <a:ext cx="6152183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209550"/>
            <a:ext cx="61521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>
                <a:latin typeface="Adobe Garamond Pro" pitchFamily="18" charset="0"/>
              </a:rPr>
              <a:t>The forest wounds us even further by selling us negatively-focused ideas that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contradict</a:t>
            </a:r>
            <a:r>
              <a:rPr lang="en-US" sz="2000" dirty="0">
                <a:latin typeface="Adobe Garamond Pro" pitchFamily="18" charset="0"/>
              </a:rPr>
              <a:t> </a:t>
            </a:r>
            <a:r>
              <a:rPr lang="en-US" sz="2000" dirty="0" smtClean="0">
                <a:latin typeface="Adobe Garamond Pro" pitchFamily="18" charset="0"/>
              </a:rPr>
              <a:t>manhood:</a:t>
            </a:r>
          </a:p>
          <a:p>
            <a:pPr marL="514350" indent="-514350">
              <a:buAutoNum type="romanUcPeriod" startAt="4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E.  Whatever has been done in the past predetermines     	      a person’s future.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F.  The power to effectively deal with forest 	  	     challenges is unrelated to a man’s ability to follow 	     God’s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guidance</a:t>
            </a:r>
            <a:r>
              <a:rPr lang="en-US" dirty="0" smtClean="0">
                <a:latin typeface="Adobe Garamond Pro" pitchFamily="18" charset="0"/>
              </a:rPr>
              <a:t> and is more about the strength he has 	     to handle them on his own.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G.  What really counts in life can be seen, controlled, </a:t>
            </a:r>
          </a:p>
          <a:p>
            <a:r>
              <a:rPr lang="en-US" dirty="0">
                <a:latin typeface="Adobe Garamond Pro" pitchFamily="18" charset="0"/>
              </a:rPr>
              <a:t>	 </a:t>
            </a:r>
            <a:r>
              <a:rPr lang="en-US" dirty="0" smtClean="0">
                <a:latin typeface="Adobe Garamond Pro" pitchFamily="18" charset="0"/>
              </a:rPr>
              <a:t>     manipulated and measured.  You should ignore the 	      spiritual world.      </a:t>
            </a:r>
          </a:p>
          <a:p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2600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1504950"/>
            <a:ext cx="6152183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577935"/>
            <a:ext cx="61521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4"/>
            </a:pPr>
            <a:r>
              <a:rPr lang="en-US" sz="2000" dirty="0">
                <a:latin typeface="Adobe Garamond Pro" pitchFamily="18" charset="0"/>
              </a:rPr>
              <a:t>The forest wounds us even further by selling us negatively-focused ideas that </a:t>
            </a:r>
            <a:r>
              <a:rPr lang="en-US" sz="2000" u="sng" dirty="0">
                <a:solidFill>
                  <a:srgbClr val="FF0000"/>
                </a:solidFill>
                <a:latin typeface="Adobe Garamond Pro" pitchFamily="18" charset="0"/>
              </a:rPr>
              <a:t>contradict</a:t>
            </a:r>
            <a:r>
              <a:rPr lang="en-US" sz="2000" dirty="0">
                <a:latin typeface="Adobe Garamond Pro" pitchFamily="18" charset="0"/>
              </a:rPr>
              <a:t> </a:t>
            </a:r>
            <a:r>
              <a:rPr lang="en-US" sz="2000" dirty="0" smtClean="0">
                <a:latin typeface="Adobe Garamond Pro" pitchFamily="18" charset="0"/>
              </a:rPr>
              <a:t>manhood:</a:t>
            </a:r>
          </a:p>
          <a:p>
            <a:pPr marL="514350" indent="-514350">
              <a:buAutoNum type="romanUcPeriod" startAt="4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H.  The nature of the forest 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random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smtClean="0">
                <a:latin typeface="Adobe Garamond Pro" pitchFamily="18" charset="0"/>
              </a:rPr>
              <a:t>and chaotic, </a:t>
            </a:r>
            <a:r>
              <a:rPr lang="en-US" smtClean="0">
                <a:latin typeface="Adobe Garamond Pro" pitchFamily="18" charset="0"/>
              </a:rPr>
              <a:t>and 	      purely based on </a:t>
            </a:r>
            <a:r>
              <a:rPr lang="en-US" dirty="0" smtClean="0">
                <a:latin typeface="Adobe Garamond Pro" pitchFamily="18" charset="0"/>
              </a:rPr>
              <a:t>chance.     </a:t>
            </a:r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4559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948" y="1885950"/>
            <a:ext cx="3550173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5636" y="2876550"/>
            <a:ext cx="3517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anose="020E0705020206020404" pitchFamily="34" charset="0"/>
              </a:rPr>
              <a:t>Wounds</a:t>
            </a:r>
            <a:endParaRPr lang="en-US" sz="4000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8" y="407202"/>
            <a:ext cx="5508155" cy="4298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4827" y="438150"/>
            <a:ext cx="55081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News Flash:  Life is not always fair.  Everyone experiences some form of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pain</a:t>
            </a:r>
            <a:r>
              <a:rPr lang="en-US" sz="2000" dirty="0" smtClean="0">
                <a:latin typeface="Adobe Garamond Pro" pitchFamily="18" charset="0"/>
              </a:rPr>
              <a:t>.  There are two ways that people deal with the fact that no one gets through life without being wounded in some way. 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A.  A man adapts by: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1.  Processing his emotional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grief</a:t>
            </a:r>
            <a:r>
              <a:rPr lang="en-US" sz="1600" dirty="0">
                <a:latin typeface="Adobe Garamond Pro" pitchFamily="18" charset="0"/>
              </a:rPr>
              <a:t> </a:t>
            </a:r>
            <a:r>
              <a:rPr lang="en-US" sz="1600" dirty="0" smtClean="0">
                <a:latin typeface="Adobe Garamond Pro" pitchFamily="18" charset="0"/>
              </a:rPr>
              <a:t>that he 		     experiences.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Learning</a:t>
            </a:r>
            <a:r>
              <a:rPr lang="en-US" sz="1600" dirty="0" smtClean="0">
                <a:latin typeface="Adobe Garamond Pro" pitchFamily="18" charset="0"/>
              </a:rPr>
              <a:t> from each painful event he 		     experiences.  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5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7202"/>
            <a:ext cx="6152183" cy="4298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1" y="438150"/>
            <a:ext cx="615218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News Flash:  Life is not always fair.  Everyone experiences some form of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pain</a:t>
            </a:r>
            <a:r>
              <a:rPr lang="en-US" sz="2000" dirty="0" smtClean="0">
                <a:latin typeface="Adobe Garamond Pro" pitchFamily="18" charset="0"/>
              </a:rPr>
              <a:t>.  There are two ways that people deal with the fact that no one gets through life without being wounded in some way. 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A.  A man adapts by: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3.  Developing new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strengths</a:t>
            </a:r>
            <a:r>
              <a:rPr lang="en-US" sz="1600" dirty="0" smtClean="0">
                <a:latin typeface="Adobe Garamond Pro" pitchFamily="18" charset="0"/>
              </a:rPr>
              <a:t>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4.  Helping others who have similar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wounds</a:t>
            </a:r>
            <a:r>
              <a:rPr lang="en-US" sz="1600" dirty="0" smtClean="0">
                <a:latin typeface="Adobe Garamond Pro" pitchFamily="18" charset="0"/>
              </a:rPr>
              <a:t>.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5.  Relying on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God’s</a:t>
            </a:r>
            <a:r>
              <a:rPr lang="en-US" sz="1600" dirty="0" smtClean="0">
                <a:latin typeface="Adobe Garamond Pro" pitchFamily="18" charset="0"/>
              </a:rPr>
              <a:t> love and power.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3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7202"/>
            <a:ext cx="6152183" cy="4298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1" y="438150"/>
            <a:ext cx="61521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News Flash:  Life is not always fair.  Everyone experiences some form of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pain</a:t>
            </a:r>
            <a:r>
              <a:rPr lang="en-US" sz="2000" dirty="0" smtClean="0">
                <a:latin typeface="Adobe Garamond Pro" pitchFamily="18" charset="0"/>
              </a:rPr>
              <a:t>.  There are two ways that people deal with the fact that no one gets through life without being wounded in some way. 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B.  A male becomes a victim by: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1. Feeling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crushed</a:t>
            </a:r>
            <a:r>
              <a:rPr lang="en-US" sz="1600" dirty="0" smtClean="0">
                <a:latin typeface="Adobe Garamond Pro" pitchFamily="18" charset="0"/>
              </a:rPr>
              <a:t> and giving up.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No longer pursuing his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dreams</a:t>
            </a:r>
            <a:r>
              <a:rPr lang="en-US" sz="1600" dirty="0" smtClean="0">
                <a:latin typeface="Adobe Garamond Pro" pitchFamily="18" charset="0"/>
              </a:rPr>
              <a:t>. 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3.  Expecting others to help him succeed. 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0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7202"/>
            <a:ext cx="6152183" cy="36885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1" y="514350"/>
            <a:ext cx="615218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News Flash:  Life is not always fair.  Everyone experiences some form of </a:t>
            </a:r>
            <a:r>
              <a:rPr lang="en-US" sz="2000" u="sng" dirty="0" smtClean="0">
                <a:solidFill>
                  <a:srgbClr val="FF0000"/>
                </a:solidFill>
                <a:latin typeface="Adobe Garamond Pro" pitchFamily="18" charset="0"/>
              </a:rPr>
              <a:t>pain</a:t>
            </a:r>
            <a:r>
              <a:rPr lang="en-US" sz="2000" dirty="0" smtClean="0">
                <a:latin typeface="Adobe Garamond Pro" pitchFamily="18" charset="0"/>
              </a:rPr>
              <a:t>.  There are two ways that people deal with the fact that no one gets through life without being wounded in some way.  </a:t>
            </a:r>
          </a:p>
          <a:p>
            <a:pPr marL="514350" indent="-514350">
              <a:buAutoNum type="romanUcPeriod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B.  A male becomes a victim by: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4.  Using his anger to </a:t>
            </a:r>
            <a:r>
              <a:rPr lang="en-US" sz="1600" dirty="0">
                <a:latin typeface="Adobe Garamond Pro" pitchFamily="18" charset="0"/>
              </a:rPr>
              <a:t>create </a:t>
            </a:r>
            <a:r>
              <a:rPr lang="en-US" sz="1600" dirty="0" smtClean="0">
                <a:latin typeface="Adobe Garamond Pro" pitchFamily="18" charset="0"/>
              </a:rPr>
              <a:t>other victims. 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5.  Denying God’s presence and purpose in his life.  </a:t>
            </a:r>
            <a:endParaRPr lang="en-US" sz="16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9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7202"/>
            <a:ext cx="6152183" cy="38409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1" y="438150"/>
            <a:ext cx="615218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People act in various ways as a result of choosing not to deal with their forest wounds.  People who have not processed their pain will create wounds in 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A.  A man has difficulty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giving</a:t>
            </a:r>
            <a:r>
              <a:rPr lang="en-US" dirty="0" smtClean="0">
                <a:latin typeface="Adobe Garamond Pro" pitchFamily="18" charset="0"/>
              </a:rPr>
              <a:t> to others in nurturing 	      ways if he has not been nurtured himself.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B.  Some people are competitive about obtaining the 	     necessities of life because they believe there are not 	     enough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resources</a:t>
            </a:r>
            <a:r>
              <a:rPr lang="en-US" dirty="0" smtClean="0">
                <a:latin typeface="Adobe Garamond Pro" pitchFamily="18" charset="0"/>
              </a:rPr>
              <a:t> to go around.    </a:t>
            </a:r>
            <a:endParaRPr lang="en-US" sz="14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3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666750"/>
            <a:ext cx="6761783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598" y="666750"/>
            <a:ext cx="67617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others:  </a:t>
            </a:r>
            <a:br>
              <a:rPr lang="en-US" sz="2000" dirty="0">
                <a:latin typeface="Adobe Garamond Pro" pitchFamily="18" charset="0"/>
              </a:rPr>
            </a:br>
            <a:endParaRPr lang="en-US" sz="1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C.  Some people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devalue</a:t>
            </a:r>
            <a:r>
              <a:rPr lang="en-US" dirty="0" smtClean="0">
                <a:latin typeface="Adobe Garamond Pro" pitchFamily="18" charset="0"/>
              </a:rPr>
              <a:t> themselves so that any closeness in 	    	      their relationships creates negative comparisons: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1.  If I feel like I am not a person who has value, I expect 			     you to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reject</a:t>
            </a:r>
            <a:r>
              <a:rPr lang="en-US" sz="1600" dirty="0" smtClean="0">
                <a:latin typeface="Adobe Garamond Pro" pitchFamily="18" charset="0"/>
              </a:rPr>
              <a:t> me.</a:t>
            </a:r>
          </a:p>
          <a:p>
            <a:endParaRPr lang="en-US" sz="1600" dirty="0">
              <a:latin typeface="Adobe Garamond Pro" pitchFamily="18" charset="0"/>
            </a:endParaRPr>
          </a:p>
          <a:p>
            <a:r>
              <a:rPr lang="en-US" sz="1600" dirty="0" smtClean="0">
                <a:latin typeface="Adobe Garamond Pro" pitchFamily="18" charset="0"/>
              </a:rPr>
              <a:t>		2.  If I feel like I am not valuable and you like me, you must 		     make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poor</a:t>
            </a:r>
            <a:r>
              <a:rPr lang="en-US" sz="1600" dirty="0" smtClean="0">
                <a:latin typeface="Adobe Garamond Pro" pitchFamily="18" charset="0"/>
              </a:rPr>
              <a:t>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choices</a:t>
            </a:r>
            <a:r>
              <a:rPr lang="en-US" sz="1600" dirty="0" smtClean="0">
                <a:latin typeface="Adobe Garamond Pro" pitchFamily="18" charset="0"/>
              </a:rPr>
              <a:t> regarding friendships.     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2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66750"/>
            <a:ext cx="6152183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711696"/>
            <a:ext cx="61521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>
                <a:latin typeface="Adobe Garamond Pro" pitchFamily="18" charset="0"/>
              </a:rPr>
              <a:t>People act in various ways as a result of choosing not to deal with their forest wounds.  People who have not processed their </a:t>
            </a:r>
            <a:r>
              <a:rPr lang="en-US" sz="2000" dirty="0" smtClean="0">
                <a:latin typeface="Adobe Garamond Pro" pitchFamily="18" charset="0"/>
              </a:rPr>
              <a:t>pain will </a:t>
            </a:r>
            <a:r>
              <a:rPr lang="en-US" sz="2000" dirty="0">
                <a:latin typeface="Adobe Garamond Pro" pitchFamily="18" charset="0"/>
              </a:rPr>
              <a:t>create wounds in </a:t>
            </a:r>
            <a:r>
              <a:rPr lang="en-US" sz="2000" dirty="0" smtClean="0">
                <a:latin typeface="Adobe Garamond Pro" pitchFamily="18" charset="0"/>
              </a:rPr>
              <a:t>others:  </a:t>
            </a:r>
          </a:p>
          <a:p>
            <a:pPr marL="514350" indent="-514350">
              <a:buAutoNum type="romanUcPeriod" startAt="2"/>
            </a:pPr>
            <a:endParaRPr lang="en-US" sz="2000" dirty="0">
              <a:latin typeface="Adobe Garamond Pro" pitchFamily="18" charset="0"/>
            </a:endParaRPr>
          </a:p>
          <a:p>
            <a:r>
              <a:rPr lang="en-US" sz="2000" dirty="0" smtClean="0">
                <a:latin typeface="Adobe Garamond Pro" pitchFamily="18" charset="0"/>
              </a:rPr>
              <a:t>	</a:t>
            </a:r>
            <a:r>
              <a:rPr lang="en-US" dirty="0" smtClean="0">
                <a:latin typeface="Adobe Garamond Pro" pitchFamily="18" charset="0"/>
              </a:rPr>
              <a:t>C. </a:t>
            </a:r>
            <a:r>
              <a:rPr lang="en-US" dirty="0">
                <a:latin typeface="Adobe Garamond Pro" pitchFamily="18" charset="0"/>
              </a:rPr>
              <a:t>Some people </a:t>
            </a:r>
            <a:r>
              <a:rPr lang="en-US" u="sng" dirty="0">
                <a:solidFill>
                  <a:srgbClr val="FF0000"/>
                </a:solidFill>
                <a:latin typeface="Adobe Garamond Pro" pitchFamily="18" charset="0"/>
              </a:rPr>
              <a:t>devalue</a:t>
            </a:r>
            <a:r>
              <a:rPr lang="en-US" dirty="0">
                <a:latin typeface="Adobe Garamond Pro" pitchFamily="18" charset="0"/>
              </a:rPr>
              <a:t> themselves so that any closeness </a:t>
            </a:r>
            <a:r>
              <a:rPr lang="en-US" dirty="0" smtClean="0">
                <a:latin typeface="Adobe Garamond Pro" pitchFamily="18" charset="0"/>
              </a:rPr>
              <a:t>	     in their </a:t>
            </a:r>
            <a:r>
              <a:rPr lang="en-US" dirty="0">
                <a:latin typeface="Adobe Garamond Pro" pitchFamily="18" charset="0"/>
              </a:rPr>
              <a:t>relationships creates negative </a:t>
            </a:r>
            <a:r>
              <a:rPr lang="en-US" dirty="0" smtClean="0">
                <a:latin typeface="Adobe Garamond Pro" pitchFamily="18" charset="0"/>
              </a:rPr>
              <a:t>comparisons:</a:t>
            </a:r>
          </a:p>
          <a:p>
            <a:endParaRPr lang="en-US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		</a:t>
            </a:r>
            <a:r>
              <a:rPr lang="en-US" sz="1600" dirty="0" smtClean="0">
                <a:latin typeface="Adobe Garamond Pro" pitchFamily="18" charset="0"/>
              </a:rPr>
              <a:t>3.  If I feel like I am not valuable, I will feel my lack 		     of value even more when I am in the presence of 		     others, so I must maintain </a:t>
            </a:r>
            <a:r>
              <a:rPr lang="en-US" sz="1600" u="sng" dirty="0" smtClean="0">
                <a:solidFill>
                  <a:srgbClr val="FF0000"/>
                </a:solidFill>
                <a:latin typeface="Adobe Garamond Pro" pitchFamily="18" charset="0"/>
              </a:rPr>
              <a:t>distance</a:t>
            </a:r>
            <a:r>
              <a:rPr lang="en-US" sz="1600" dirty="0" smtClean="0">
                <a:latin typeface="Adobe Garamond Pro" pitchFamily="18" charset="0"/>
              </a:rPr>
              <a:t> from others.    </a:t>
            </a:r>
            <a:endParaRPr lang="en-US" sz="12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2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635</Words>
  <Application>Microsoft Office PowerPoint</Application>
  <PresentationFormat>On-screen Show (16:9)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Laura Cramer</cp:lastModifiedBy>
  <cp:revision>43</cp:revision>
  <cp:lastPrinted>2014-07-25T17:46:18Z</cp:lastPrinted>
  <dcterms:created xsi:type="dcterms:W3CDTF">2014-05-07T17:07:37Z</dcterms:created>
  <dcterms:modified xsi:type="dcterms:W3CDTF">2014-07-30T13:21:24Z</dcterms:modified>
</cp:coreProperties>
</file>