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5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38F14-6A36-4E1B-BBED-F48A551BEB2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8FE2C-DC4E-4522-8CF6-453038EF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1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4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2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5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8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309B-CD4F-4143-AEEF-8F930F04D0D7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7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3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438150"/>
            <a:ext cx="8571586" cy="419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036" y="450086"/>
            <a:ext cx="857158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>
                <a:latin typeface="Adobe Garamond Pro" pitchFamily="18" charset="0"/>
              </a:rPr>
              <a:t>A man recognizes that his relationships with others help him learn to value himself.</a:t>
            </a:r>
          </a:p>
          <a:p>
            <a:pPr marL="514350" indent="-514350">
              <a:buAutoNum type="romanUcPeriod" startAt="3"/>
            </a:pPr>
            <a:endParaRPr lang="en-US" sz="11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>
                <a:latin typeface="Adobe Garamond Pro" pitchFamily="18" charset="0"/>
              </a:rPr>
              <a:t>C.  A man is different from a male because he chooses to believe in his value.  	      	      This choice leads to other positive choices: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4.  He develops his mind in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intentional</a:t>
            </a:r>
            <a:r>
              <a:rPr lang="en-US" sz="1600" dirty="0" smtClean="0">
                <a:latin typeface="Adobe Garamond Pro" pitchFamily="18" charset="0"/>
              </a:rPr>
              <a:t> ways so that he can handle the various life 		     circumstances that occur by being a king, lover, warrior and friend.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5.  He sets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boundaries</a:t>
            </a:r>
            <a:r>
              <a:rPr lang="en-US" sz="1600" dirty="0" smtClean="0">
                <a:latin typeface="Adobe Garamond Pro" pitchFamily="18" charset="0"/>
              </a:rPr>
              <a:t> and confronts the imperfections of others with love.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6.  He recognizes that his shadow is constantly attempting to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dominate</a:t>
            </a:r>
            <a:r>
              <a:rPr lang="en-US" sz="1600" dirty="0" smtClean="0">
                <a:latin typeface="Adobe Garamond Pro" pitchFamily="18" charset="0"/>
              </a:rPr>
              <a:t> his life in 			     new ways.    </a:t>
            </a:r>
          </a:p>
        </p:txBody>
      </p:sp>
    </p:spTree>
    <p:extLst>
      <p:ext uri="{BB962C8B-B14F-4D97-AF65-F5344CB8AC3E}">
        <p14:creationId xmlns:p14="http://schemas.microsoft.com/office/powerpoint/2010/main" val="145629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285750"/>
            <a:ext cx="8571586" cy="449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036" y="285750"/>
            <a:ext cx="857158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man recognizes that his relationships with others help him learn to value himself.</a:t>
            </a:r>
          </a:p>
          <a:p>
            <a:pPr marL="514350" indent="-514350">
              <a:buAutoNum type="romanUcPeriod" startAt="3"/>
            </a:pPr>
            <a:endParaRPr lang="en-US" sz="11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>
                <a:latin typeface="Adobe Garamond Pro" pitchFamily="18" charset="0"/>
              </a:rPr>
              <a:t>C.  A man is different from a male because he chooses to believe in his value.  	      	      This choice leads to other positive choices: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7.  He uses his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soul</a:t>
            </a:r>
            <a:r>
              <a:rPr lang="en-US" sz="1600" dirty="0" smtClean="0">
                <a:latin typeface="Adobe Garamond Pro" pitchFamily="18" charset="0"/>
              </a:rPr>
              <a:t> as a guide before he makes important decisions by looking at   		     how he defines himself and his sense of meaning.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8.  He uses his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armor</a:t>
            </a:r>
            <a:r>
              <a:rPr lang="en-US" sz="1600" dirty="0" smtClean="0">
                <a:latin typeface="Adobe Garamond Pro" pitchFamily="18" charset="0"/>
              </a:rPr>
              <a:t> wisely as he attempts to make a difference in the world.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9.  He understands the value of dealing with the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pain</a:t>
            </a:r>
            <a:r>
              <a:rPr lang="en-US" sz="1600" dirty="0" smtClean="0">
                <a:latin typeface="Adobe Garamond Pro" pitchFamily="18" charset="0"/>
              </a:rPr>
              <a:t> which is related to his 			     childhood memories and knows that by dealing with this pain, he will develop 		     internal strength. 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07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742950"/>
            <a:ext cx="7047586" cy="3657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036" y="742950"/>
            <a:ext cx="702716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man recognizes that his relationships with others help him learn to value himself.</a:t>
            </a:r>
          </a:p>
          <a:p>
            <a:pPr marL="514350" indent="-514350">
              <a:buAutoNum type="romanUcPeriod" startAt="3"/>
            </a:pPr>
            <a:endParaRPr lang="en-US" sz="1100" dirty="0">
              <a:latin typeface="Adobe Garamond Pro" pitchFamily="18" charset="0"/>
            </a:endParaRPr>
          </a:p>
          <a:p>
            <a:pPr lvl="0"/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C.  A man is different from a male because he chooses to believe in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</a:rPr>
              <a:t>	      his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value. 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</a:rPr>
              <a:t>This </a:t>
            </a:r>
            <a:r>
              <a:rPr lang="en-US" dirty="0">
                <a:solidFill>
                  <a:prstClr val="black"/>
                </a:solidFill>
                <a:latin typeface="Adobe Garamond Pro" pitchFamily="18" charset="0"/>
              </a:rPr>
              <a:t>choice leads to other positive choices</a:t>
            </a:r>
            <a:r>
              <a:rPr lang="en-US" dirty="0" smtClean="0">
                <a:solidFill>
                  <a:prstClr val="black"/>
                </a:solidFill>
                <a:latin typeface="Adobe Garamond Pro" pitchFamily="18" charset="0"/>
              </a:rPr>
              <a:t>:</a:t>
            </a:r>
            <a:endParaRPr lang="en-US" dirty="0" smtClean="0">
              <a:latin typeface="Adobe Garamond Pro" pitchFamily="18" charset="0"/>
            </a:endParaRP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10.  He pursues relationships in which there is a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balance </a:t>
            </a:r>
            <a:r>
              <a:rPr lang="en-US" sz="1600" dirty="0" smtClean="0">
                <a:solidFill>
                  <a:srgbClr val="FF0000"/>
                </a:solidFill>
                <a:latin typeface="Adobe Garamond Pro" pitchFamily="18" charset="0"/>
              </a:rPr>
              <a:t>		      	       </a:t>
            </a:r>
            <a:r>
              <a:rPr lang="en-US" sz="1600" dirty="0" smtClean="0">
                <a:latin typeface="Adobe Garamond Pro" pitchFamily="18" charset="0"/>
              </a:rPr>
              <a:t>between giving and receiving.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11.  He applies his beliefs to his life in increasingly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positive</a:t>
            </a:r>
            <a:r>
              <a:rPr lang="en-US" sz="1600" dirty="0" smtClean="0">
                <a:latin typeface="Adobe Garamond Pro" pitchFamily="18" charset="0"/>
              </a:rPr>
              <a:t> 		       ways.    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18" y="769617"/>
            <a:ext cx="6475781" cy="36042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533" y="769617"/>
            <a:ext cx="64684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Monotype Corsiva" panose="03010101010201010101" pitchFamily="66" charset="0"/>
              </a:rPr>
              <a:t>Trying to rescue a disobedient nation, he suffered so that they could see what they were doing.</a:t>
            </a:r>
          </a:p>
          <a:p>
            <a:pPr algn="ctr"/>
            <a:endParaRPr lang="en-US" sz="4000" dirty="0">
              <a:latin typeface="Monotype Corsiva" panose="03010101010201010101" pitchFamily="66" charset="0"/>
            </a:endParaRPr>
          </a:p>
          <a:p>
            <a:pPr algn="ctr"/>
            <a:r>
              <a:rPr lang="en-US" sz="3200" dirty="0" smtClean="0">
                <a:latin typeface="Monotype Corsiva" panose="03010101010201010101" pitchFamily="66" charset="0"/>
              </a:rPr>
              <a:t>(Jeremiah 16:5-13)</a:t>
            </a:r>
            <a:r>
              <a:rPr lang="en-US" sz="4000" dirty="0" smtClean="0">
                <a:latin typeface="Monotype Corsiva" panose="03010101010201010101" pitchFamily="66" charset="0"/>
              </a:rPr>
              <a:t>  </a:t>
            </a:r>
            <a:endParaRPr lang="en-US" sz="4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9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742950"/>
            <a:ext cx="7047586" cy="3657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036" y="742950"/>
            <a:ext cx="70271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man recognizes that his relationships with others help him learn to value himself.</a:t>
            </a:r>
          </a:p>
          <a:p>
            <a:pPr marL="514350" indent="-514350">
              <a:buAutoNum type="romanUcPeriod" startAt="3"/>
            </a:pPr>
            <a:endParaRPr lang="en-US" sz="11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D.  A man’s spirit affirms his value in the following ways: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1.  God was willing to send His only Son, Jesus, to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die</a:t>
            </a:r>
            <a:r>
              <a:rPr lang="en-US" sz="1600" dirty="0" smtClean="0">
                <a:latin typeface="Adobe Garamond Pro" pitchFamily="18" charset="0"/>
              </a:rPr>
              <a:t> for him.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2.  He can pursue an ongoing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relationship</a:t>
            </a:r>
            <a:r>
              <a:rPr lang="en-US" sz="1600" dirty="0" smtClean="0">
                <a:latin typeface="Adobe Garamond Pro" pitchFamily="18" charset="0"/>
              </a:rPr>
              <a:t> with Jesus Christ 		     who, as his Lord, can empower him.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3.  He can seek God’s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forgiveness</a:t>
            </a:r>
            <a:r>
              <a:rPr lang="en-US" sz="1600" dirty="0" smtClean="0">
                <a:latin typeface="Adobe Garamond Pro" pitchFamily="18" charset="0"/>
              </a:rPr>
              <a:t> when he temporarily 			     diminishes his value by choosing to sin.     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2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58" y="514350"/>
            <a:ext cx="8594141" cy="4114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5058" y="557064"/>
            <a:ext cx="8594141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man recognizes that his relationships with others help him learn to value himself.</a:t>
            </a:r>
          </a:p>
          <a:p>
            <a:pPr marL="514350" indent="-514350">
              <a:buAutoNum type="romanUcPeriod" startAt="3"/>
            </a:pPr>
            <a:endParaRPr lang="en-US" sz="11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D.  A man’s spirit affirms his value in the following ways: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4.  He can rely on the Holy Spirit to give him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comfort</a:t>
            </a:r>
            <a:r>
              <a:rPr lang="en-US" sz="1600" dirty="0" smtClean="0">
                <a:latin typeface="Adobe Garamond Pro" pitchFamily="18" charset="0"/>
              </a:rPr>
              <a:t> when he feels discouraged.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5.  He can rely on the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Bible’s</a:t>
            </a:r>
            <a:r>
              <a:rPr lang="en-US" sz="1600" dirty="0" smtClean="0">
                <a:latin typeface="Adobe Garamond Pro" pitchFamily="18" charset="0"/>
              </a:rPr>
              <a:t> promises that God has given him for each and every 		     life event that he encounters. </a:t>
            </a:r>
            <a:br>
              <a:rPr lang="en-US" sz="1600" dirty="0" smtClean="0">
                <a:latin typeface="Adobe Garamond Pro" pitchFamily="18" charset="0"/>
              </a:rPr>
            </a:br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6.  He can enjoy a future that promises an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eternity</a:t>
            </a:r>
            <a:r>
              <a:rPr lang="en-US" sz="1600" dirty="0" smtClean="0">
                <a:latin typeface="Adobe Garamond Pro" pitchFamily="18" charset="0"/>
              </a:rPr>
              <a:t> with Jesus.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As a knight, you should always value </a:t>
            </a:r>
            <a:r>
              <a:rPr lang="en-US" sz="2000" b="1" dirty="0" smtClean="0">
                <a:latin typeface="Adobe Garamond Pro" pitchFamily="18" charset="0"/>
              </a:rPr>
              <a:t>yourself</a:t>
            </a:r>
            <a:r>
              <a:rPr lang="en-US" sz="2000" dirty="0" smtClean="0">
                <a:latin typeface="Adobe Garamond Pro" pitchFamily="18" charset="0"/>
              </a:rPr>
              <a:t>. 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9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75889"/>
            <a:ext cx="3550173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190750"/>
            <a:ext cx="35173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anose="020E0705020206020404" pitchFamily="34" charset="0"/>
              </a:rPr>
              <a:t>Valuing What’s Valuable</a:t>
            </a:r>
            <a:endParaRPr lang="en-US" sz="4000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9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302442"/>
            <a:ext cx="7657186" cy="45386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7614" y="302442"/>
            <a:ext cx="765718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man develops the potential that God has given him.  By wisely investing in himself, he increases his sense of personal value and influence.  His capability as a man is increased by:  </a:t>
            </a:r>
          </a:p>
          <a:p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A.  Attending a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campfire</a:t>
            </a:r>
            <a:r>
              <a:rPr lang="en-US" dirty="0" smtClean="0">
                <a:latin typeface="Adobe Garamond Pro" pitchFamily="18" charset="0"/>
              </a:rPr>
              <a:t> group which gives him the opportunity to 	   	     discuss the Knights concepts and learn to apply them with other men 	     who are supportive of his manhood journey. 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B.  Integrating what he learns regarding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knighthood</a:t>
            </a:r>
            <a:r>
              <a:rPr lang="en-US" dirty="0" smtClean="0">
                <a:latin typeface="Adobe Garamond Pro" pitchFamily="18" charset="0"/>
              </a:rPr>
              <a:t> into his daily 		     activities.  Through these efforts, he develops strength which can be 	   	     utilized to increase his potential as a man. 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   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2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302442"/>
            <a:ext cx="7657186" cy="45386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7614" y="302442"/>
            <a:ext cx="765718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>
                <a:latin typeface="Adobe Garamond Pro" pitchFamily="18" charset="0"/>
              </a:rPr>
              <a:t>A man develops the potential that God has given him.  By wisely investing in himself, he increases his sense of personal value and influence.  His capability as a man is increased by:  </a:t>
            </a:r>
          </a:p>
          <a:p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C.  His willingness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explore</a:t>
            </a:r>
            <a:r>
              <a:rPr lang="en-US" dirty="0" smtClean="0">
                <a:latin typeface="Adobe Garamond Pro" pitchFamily="18" charset="0"/>
              </a:rPr>
              <a:t> new areas of life which causes him to stretch 	      himself and discourages complacency.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D.  His efforts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develop</a:t>
            </a:r>
            <a:r>
              <a:rPr lang="en-US" dirty="0" smtClean="0">
                <a:latin typeface="Adobe Garamond Pro" pitchFamily="18" charset="0"/>
              </a:rPr>
              <a:t> himself, which </a:t>
            </a:r>
            <a:r>
              <a:rPr lang="en-US" dirty="0" smtClean="0">
                <a:latin typeface="Adobe Garamond Pro" pitchFamily="18" charset="0"/>
              </a:rPr>
              <a:t>enable </a:t>
            </a:r>
            <a:r>
              <a:rPr lang="en-US" dirty="0" smtClean="0">
                <a:latin typeface="Adobe Garamond Pro" pitchFamily="18" charset="0"/>
              </a:rPr>
              <a:t>him to lead 	  	      	      others well. 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E.  His acknowledgement of his self-value which gives him the	  	    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confidence</a:t>
            </a:r>
            <a:r>
              <a:rPr lang="en-US" dirty="0" smtClean="0">
                <a:latin typeface="Adobe Garamond Pro" pitchFamily="18" charset="0"/>
              </a:rPr>
              <a:t> to step toward the unknown parts of life.     </a:t>
            </a:r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   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0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514350"/>
            <a:ext cx="7657186" cy="379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6032" y="514350"/>
            <a:ext cx="765718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>
                <a:latin typeface="Adobe Garamond Pro" pitchFamily="18" charset="0"/>
              </a:rPr>
              <a:t>A man develops the potential that God has given him.  By wisely investing in himself, he increases his sense of personal value and influence.  His capability as a man is increased by:  </a:t>
            </a:r>
          </a:p>
          <a:p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F.  Believing the Bible which says:  “To whoever has, to him </a:t>
            </a:r>
            <a:r>
              <a:rPr lang="en-US" i="1" dirty="0" smtClean="0">
                <a:latin typeface="Adobe Garamond Pro" pitchFamily="18" charset="0"/>
              </a:rPr>
              <a:t>more</a:t>
            </a:r>
            <a:r>
              <a:rPr lang="en-US" dirty="0" smtClean="0">
                <a:latin typeface="Adobe Garamond Pro" pitchFamily="18" charset="0"/>
              </a:rPr>
              <a:t> shall be 	     given, and he will have an abundance; but whoever does not have, 	   	     even what he has shall be taken away from him.” </a:t>
            </a:r>
            <a:br>
              <a:rPr lang="en-US" dirty="0" smtClean="0">
                <a:latin typeface="Adobe Garamond Pro" pitchFamily="18" charset="0"/>
              </a:rPr>
            </a:br>
            <a:r>
              <a:rPr lang="en-US" dirty="0" smtClean="0">
                <a:latin typeface="Adobe Garamond Pro" pitchFamily="18" charset="0"/>
              </a:rPr>
              <a:t>	     (Matthew 13:12-NAS)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G.  Learning to walk more by faith than by sight.  </a:t>
            </a:r>
            <a:br>
              <a:rPr lang="en-US" dirty="0" smtClean="0">
                <a:latin typeface="Adobe Garamond Pro" pitchFamily="18" charset="0"/>
              </a:rPr>
            </a:br>
            <a:r>
              <a:rPr lang="en-US" dirty="0" smtClean="0">
                <a:latin typeface="Adobe Garamond Pro" pitchFamily="18" charset="0"/>
              </a:rPr>
              <a:t>	      (2 Corinthians 5:7-NAS)</a:t>
            </a:r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   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3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675096"/>
            <a:ext cx="7657186" cy="379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836295"/>
            <a:ext cx="765718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A man recognizes his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value</a:t>
            </a:r>
            <a:r>
              <a:rPr lang="en-US" sz="2000" dirty="0" smtClean="0">
                <a:latin typeface="Adobe Garamond Pro" pitchFamily="18" charset="0"/>
              </a:rPr>
              <a:t> through his acceptance of the unique gifts that have been given to him. </a:t>
            </a:r>
            <a:endParaRPr lang="en-US" sz="2000" dirty="0">
              <a:latin typeface="Adobe Garamond Pro" pitchFamily="18" charset="0"/>
            </a:endParaRPr>
          </a:p>
          <a:p>
            <a:pPr marL="514350" indent="-514350">
              <a:buAutoNum type="romanUcPeriod" startAt="2"/>
            </a:pPr>
            <a:endParaRPr lang="en-US" sz="2000" dirty="0" smtClean="0">
              <a:latin typeface="Adobe Garamond Pro" pitchFamily="18" charset="0"/>
            </a:endParaRPr>
          </a:p>
          <a:p>
            <a:pPr marL="800100" lvl="1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is able to identify five individually-specific areas in which he has skills/ talent and uses these parts of himself to give to others.</a:t>
            </a:r>
          </a:p>
          <a:p>
            <a:pPr marL="800100" lvl="1" indent="-342900">
              <a:buAutoNum type="alphaUcPeriod"/>
            </a:pPr>
            <a:endParaRPr lang="en-US" dirty="0">
              <a:latin typeface="Adobe Garamond Pro" pitchFamily="18" charset="0"/>
            </a:endParaRPr>
          </a:p>
          <a:p>
            <a:pPr marL="800100" lvl="1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believes that he 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blessed</a:t>
            </a:r>
            <a:r>
              <a:rPr lang="en-US" dirty="0" smtClean="0">
                <a:latin typeface="Adobe Garamond Pro" pitchFamily="18" charset="0"/>
              </a:rPr>
              <a:t> by God and has a responsibility to use his strengths in ways that increase his potential as a man.</a:t>
            </a:r>
          </a:p>
          <a:p>
            <a:pPr marL="800100" lvl="1" indent="-342900">
              <a:buAutoNum type="alphaUcPeriod"/>
            </a:pPr>
            <a:endParaRPr lang="en-US" dirty="0">
              <a:latin typeface="Adobe Garamond Pro" pitchFamily="18" charset="0"/>
            </a:endParaRPr>
          </a:p>
          <a:p>
            <a:pPr marL="800100" lvl="1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does not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hide</a:t>
            </a:r>
            <a:r>
              <a:rPr lang="en-US" dirty="0" smtClean="0">
                <a:latin typeface="Adobe Garamond Pro" pitchFamily="18" charset="0"/>
              </a:rPr>
              <a:t> his talents, but uses them to expand his influence.     </a:t>
            </a:r>
          </a:p>
        </p:txBody>
      </p:sp>
    </p:spTree>
    <p:extLst>
      <p:ext uri="{BB962C8B-B14F-4D97-AF65-F5344CB8AC3E}">
        <p14:creationId xmlns:p14="http://schemas.microsoft.com/office/powerpoint/2010/main" val="4404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895350"/>
            <a:ext cx="6133186" cy="3200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6032" y="884694"/>
            <a:ext cx="61447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>
                <a:latin typeface="Adobe Garamond Pro" pitchFamily="18" charset="0"/>
              </a:rPr>
              <a:t>A man recognizes his </a:t>
            </a:r>
            <a:r>
              <a:rPr lang="en-US" sz="2000" u="sng" dirty="0">
                <a:solidFill>
                  <a:srgbClr val="FF0000"/>
                </a:solidFill>
                <a:latin typeface="Adobe Garamond Pro" pitchFamily="18" charset="0"/>
              </a:rPr>
              <a:t>value</a:t>
            </a:r>
            <a:r>
              <a:rPr lang="en-US" sz="2000" dirty="0">
                <a:latin typeface="Adobe Garamond Pro" pitchFamily="18" charset="0"/>
              </a:rPr>
              <a:t> through his acceptance of the unique gifts that have been given to him. </a:t>
            </a:r>
          </a:p>
          <a:p>
            <a:pPr marL="514350" indent="-514350">
              <a:buAutoNum type="romanUcPeriod" startAt="2"/>
            </a:pPr>
            <a:endParaRPr lang="en-US" sz="2000" dirty="0" smtClean="0">
              <a:latin typeface="Adobe Garamond Pro" pitchFamily="18" charset="0"/>
            </a:endParaRPr>
          </a:p>
          <a:p>
            <a:pPr marL="800100" lvl="1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recognizes that his gifts are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magnified</a:t>
            </a:r>
            <a:r>
              <a:rPr lang="en-US" dirty="0" smtClean="0">
                <a:latin typeface="Adobe Garamond Pro" pitchFamily="18" charset="0"/>
              </a:rPr>
              <a:t> by the gifts of others, all of which are necessary to impact the forest.</a:t>
            </a:r>
            <a:br>
              <a:rPr lang="en-US" dirty="0" smtClean="0">
                <a:latin typeface="Adobe Garamond Pro" pitchFamily="18" charset="0"/>
              </a:rPr>
            </a:br>
            <a:endParaRPr lang="en-US" dirty="0">
              <a:latin typeface="Adobe Garamond Pro" pitchFamily="18" charset="0"/>
            </a:endParaRPr>
          </a:p>
          <a:p>
            <a:pPr marL="800100" lvl="1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is motivated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learn</a:t>
            </a:r>
            <a:r>
              <a:rPr lang="en-US" dirty="0" smtClean="0">
                <a:latin typeface="Adobe Garamond Pro" pitchFamily="18" charset="0"/>
              </a:rPr>
              <a:t> more in each of his areas of skill and enjoys participating in life in this way.  </a:t>
            </a:r>
          </a:p>
        </p:txBody>
      </p:sp>
    </p:spTree>
    <p:extLst>
      <p:ext uri="{BB962C8B-B14F-4D97-AF65-F5344CB8AC3E}">
        <p14:creationId xmlns:p14="http://schemas.microsoft.com/office/powerpoint/2010/main" val="319990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285750"/>
            <a:ext cx="8571586" cy="457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036" y="285750"/>
            <a:ext cx="857158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man recognizes that his relationships with others help him learn to value himself.</a:t>
            </a:r>
          </a:p>
          <a:p>
            <a:pPr marL="514350" indent="-514350">
              <a:buAutoNum type="romanUcPeriod" startAt="3"/>
            </a:pPr>
            <a:endParaRPr lang="en-US" sz="11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A.  Because he allows others to experience who he is in a non-defensive manner, they 	      value him as a person.</a:t>
            </a:r>
          </a:p>
          <a:p>
            <a:endParaRPr lang="en-US" sz="105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B.  The people in his life feel good when:</a:t>
            </a:r>
          </a:p>
          <a:p>
            <a:endParaRPr lang="en-US" sz="105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1.  They receive his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love</a:t>
            </a:r>
            <a:r>
              <a:rPr lang="en-US" sz="1600" dirty="0" smtClean="0">
                <a:latin typeface="Adobe Garamond Pro" pitchFamily="18" charset="0"/>
              </a:rPr>
              <a:t>.</a:t>
            </a:r>
          </a:p>
          <a:p>
            <a:endParaRPr lang="en-US" sz="1600" dirty="0" smtClean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2.  They know he is truly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listening</a:t>
            </a:r>
            <a:r>
              <a:rPr lang="en-US" sz="1600" dirty="0" smtClean="0">
                <a:latin typeface="Adobe Garamond Pro" pitchFamily="18" charset="0"/>
              </a:rPr>
              <a:t> to them.</a:t>
            </a:r>
          </a:p>
          <a:p>
            <a:endParaRPr lang="en-US" sz="1600" dirty="0" smtClean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3.  They feel his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affirmation</a:t>
            </a:r>
            <a:r>
              <a:rPr lang="en-US" sz="1600" dirty="0" smtClean="0">
                <a:latin typeface="Adobe Garamond Pro" pitchFamily="18" charset="0"/>
              </a:rPr>
              <a:t> through the compliments he gives them.</a:t>
            </a:r>
          </a:p>
          <a:p>
            <a:endParaRPr lang="en-US" sz="1600" dirty="0" smtClean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4.  They receive his positive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attention</a:t>
            </a:r>
            <a:r>
              <a:rPr lang="en-US" sz="1600" dirty="0" smtClean="0">
                <a:latin typeface="Adobe Garamond Pro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88145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4" y="438150"/>
            <a:ext cx="8571586" cy="419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036" y="450086"/>
            <a:ext cx="857158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>
                <a:latin typeface="Adobe Garamond Pro" pitchFamily="18" charset="0"/>
              </a:rPr>
              <a:t>A man recognizes that his relationships with others help him learn to value himself.</a:t>
            </a:r>
          </a:p>
          <a:p>
            <a:pPr marL="514350" indent="-514350">
              <a:buAutoNum type="romanUcPeriod" startAt="3"/>
            </a:pPr>
            <a:endParaRPr lang="en-US" sz="11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C.  A man is different from a male because he chooses to believe in his value.  	      	      This choice leads to other positive choices: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1.  He reinforces his belief in his value by holding himself to a positive set of 		     	     standards which reflect his self-respect.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2.  He consciously chooses to stay away from destructive activities and people who 		     will treat him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negatively</a:t>
            </a:r>
            <a:r>
              <a:rPr lang="en-US" sz="1600" dirty="0" smtClean="0">
                <a:latin typeface="Adobe Garamond Pro" pitchFamily="18" charset="0"/>
              </a:rPr>
              <a:t>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3.  He takes care of himself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physically</a:t>
            </a:r>
            <a:r>
              <a:rPr lang="en-US" sz="1600" dirty="0" smtClean="0">
                <a:latin typeface="Adobe Garamond Pro" pitchFamily="18" charset="0"/>
              </a:rPr>
              <a:t>.        </a:t>
            </a:r>
          </a:p>
        </p:txBody>
      </p:sp>
    </p:spTree>
    <p:extLst>
      <p:ext uri="{BB962C8B-B14F-4D97-AF65-F5344CB8AC3E}">
        <p14:creationId xmlns:p14="http://schemas.microsoft.com/office/powerpoint/2010/main" val="276133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367</Words>
  <Application>Microsoft Office PowerPoint</Application>
  <PresentationFormat>On-screen Show (16:9)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Laura Cramer</cp:lastModifiedBy>
  <cp:revision>49</cp:revision>
  <cp:lastPrinted>2014-07-25T23:33:37Z</cp:lastPrinted>
  <dcterms:created xsi:type="dcterms:W3CDTF">2014-05-07T17:07:37Z</dcterms:created>
  <dcterms:modified xsi:type="dcterms:W3CDTF">2014-07-29T20:34:18Z</dcterms:modified>
</cp:coreProperties>
</file>