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3"/>
  </p:handoutMasterIdLst>
  <p:sldIdLst>
    <p:sldId id="256" r:id="rId2"/>
    <p:sldId id="281" r:id="rId3"/>
    <p:sldId id="282" r:id="rId4"/>
    <p:sldId id="283" r:id="rId5"/>
    <p:sldId id="284"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Lst>
  <p:sldSz cx="9144000" cy="5143500" type="screen16x9"/>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9" d="100"/>
          <a:sy n="119" d="100"/>
        </p:scale>
        <p:origin x="-150" y="-9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C0738F14-6A36-4E1B-BBED-F48A551BEB27}" type="datetimeFigureOut">
              <a:rPr lang="en-US" smtClean="0"/>
              <a:t>7/29/2014</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27C8FE2C-DC4E-4522-8CF6-453038EFCFE7}" type="slidenum">
              <a:rPr lang="en-US" smtClean="0"/>
              <a:t>‹#›</a:t>
            </a:fld>
            <a:endParaRPr lang="en-US"/>
          </a:p>
        </p:txBody>
      </p:sp>
    </p:spTree>
    <p:extLst>
      <p:ext uri="{BB962C8B-B14F-4D97-AF65-F5344CB8AC3E}">
        <p14:creationId xmlns:p14="http://schemas.microsoft.com/office/powerpoint/2010/main" val="271926149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58F309B-CD4F-4143-AEEF-8F930F04D0D7}" type="datetimeFigureOut">
              <a:rPr lang="en-US" smtClean="0"/>
              <a:t>7/29/2014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2189DE-A29C-444A-8DA7-60113DE98E8A}" type="slidenum">
              <a:rPr lang="en-US" smtClean="0"/>
              <a:t>‹#›</a:t>
            </a:fld>
            <a:endParaRPr lang="en-US"/>
          </a:p>
        </p:txBody>
      </p:sp>
    </p:spTree>
    <p:extLst>
      <p:ext uri="{BB962C8B-B14F-4D97-AF65-F5344CB8AC3E}">
        <p14:creationId xmlns:p14="http://schemas.microsoft.com/office/powerpoint/2010/main" val="2172194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8F309B-CD4F-4143-AEEF-8F930F04D0D7}" type="datetimeFigureOut">
              <a:rPr lang="en-US" smtClean="0"/>
              <a:t>7/29/2014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2189DE-A29C-444A-8DA7-60113DE98E8A}" type="slidenum">
              <a:rPr lang="en-US" smtClean="0"/>
              <a:t>‹#›</a:t>
            </a:fld>
            <a:endParaRPr lang="en-US"/>
          </a:p>
        </p:txBody>
      </p:sp>
    </p:spTree>
    <p:extLst>
      <p:ext uri="{BB962C8B-B14F-4D97-AF65-F5344CB8AC3E}">
        <p14:creationId xmlns:p14="http://schemas.microsoft.com/office/powerpoint/2010/main" val="3163649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8F309B-CD4F-4143-AEEF-8F930F04D0D7}" type="datetimeFigureOut">
              <a:rPr lang="en-US" smtClean="0"/>
              <a:t>7/29/2014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2189DE-A29C-444A-8DA7-60113DE98E8A}" type="slidenum">
              <a:rPr lang="en-US" smtClean="0"/>
              <a:t>‹#›</a:t>
            </a:fld>
            <a:endParaRPr lang="en-US"/>
          </a:p>
        </p:txBody>
      </p:sp>
    </p:spTree>
    <p:extLst>
      <p:ext uri="{BB962C8B-B14F-4D97-AF65-F5344CB8AC3E}">
        <p14:creationId xmlns:p14="http://schemas.microsoft.com/office/powerpoint/2010/main" val="256372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8F309B-CD4F-4143-AEEF-8F930F04D0D7}" type="datetimeFigureOut">
              <a:rPr lang="en-US" smtClean="0"/>
              <a:t>7/29/2014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2189DE-A29C-444A-8DA7-60113DE98E8A}" type="slidenum">
              <a:rPr lang="en-US" smtClean="0"/>
              <a:t>‹#›</a:t>
            </a:fld>
            <a:endParaRPr lang="en-US"/>
          </a:p>
        </p:txBody>
      </p:sp>
    </p:spTree>
    <p:extLst>
      <p:ext uri="{BB962C8B-B14F-4D97-AF65-F5344CB8AC3E}">
        <p14:creationId xmlns:p14="http://schemas.microsoft.com/office/powerpoint/2010/main" val="3991122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8F309B-CD4F-4143-AEEF-8F930F04D0D7}" type="datetimeFigureOut">
              <a:rPr lang="en-US" smtClean="0"/>
              <a:t>7/29/2014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2189DE-A29C-444A-8DA7-60113DE98E8A}" type="slidenum">
              <a:rPr lang="en-US" smtClean="0"/>
              <a:t>‹#›</a:t>
            </a:fld>
            <a:endParaRPr lang="en-US"/>
          </a:p>
        </p:txBody>
      </p:sp>
    </p:spTree>
    <p:extLst>
      <p:ext uri="{BB962C8B-B14F-4D97-AF65-F5344CB8AC3E}">
        <p14:creationId xmlns:p14="http://schemas.microsoft.com/office/powerpoint/2010/main" val="2477839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58F309B-CD4F-4143-AEEF-8F930F04D0D7}" type="datetimeFigureOut">
              <a:rPr lang="en-US" smtClean="0"/>
              <a:t>7/29/2014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2189DE-A29C-444A-8DA7-60113DE98E8A}" type="slidenum">
              <a:rPr lang="en-US" smtClean="0"/>
              <a:t>‹#›</a:t>
            </a:fld>
            <a:endParaRPr lang="en-US"/>
          </a:p>
        </p:txBody>
      </p:sp>
    </p:spTree>
    <p:extLst>
      <p:ext uri="{BB962C8B-B14F-4D97-AF65-F5344CB8AC3E}">
        <p14:creationId xmlns:p14="http://schemas.microsoft.com/office/powerpoint/2010/main" val="3183157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58F309B-CD4F-4143-AEEF-8F930F04D0D7}" type="datetimeFigureOut">
              <a:rPr lang="en-US" smtClean="0"/>
              <a:t>7/29/2014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2189DE-A29C-444A-8DA7-60113DE98E8A}" type="slidenum">
              <a:rPr lang="en-US" smtClean="0"/>
              <a:t>‹#›</a:t>
            </a:fld>
            <a:endParaRPr lang="en-US"/>
          </a:p>
        </p:txBody>
      </p:sp>
    </p:spTree>
    <p:extLst>
      <p:ext uri="{BB962C8B-B14F-4D97-AF65-F5344CB8AC3E}">
        <p14:creationId xmlns:p14="http://schemas.microsoft.com/office/powerpoint/2010/main" val="1981070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8F309B-CD4F-4143-AEEF-8F930F04D0D7}" type="datetimeFigureOut">
              <a:rPr lang="en-US" smtClean="0"/>
              <a:t>7/29/2014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2189DE-A29C-444A-8DA7-60113DE98E8A}" type="slidenum">
              <a:rPr lang="en-US" smtClean="0"/>
              <a:t>‹#›</a:t>
            </a:fld>
            <a:endParaRPr lang="en-US"/>
          </a:p>
        </p:txBody>
      </p:sp>
    </p:spTree>
    <p:extLst>
      <p:ext uri="{BB962C8B-B14F-4D97-AF65-F5344CB8AC3E}">
        <p14:creationId xmlns:p14="http://schemas.microsoft.com/office/powerpoint/2010/main" val="4201344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8F309B-CD4F-4143-AEEF-8F930F04D0D7}" type="datetimeFigureOut">
              <a:rPr lang="en-US" smtClean="0"/>
              <a:t>7/29/2014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2189DE-A29C-444A-8DA7-60113DE98E8A}" type="slidenum">
              <a:rPr lang="en-US" smtClean="0"/>
              <a:t>‹#›</a:t>
            </a:fld>
            <a:endParaRPr lang="en-US"/>
          </a:p>
        </p:txBody>
      </p:sp>
    </p:spTree>
    <p:extLst>
      <p:ext uri="{BB962C8B-B14F-4D97-AF65-F5344CB8AC3E}">
        <p14:creationId xmlns:p14="http://schemas.microsoft.com/office/powerpoint/2010/main" val="2643049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8F309B-CD4F-4143-AEEF-8F930F04D0D7}" type="datetimeFigureOut">
              <a:rPr lang="en-US" smtClean="0"/>
              <a:t>7/29/2014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2189DE-A29C-444A-8DA7-60113DE98E8A}" type="slidenum">
              <a:rPr lang="en-US" smtClean="0"/>
              <a:t>‹#›</a:t>
            </a:fld>
            <a:endParaRPr lang="en-US"/>
          </a:p>
        </p:txBody>
      </p:sp>
    </p:spTree>
    <p:extLst>
      <p:ext uri="{BB962C8B-B14F-4D97-AF65-F5344CB8AC3E}">
        <p14:creationId xmlns:p14="http://schemas.microsoft.com/office/powerpoint/2010/main" val="2872480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8F309B-CD4F-4143-AEEF-8F930F04D0D7}" type="datetimeFigureOut">
              <a:rPr lang="en-US" smtClean="0"/>
              <a:t>7/29/2014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2189DE-A29C-444A-8DA7-60113DE98E8A}" type="slidenum">
              <a:rPr lang="en-US" smtClean="0"/>
              <a:t>‹#›</a:t>
            </a:fld>
            <a:endParaRPr lang="en-US"/>
          </a:p>
        </p:txBody>
      </p:sp>
    </p:spTree>
    <p:extLst>
      <p:ext uri="{BB962C8B-B14F-4D97-AF65-F5344CB8AC3E}">
        <p14:creationId xmlns:p14="http://schemas.microsoft.com/office/powerpoint/2010/main" val="120865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58F309B-CD4F-4143-AEEF-8F930F04D0D7}" type="datetimeFigureOut">
              <a:rPr lang="en-US" smtClean="0"/>
              <a:t>7/29/2014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6B2189DE-A29C-444A-8DA7-60113DE98E8A}" type="slidenum">
              <a:rPr lang="en-US" smtClean="0"/>
              <a:t>‹#›</a:t>
            </a:fld>
            <a:endParaRPr lang="en-US"/>
          </a:p>
        </p:txBody>
      </p:sp>
    </p:spTree>
    <p:extLst>
      <p:ext uri="{BB962C8B-B14F-4D97-AF65-F5344CB8AC3E}">
        <p14:creationId xmlns:p14="http://schemas.microsoft.com/office/powerpoint/2010/main" val="3262174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875431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340" y="566874"/>
            <a:ext cx="7169506" cy="3962400"/>
          </a:xfrm>
          <a:prstGeom prst="rect">
            <a:avLst/>
          </a:prstGeom>
        </p:spPr>
      </p:pic>
      <p:sp>
        <p:nvSpPr>
          <p:cNvPr id="2" name="TextBox 1"/>
          <p:cNvSpPr txBox="1"/>
          <p:nvPr/>
        </p:nvSpPr>
        <p:spPr>
          <a:xfrm>
            <a:off x="298094" y="604212"/>
            <a:ext cx="7169506" cy="3477875"/>
          </a:xfrm>
          <a:prstGeom prst="rect">
            <a:avLst/>
          </a:prstGeom>
          <a:noFill/>
        </p:spPr>
        <p:txBody>
          <a:bodyPr wrap="square" rtlCol="0">
            <a:spAutoFit/>
          </a:bodyPr>
          <a:lstStyle/>
          <a:p>
            <a:pPr marL="514350" indent="-514350">
              <a:buAutoNum type="romanUcPeriod" startAt="4"/>
            </a:pPr>
            <a:r>
              <a:rPr lang="en-US" sz="2000" dirty="0" smtClean="0">
                <a:latin typeface="Adobe Garamond Pro" pitchFamily="18" charset="0"/>
              </a:rPr>
              <a:t>There are very few knights who do not have to work in order to </a:t>
            </a:r>
            <a:r>
              <a:rPr lang="en-US" sz="2000" u="sng" dirty="0" smtClean="0">
                <a:solidFill>
                  <a:srgbClr val="FF0000"/>
                </a:solidFill>
                <a:latin typeface="Adobe Garamond Pro" pitchFamily="18" charset="0"/>
              </a:rPr>
              <a:t>financially</a:t>
            </a:r>
            <a:r>
              <a:rPr lang="en-US" sz="2000" dirty="0" smtClean="0">
                <a:latin typeface="Adobe Garamond Pro" pitchFamily="18" charset="0"/>
              </a:rPr>
              <a:t> provide for themselves and for their families. </a:t>
            </a:r>
          </a:p>
          <a:p>
            <a:pPr marL="514350" indent="-514350">
              <a:buAutoNum type="romanUcPeriod" startAt="4"/>
            </a:pPr>
            <a:endParaRPr lang="en-US" sz="2000" dirty="0">
              <a:latin typeface="Adobe Garamond Pro" pitchFamily="18" charset="0"/>
            </a:endParaRPr>
          </a:p>
          <a:p>
            <a:pPr lvl="0"/>
            <a:r>
              <a:rPr lang="en-US" sz="2000" dirty="0" smtClean="0">
                <a:latin typeface="Adobe Garamond Pro" pitchFamily="18" charset="0"/>
              </a:rPr>
              <a:t>	</a:t>
            </a:r>
            <a:r>
              <a:rPr lang="en-US" dirty="0">
                <a:solidFill>
                  <a:prstClr val="black"/>
                </a:solidFill>
                <a:latin typeface="Adobe Garamond Pro" pitchFamily="18" charset="0"/>
              </a:rPr>
              <a:t>A.  In this Trail, the </a:t>
            </a:r>
            <a:r>
              <a:rPr lang="en-US" u="sng" dirty="0">
                <a:solidFill>
                  <a:srgbClr val="FF0000"/>
                </a:solidFill>
                <a:latin typeface="Adobe Garamond Pro" pitchFamily="18" charset="0"/>
              </a:rPr>
              <a:t>contributions</a:t>
            </a:r>
            <a:r>
              <a:rPr lang="en-US" dirty="0">
                <a:solidFill>
                  <a:prstClr val="black"/>
                </a:solidFill>
                <a:latin typeface="Adobe Garamond Pro" pitchFamily="18" charset="0"/>
              </a:rPr>
              <a:t> of the man’s mind will be </a:t>
            </a:r>
            <a:r>
              <a:rPr lang="en-US" dirty="0" smtClean="0">
                <a:solidFill>
                  <a:prstClr val="black"/>
                </a:solidFill>
                <a:latin typeface="Adobe Garamond Pro" pitchFamily="18" charset="0"/>
              </a:rPr>
              <a:t>	  	      discussed </a:t>
            </a:r>
            <a:r>
              <a:rPr lang="en-US" dirty="0">
                <a:solidFill>
                  <a:prstClr val="black"/>
                </a:solidFill>
                <a:latin typeface="Adobe Garamond Pro" pitchFamily="18" charset="0"/>
              </a:rPr>
              <a:t>as they </a:t>
            </a:r>
            <a:r>
              <a:rPr lang="en-US" dirty="0" smtClean="0">
                <a:solidFill>
                  <a:prstClr val="black"/>
                </a:solidFill>
                <a:latin typeface="Adobe Garamond Pro" pitchFamily="18" charset="0"/>
              </a:rPr>
              <a:t>relate to </a:t>
            </a:r>
            <a:r>
              <a:rPr lang="en-US" dirty="0">
                <a:solidFill>
                  <a:prstClr val="black"/>
                </a:solidFill>
                <a:latin typeface="Adobe Garamond Pro" pitchFamily="18" charset="0"/>
              </a:rPr>
              <a:t>the financial choices of the knight.  A </a:t>
            </a:r>
            <a:r>
              <a:rPr lang="en-US" dirty="0" smtClean="0">
                <a:solidFill>
                  <a:prstClr val="black"/>
                </a:solidFill>
                <a:latin typeface="Adobe Garamond Pro" pitchFamily="18" charset="0"/>
              </a:rPr>
              <a:t>	      knight </a:t>
            </a:r>
            <a:r>
              <a:rPr lang="en-US" dirty="0">
                <a:solidFill>
                  <a:prstClr val="black"/>
                </a:solidFill>
                <a:latin typeface="Adobe Garamond Pro" pitchFamily="18" charset="0"/>
              </a:rPr>
              <a:t>makes good financial decisions, </a:t>
            </a:r>
            <a:r>
              <a:rPr lang="en-US" dirty="0" smtClean="0">
                <a:solidFill>
                  <a:prstClr val="black"/>
                </a:solidFill>
                <a:latin typeface="Adobe Garamond Pro" pitchFamily="18" charset="0"/>
              </a:rPr>
              <a:t>utilizing </a:t>
            </a:r>
            <a:r>
              <a:rPr lang="en-US" dirty="0">
                <a:solidFill>
                  <a:prstClr val="black"/>
                </a:solidFill>
                <a:latin typeface="Adobe Garamond Pro" pitchFamily="18" charset="0"/>
              </a:rPr>
              <a:t>the strength of </a:t>
            </a:r>
            <a:r>
              <a:rPr lang="en-US" dirty="0" smtClean="0">
                <a:solidFill>
                  <a:prstClr val="black"/>
                </a:solidFill>
                <a:latin typeface="Adobe Garamond Pro" pitchFamily="18" charset="0"/>
              </a:rPr>
              <a:t>	      his </a:t>
            </a:r>
            <a:r>
              <a:rPr lang="en-US" dirty="0">
                <a:solidFill>
                  <a:prstClr val="black"/>
                </a:solidFill>
                <a:latin typeface="Adobe Garamond Pro" pitchFamily="18" charset="0"/>
              </a:rPr>
              <a:t>king, lover, warrior and friend.  The </a:t>
            </a:r>
            <a:r>
              <a:rPr lang="en-US" u="sng" dirty="0">
                <a:solidFill>
                  <a:srgbClr val="FF0000"/>
                </a:solidFill>
                <a:latin typeface="Adobe Garamond Pro" pitchFamily="18" charset="0"/>
              </a:rPr>
              <a:t>king’s</a:t>
            </a:r>
            <a:r>
              <a:rPr lang="en-US" dirty="0">
                <a:solidFill>
                  <a:prstClr val="black"/>
                </a:solidFill>
                <a:latin typeface="Adobe Garamond Pro" pitchFamily="18" charset="0"/>
              </a:rPr>
              <a:t> </a:t>
            </a:r>
            <a:r>
              <a:rPr lang="en-US" dirty="0" smtClean="0">
                <a:solidFill>
                  <a:prstClr val="black"/>
                </a:solidFill>
                <a:latin typeface="Adobe Garamond Pro" pitchFamily="18" charset="0"/>
              </a:rPr>
              <a:t>perspective 	  	      regarding </a:t>
            </a:r>
            <a:r>
              <a:rPr lang="en-US" dirty="0">
                <a:solidFill>
                  <a:prstClr val="black"/>
                </a:solidFill>
                <a:latin typeface="Adobe Garamond Pro" pitchFamily="18" charset="0"/>
              </a:rPr>
              <a:t>the use of money:</a:t>
            </a:r>
          </a:p>
          <a:p>
            <a:endParaRPr lang="en-US" dirty="0">
              <a:latin typeface="Adobe Garamond Pro" pitchFamily="18" charset="0"/>
            </a:endParaRPr>
          </a:p>
          <a:p>
            <a:r>
              <a:rPr lang="en-US" dirty="0" smtClean="0">
                <a:latin typeface="Adobe Garamond Pro" pitchFamily="18" charset="0"/>
              </a:rPr>
              <a:t>		</a:t>
            </a:r>
            <a:r>
              <a:rPr lang="en-US" sz="1600" dirty="0" smtClean="0">
                <a:latin typeface="Adobe Garamond Pro" pitchFamily="18" charset="0"/>
              </a:rPr>
              <a:t>13.  Understands that both what he has and what he lacks are 		       part of God’s </a:t>
            </a:r>
            <a:r>
              <a:rPr lang="en-US" sz="1600" u="sng" dirty="0" smtClean="0">
                <a:solidFill>
                  <a:srgbClr val="FF0000"/>
                </a:solidFill>
                <a:latin typeface="Adobe Garamond Pro" pitchFamily="18" charset="0"/>
              </a:rPr>
              <a:t>plan</a:t>
            </a:r>
            <a:r>
              <a:rPr lang="en-US" sz="1600" dirty="0" smtClean="0">
                <a:latin typeface="Adobe Garamond Pro" pitchFamily="18" charset="0"/>
              </a:rPr>
              <a:t> 	for his life.</a:t>
            </a:r>
          </a:p>
          <a:p>
            <a:r>
              <a:rPr lang="en-US" sz="1600" dirty="0" smtClean="0">
                <a:latin typeface="Adobe Garamond Pro" pitchFamily="18" charset="0"/>
              </a:rPr>
              <a:t>  </a:t>
            </a:r>
            <a:endParaRPr lang="en-US" sz="2000" dirty="0" smtClean="0">
              <a:latin typeface="Adobe Garamond Pro" pitchFamily="18" charset="0"/>
            </a:endParaRPr>
          </a:p>
        </p:txBody>
      </p:sp>
    </p:spTree>
    <p:extLst>
      <p:ext uri="{BB962C8B-B14F-4D97-AF65-F5344CB8AC3E}">
        <p14:creationId xmlns:p14="http://schemas.microsoft.com/office/powerpoint/2010/main" val="1486192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340" y="567842"/>
            <a:ext cx="7169506" cy="4114800"/>
          </a:xfrm>
          <a:prstGeom prst="rect">
            <a:avLst/>
          </a:prstGeom>
        </p:spPr>
      </p:pic>
      <p:sp>
        <p:nvSpPr>
          <p:cNvPr id="2" name="TextBox 1"/>
          <p:cNvSpPr txBox="1"/>
          <p:nvPr/>
        </p:nvSpPr>
        <p:spPr>
          <a:xfrm>
            <a:off x="292607" y="590550"/>
            <a:ext cx="7169506" cy="3416320"/>
          </a:xfrm>
          <a:prstGeom prst="rect">
            <a:avLst/>
          </a:prstGeom>
          <a:noFill/>
        </p:spPr>
        <p:txBody>
          <a:bodyPr wrap="square" rtlCol="0">
            <a:spAutoFit/>
          </a:bodyPr>
          <a:lstStyle/>
          <a:p>
            <a:pPr marL="514350" indent="-514350">
              <a:buAutoNum type="romanUcPeriod" startAt="4"/>
            </a:pPr>
            <a:r>
              <a:rPr lang="en-US" sz="2000" dirty="0" smtClean="0">
                <a:latin typeface="Adobe Garamond Pro" pitchFamily="18" charset="0"/>
              </a:rPr>
              <a:t>There are very few knights who do not have to work in order to </a:t>
            </a:r>
            <a:r>
              <a:rPr lang="en-US" sz="2000" u="sng" dirty="0" smtClean="0">
                <a:solidFill>
                  <a:srgbClr val="FF0000"/>
                </a:solidFill>
                <a:latin typeface="Adobe Garamond Pro" pitchFamily="18" charset="0"/>
              </a:rPr>
              <a:t>financially</a:t>
            </a:r>
            <a:r>
              <a:rPr lang="en-US" sz="2000" dirty="0" smtClean="0">
                <a:latin typeface="Adobe Garamond Pro" pitchFamily="18" charset="0"/>
              </a:rPr>
              <a:t> provide for themselves and for their families. </a:t>
            </a:r>
          </a:p>
          <a:p>
            <a:pPr marL="514350" indent="-514350">
              <a:buAutoNum type="romanUcPeriod" startAt="4"/>
            </a:pPr>
            <a:endParaRPr lang="en-US" sz="2000" dirty="0">
              <a:latin typeface="Adobe Garamond Pro" pitchFamily="18" charset="0"/>
            </a:endParaRPr>
          </a:p>
          <a:p>
            <a:r>
              <a:rPr lang="en-US" sz="2000" dirty="0" smtClean="0">
                <a:latin typeface="Adobe Garamond Pro" pitchFamily="18" charset="0"/>
              </a:rPr>
              <a:t>	</a:t>
            </a:r>
            <a:r>
              <a:rPr lang="en-US" dirty="0" smtClean="0">
                <a:latin typeface="Adobe Garamond Pro" pitchFamily="18" charset="0"/>
              </a:rPr>
              <a:t>B.  The </a:t>
            </a:r>
            <a:r>
              <a:rPr lang="en-US" u="sng" dirty="0" smtClean="0">
                <a:solidFill>
                  <a:srgbClr val="FF0000"/>
                </a:solidFill>
                <a:latin typeface="Adobe Garamond Pro" pitchFamily="18" charset="0"/>
              </a:rPr>
              <a:t>lover</a:t>
            </a:r>
            <a:r>
              <a:rPr lang="en-US" dirty="0" smtClean="0">
                <a:latin typeface="Adobe Garamond Pro" pitchFamily="18" charset="0"/>
              </a:rPr>
              <a:t> of the man’s mind practices financial L.A.R.G.E. 	      C.A.R.E. love skills: </a:t>
            </a:r>
            <a:endParaRPr lang="en-US" dirty="0">
              <a:latin typeface="Adobe Garamond Pro" pitchFamily="18" charset="0"/>
            </a:endParaRPr>
          </a:p>
          <a:p>
            <a:r>
              <a:rPr lang="en-US" dirty="0" smtClean="0">
                <a:latin typeface="Adobe Garamond Pro" pitchFamily="18" charset="0"/>
              </a:rPr>
              <a:t>		</a:t>
            </a:r>
          </a:p>
          <a:p>
            <a:r>
              <a:rPr lang="en-US" sz="2000" dirty="0">
                <a:latin typeface="Adobe Garamond Pro" pitchFamily="18" charset="0"/>
              </a:rPr>
              <a:t>	</a:t>
            </a:r>
            <a:r>
              <a:rPr lang="en-US" sz="2000" dirty="0" smtClean="0">
                <a:latin typeface="Adobe Garamond Pro" pitchFamily="18" charset="0"/>
              </a:rPr>
              <a:t>	</a:t>
            </a:r>
            <a:r>
              <a:rPr lang="en-US" sz="1600" dirty="0" smtClean="0">
                <a:latin typeface="Adobe Garamond Pro" pitchFamily="18" charset="0"/>
              </a:rPr>
              <a:t>1.  </a:t>
            </a:r>
            <a:r>
              <a:rPr lang="en-US" sz="1600" b="1" dirty="0" smtClean="0">
                <a:latin typeface="Adobe Garamond Pro" pitchFamily="18" charset="0"/>
              </a:rPr>
              <a:t>L</a:t>
            </a:r>
            <a:r>
              <a:rPr lang="en-US" sz="1600" dirty="0" smtClean="0">
                <a:latin typeface="Adobe Garamond Pro" pitchFamily="18" charset="0"/>
              </a:rPr>
              <a:t>istens to those he loves in order to discover what they value 		     and need.  He hears that jewelry and flowers may have more 		     meaning to others than they do to him.</a:t>
            </a:r>
          </a:p>
          <a:p>
            <a:endParaRPr lang="en-US" sz="1600" dirty="0">
              <a:latin typeface="Adobe Garamond Pro" pitchFamily="18" charset="0"/>
            </a:endParaRPr>
          </a:p>
          <a:p>
            <a:r>
              <a:rPr lang="en-US" sz="1600" dirty="0" smtClean="0">
                <a:latin typeface="Adobe Garamond Pro" pitchFamily="18" charset="0"/>
              </a:rPr>
              <a:t>		2.  </a:t>
            </a:r>
            <a:r>
              <a:rPr lang="en-US" sz="1600" b="1" dirty="0" smtClean="0">
                <a:latin typeface="Adobe Garamond Pro" pitchFamily="18" charset="0"/>
              </a:rPr>
              <a:t>A</a:t>
            </a:r>
            <a:r>
              <a:rPr lang="en-US" sz="1600" dirty="0" smtClean="0">
                <a:latin typeface="Adobe Garamond Pro" pitchFamily="18" charset="0"/>
              </a:rPr>
              <a:t>ttention is focused on the </a:t>
            </a:r>
            <a:r>
              <a:rPr lang="en-US" sz="1600" u="sng" dirty="0" smtClean="0">
                <a:solidFill>
                  <a:srgbClr val="FF0000"/>
                </a:solidFill>
                <a:latin typeface="Adobe Garamond Pro" pitchFamily="18" charset="0"/>
              </a:rPr>
              <a:t>needs</a:t>
            </a:r>
            <a:r>
              <a:rPr lang="en-US" sz="1600" dirty="0" smtClean="0">
                <a:latin typeface="Adobe Garamond Pro" pitchFamily="18" charset="0"/>
              </a:rPr>
              <a:t> of his family and friends 		     and making their needs a part of his financial plan.  </a:t>
            </a:r>
          </a:p>
        </p:txBody>
      </p:sp>
    </p:spTree>
    <p:extLst>
      <p:ext uri="{BB962C8B-B14F-4D97-AF65-F5344CB8AC3E}">
        <p14:creationId xmlns:p14="http://schemas.microsoft.com/office/powerpoint/2010/main" val="2048874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340" y="655396"/>
            <a:ext cx="7169506" cy="3832708"/>
          </a:xfrm>
          <a:prstGeom prst="rect">
            <a:avLst/>
          </a:prstGeom>
        </p:spPr>
      </p:pic>
      <p:sp>
        <p:nvSpPr>
          <p:cNvPr id="2" name="TextBox 1"/>
          <p:cNvSpPr txBox="1"/>
          <p:nvPr/>
        </p:nvSpPr>
        <p:spPr>
          <a:xfrm>
            <a:off x="292607" y="742950"/>
            <a:ext cx="7169506" cy="3170099"/>
          </a:xfrm>
          <a:prstGeom prst="rect">
            <a:avLst/>
          </a:prstGeom>
          <a:noFill/>
        </p:spPr>
        <p:txBody>
          <a:bodyPr wrap="square" rtlCol="0">
            <a:spAutoFit/>
          </a:bodyPr>
          <a:lstStyle/>
          <a:p>
            <a:pPr marL="514350" indent="-514350">
              <a:buAutoNum type="romanUcPeriod" startAt="4"/>
            </a:pPr>
            <a:r>
              <a:rPr lang="en-US" sz="2000" dirty="0" smtClean="0">
                <a:latin typeface="Adobe Garamond Pro" pitchFamily="18" charset="0"/>
              </a:rPr>
              <a:t>There are very few knights who do not have to work in order to </a:t>
            </a:r>
            <a:r>
              <a:rPr lang="en-US" sz="2000" u="sng" dirty="0" smtClean="0">
                <a:solidFill>
                  <a:srgbClr val="FF0000"/>
                </a:solidFill>
                <a:latin typeface="Adobe Garamond Pro" pitchFamily="18" charset="0"/>
              </a:rPr>
              <a:t>financially</a:t>
            </a:r>
            <a:r>
              <a:rPr lang="en-US" sz="2000" dirty="0" smtClean="0">
                <a:latin typeface="Adobe Garamond Pro" pitchFamily="18" charset="0"/>
              </a:rPr>
              <a:t> provide for themselves and for their families. </a:t>
            </a:r>
          </a:p>
          <a:p>
            <a:pPr marL="514350" indent="-514350">
              <a:buAutoNum type="romanUcPeriod" startAt="4"/>
            </a:pPr>
            <a:endParaRPr lang="en-US" sz="2000" dirty="0">
              <a:latin typeface="Adobe Garamond Pro" pitchFamily="18" charset="0"/>
            </a:endParaRPr>
          </a:p>
          <a:p>
            <a:r>
              <a:rPr lang="en-US" sz="2000" dirty="0" smtClean="0">
                <a:latin typeface="Adobe Garamond Pro" pitchFamily="18" charset="0"/>
              </a:rPr>
              <a:t>	</a:t>
            </a:r>
            <a:r>
              <a:rPr lang="en-US" dirty="0" smtClean="0">
                <a:latin typeface="Adobe Garamond Pro" pitchFamily="18" charset="0"/>
              </a:rPr>
              <a:t>B.  The </a:t>
            </a:r>
            <a:r>
              <a:rPr lang="en-US" u="sng" dirty="0" smtClean="0">
                <a:solidFill>
                  <a:srgbClr val="FF0000"/>
                </a:solidFill>
                <a:latin typeface="Adobe Garamond Pro" pitchFamily="18" charset="0"/>
              </a:rPr>
              <a:t>lover</a:t>
            </a:r>
            <a:r>
              <a:rPr lang="en-US" dirty="0" smtClean="0">
                <a:latin typeface="Adobe Garamond Pro" pitchFamily="18" charset="0"/>
              </a:rPr>
              <a:t> of the man’s mind practices financial L.A.R.G.E. 	     C.A.R.E. love skills: </a:t>
            </a:r>
            <a:endParaRPr lang="en-US" dirty="0">
              <a:latin typeface="Adobe Garamond Pro" pitchFamily="18" charset="0"/>
            </a:endParaRPr>
          </a:p>
          <a:p>
            <a:r>
              <a:rPr lang="en-US" dirty="0" smtClean="0">
                <a:latin typeface="Adobe Garamond Pro" pitchFamily="18" charset="0"/>
              </a:rPr>
              <a:t>		</a:t>
            </a:r>
          </a:p>
          <a:p>
            <a:r>
              <a:rPr lang="en-US" sz="2000" dirty="0">
                <a:latin typeface="Adobe Garamond Pro" pitchFamily="18" charset="0"/>
              </a:rPr>
              <a:t>	</a:t>
            </a:r>
            <a:r>
              <a:rPr lang="en-US" sz="2000" dirty="0" smtClean="0">
                <a:latin typeface="Adobe Garamond Pro" pitchFamily="18" charset="0"/>
              </a:rPr>
              <a:t>	</a:t>
            </a:r>
            <a:r>
              <a:rPr lang="en-US" sz="1600" dirty="0" smtClean="0">
                <a:latin typeface="Adobe Garamond Pro" pitchFamily="18" charset="0"/>
              </a:rPr>
              <a:t>3.  </a:t>
            </a:r>
            <a:r>
              <a:rPr lang="en-US" sz="1600" b="1" dirty="0" smtClean="0">
                <a:latin typeface="Adobe Garamond Pro" pitchFamily="18" charset="0"/>
              </a:rPr>
              <a:t>R</a:t>
            </a:r>
            <a:r>
              <a:rPr lang="en-US" sz="1600" dirty="0" smtClean="0">
                <a:latin typeface="Adobe Garamond Pro" pitchFamily="18" charset="0"/>
              </a:rPr>
              <a:t>espects the </a:t>
            </a:r>
            <a:r>
              <a:rPr lang="en-US" sz="1600" u="sng" dirty="0" smtClean="0">
                <a:solidFill>
                  <a:srgbClr val="FF0000"/>
                </a:solidFill>
                <a:latin typeface="Adobe Garamond Pro" pitchFamily="18" charset="0"/>
              </a:rPr>
              <a:t>differences</a:t>
            </a:r>
            <a:r>
              <a:rPr lang="en-US" sz="1600" dirty="0" smtClean="0">
                <a:latin typeface="Adobe Garamond Pro" pitchFamily="18" charset="0"/>
              </a:rPr>
              <a:t> between how he wants to spend the 		     money that is available and how others want to spend it.</a:t>
            </a:r>
          </a:p>
          <a:p>
            <a:endParaRPr lang="en-US" sz="1600" dirty="0">
              <a:latin typeface="Adobe Garamond Pro" pitchFamily="18" charset="0"/>
            </a:endParaRPr>
          </a:p>
          <a:p>
            <a:r>
              <a:rPr lang="en-US" sz="1600" dirty="0" smtClean="0">
                <a:latin typeface="Adobe Garamond Pro" pitchFamily="18" charset="0"/>
              </a:rPr>
              <a:t>		4.  </a:t>
            </a:r>
            <a:r>
              <a:rPr lang="en-US" sz="1600" b="1" dirty="0" smtClean="0">
                <a:latin typeface="Adobe Garamond Pro" pitchFamily="18" charset="0"/>
              </a:rPr>
              <a:t>G</a:t>
            </a:r>
            <a:r>
              <a:rPr lang="en-US" sz="1600" dirty="0" smtClean="0">
                <a:latin typeface="Adobe Garamond Pro" pitchFamily="18" charset="0"/>
              </a:rPr>
              <a:t>enuineness is shown in his conversations, as he shares the 		     </a:t>
            </a:r>
            <a:r>
              <a:rPr lang="en-US" sz="1600" u="sng" dirty="0" smtClean="0">
                <a:solidFill>
                  <a:srgbClr val="FF0000"/>
                </a:solidFill>
                <a:latin typeface="Adobe Garamond Pro" pitchFamily="18" charset="0"/>
              </a:rPr>
              <a:t>true</a:t>
            </a:r>
            <a:r>
              <a:rPr lang="en-US" sz="1600" dirty="0" smtClean="0">
                <a:latin typeface="Adobe Garamond Pro" pitchFamily="18" charset="0"/>
              </a:rPr>
              <a:t> financial picture in open and honest ways.   </a:t>
            </a:r>
          </a:p>
        </p:txBody>
      </p:sp>
    </p:spTree>
    <p:extLst>
      <p:ext uri="{BB962C8B-B14F-4D97-AF65-F5344CB8AC3E}">
        <p14:creationId xmlns:p14="http://schemas.microsoft.com/office/powerpoint/2010/main" val="718646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340" y="361950"/>
            <a:ext cx="7636460" cy="4495800"/>
          </a:xfrm>
          <a:prstGeom prst="rect">
            <a:avLst/>
          </a:prstGeom>
        </p:spPr>
      </p:pic>
      <p:sp>
        <p:nvSpPr>
          <p:cNvPr id="2" name="TextBox 1"/>
          <p:cNvSpPr txBox="1"/>
          <p:nvPr/>
        </p:nvSpPr>
        <p:spPr>
          <a:xfrm>
            <a:off x="292606" y="361950"/>
            <a:ext cx="7632193" cy="3662541"/>
          </a:xfrm>
          <a:prstGeom prst="rect">
            <a:avLst/>
          </a:prstGeom>
          <a:noFill/>
        </p:spPr>
        <p:txBody>
          <a:bodyPr wrap="square" rtlCol="0">
            <a:spAutoFit/>
          </a:bodyPr>
          <a:lstStyle/>
          <a:p>
            <a:pPr marL="514350" indent="-514350">
              <a:buAutoNum type="romanUcPeriod" startAt="4"/>
            </a:pPr>
            <a:r>
              <a:rPr lang="en-US" sz="2000" dirty="0" smtClean="0">
                <a:latin typeface="Adobe Garamond Pro" pitchFamily="18" charset="0"/>
              </a:rPr>
              <a:t>There are very few knights who do not have to work in order to </a:t>
            </a:r>
            <a:r>
              <a:rPr lang="en-US" sz="2000" u="sng" dirty="0" smtClean="0">
                <a:solidFill>
                  <a:srgbClr val="FF0000"/>
                </a:solidFill>
                <a:latin typeface="Adobe Garamond Pro" pitchFamily="18" charset="0"/>
              </a:rPr>
              <a:t>financially</a:t>
            </a:r>
            <a:r>
              <a:rPr lang="en-US" sz="2000" dirty="0" smtClean="0">
                <a:latin typeface="Adobe Garamond Pro" pitchFamily="18" charset="0"/>
              </a:rPr>
              <a:t> provide for themselves and for their families. </a:t>
            </a:r>
          </a:p>
          <a:p>
            <a:pPr marL="514350" indent="-514350">
              <a:buAutoNum type="romanUcPeriod" startAt="4"/>
            </a:pPr>
            <a:endParaRPr lang="en-US" sz="2000" dirty="0">
              <a:latin typeface="Adobe Garamond Pro" pitchFamily="18" charset="0"/>
            </a:endParaRPr>
          </a:p>
          <a:p>
            <a:r>
              <a:rPr lang="en-US" sz="2000" dirty="0" smtClean="0">
                <a:latin typeface="Adobe Garamond Pro" pitchFamily="18" charset="0"/>
              </a:rPr>
              <a:t>	</a:t>
            </a:r>
            <a:r>
              <a:rPr lang="en-US" dirty="0" smtClean="0">
                <a:latin typeface="Adobe Garamond Pro" pitchFamily="18" charset="0"/>
              </a:rPr>
              <a:t>B.  The </a:t>
            </a:r>
            <a:r>
              <a:rPr lang="en-US" u="sng" dirty="0" smtClean="0">
                <a:solidFill>
                  <a:srgbClr val="FF0000"/>
                </a:solidFill>
                <a:latin typeface="Adobe Garamond Pro" pitchFamily="18" charset="0"/>
              </a:rPr>
              <a:t>lover</a:t>
            </a:r>
            <a:r>
              <a:rPr lang="en-US" dirty="0" smtClean="0">
                <a:latin typeface="Adobe Garamond Pro" pitchFamily="18" charset="0"/>
              </a:rPr>
              <a:t> of the man’s mind practices financial L.A.R.G.E. C.A.R.E. 	      love skills: </a:t>
            </a:r>
            <a:endParaRPr lang="en-US" dirty="0">
              <a:latin typeface="Adobe Garamond Pro" pitchFamily="18" charset="0"/>
            </a:endParaRPr>
          </a:p>
          <a:p>
            <a:r>
              <a:rPr lang="en-US" dirty="0" smtClean="0">
                <a:latin typeface="Adobe Garamond Pro" pitchFamily="18" charset="0"/>
              </a:rPr>
              <a:t>		</a:t>
            </a:r>
          </a:p>
          <a:p>
            <a:r>
              <a:rPr lang="en-US" sz="2000" dirty="0">
                <a:latin typeface="Adobe Garamond Pro" pitchFamily="18" charset="0"/>
              </a:rPr>
              <a:t>	</a:t>
            </a:r>
            <a:r>
              <a:rPr lang="en-US" sz="2000" dirty="0" smtClean="0">
                <a:latin typeface="Adobe Garamond Pro" pitchFamily="18" charset="0"/>
              </a:rPr>
              <a:t>	</a:t>
            </a:r>
            <a:r>
              <a:rPr lang="en-US" sz="1600" dirty="0" smtClean="0">
                <a:latin typeface="Adobe Garamond Pro" pitchFamily="18" charset="0"/>
              </a:rPr>
              <a:t>5.  </a:t>
            </a:r>
            <a:r>
              <a:rPr lang="en-US" sz="1600" b="1" dirty="0" smtClean="0">
                <a:latin typeface="Adobe Garamond Pro" pitchFamily="18" charset="0"/>
              </a:rPr>
              <a:t>E</a:t>
            </a:r>
            <a:r>
              <a:rPr lang="en-US" sz="1600" dirty="0" smtClean="0">
                <a:latin typeface="Adobe Garamond Pro" pitchFamily="18" charset="0"/>
              </a:rPr>
              <a:t>nergetically pursues financial and occupational stability.</a:t>
            </a:r>
          </a:p>
          <a:p>
            <a:endParaRPr lang="en-US" sz="1600" dirty="0">
              <a:latin typeface="Adobe Garamond Pro" pitchFamily="18" charset="0"/>
            </a:endParaRPr>
          </a:p>
          <a:p>
            <a:r>
              <a:rPr lang="en-US" sz="1600" dirty="0" smtClean="0">
                <a:latin typeface="Adobe Garamond Pro" pitchFamily="18" charset="0"/>
              </a:rPr>
              <a:t>		6.  </a:t>
            </a:r>
            <a:r>
              <a:rPr lang="en-US" sz="1600" b="1" dirty="0" smtClean="0">
                <a:latin typeface="Adobe Garamond Pro" pitchFamily="18" charset="0"/>
              </a:rPr>
              <a:t>C</a:t>
            </a:r>
            <a:r>
              <a:rPr lang="en-US" sz="1600" dirty="0" smtClean="0">
                <a:latin typeface="Adobe Garamond Pro" pitchFamily="18" charset="0"/>
              </a:rPr>
              <a:t>ommunicates his financial plan clearly, including what the budget 		     </a:t>
            </a:r>
            <a:r>
              <a:rPr lang="en-US" sz="1600" u="sng" dirty="0" smtClean="0">
                <a:solidFill>
                  <a:srgbClr val="FF0000"/>
                </a:solidFill>
                <a:latin typeface="Adobe Garamond Pro" pitchFamily="18" charset="0"/>
              </a:rPr>
              <a:t>doesn’t</a:t>
            </a:r>
            <a:r>
              <a:rPr lang="en-US" sz="1600" dirty="0" smtClean="0">
                <a:latin typeface="Adobe Garamond Pro" pitchFamily="18" charset="0"/>
              </a:rPr>
              <a:t> allow for.</a:t>
            </a:r>
          </a:p>
          <a:p>
            <a:endParaRPr lang="en-US" sz="1600" dirty="0">
              <a:latin typeface="Adobe Garamond Pro" pitchFamily="18" charset="0"/>
            </a:endParaRPr>
          </a:p>
          <a:p>
            <a:r>
              <a:rPr lang="en-US" sz="1600" dirty="0" smtClean="0">
                <a:latin typeface="Adobe Garamond Pro" pitchFamily="18" charset="0"/>
              </a:rPr>
              <a:t>		7.  </a:t>
            </a:r>
            <a:r>
              <a:rPr lang="en-US" sz="1600" b="1" dirty="0" smtClean="0">
                <a:latin typeface="Adobe Garamond Pro" pitchFamily="18" charset="0"/>
              </a:rPr>
              <a:t>A</a:t>
            </a:r>
            <a:r>
              <a:rPr lang="en-US" sz="1600" dirty="0" smtClean="0">
                <a:latin typeface="Adobe Garamond Pro" pitchFamily="18" charset="0"/>
              </a:rPr>
              <a:t>ffection is shown through the use of money for gifts and for fun; 			     this encourages relaxation together which strengthens family bonds.</a:t>
            </a:r>
          </a:p>
        </p:txBody>
      </p:sp>
    </p:spTree>
    <p:extLst>
      <p:ext uri="{BB962C8B-B14F-4D97-AF65-F5344CB8AC3E}">
        <p14:creationId xmlns:p14="http://schemas.microsoft.com/office/powerpoint/2010/main" val="3018576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340" y="400050"/>
            <a:ext cx="7169506" cy="4343400"/>
          </a:xfrm>
          <a:prstGeom prst="rect">
            <a:avLst/>
          </a:prstGeom>
        </p:spPr>
      </p:pic>
      <p:sp>
        <p:nvSpPr>
          <p:cNvPr id="2" name="TextBox 1"/>
          <p:cNvSpPr txBox="1"/>
          <p:nvPr/>
        </p:nvSpPr>
        <p:spPr>
          <a:xfrm>
            <a:off x="288340" y="400050"/>
            <a:ext cx="7169506" cy="3662541"/>
          </a:xfrm>
          <a:prstGeom prst="rect">
            <a:avLst/>
          </a:prstGeom>
          <a:noFill/>
        </p:spPr>
        <p:txBody>
          <a:bodyPr wrap="square" rtlCol="0">
            <a:spAutoFit/>
          </a:bodyPr>
          <a:lstStyle/>
          <a:p>
            <a:pPr marL="514350" indent="-514350">
              <a:buAutoNum type="romanUcPeriod" startAt="4"/>
            </a:pPr>
            <a:r>
              <a:rPr lang="en-US" sz="2000" dirty="0" smtClean="0">
                <a:latin typeface="Adobe Garamond Pro" pitchFamily="18" charset="0"/>
              </a:rPr>
              <a:t>There are very few knights who do not have to work in order to </a:t>
            </a:r>
            <a:r>
              <a:rPr lang="en-US" sz="2000" u="sng" dirty="0" smtClean="0">
                <a:solidFill>
                  <a:srgbClr val="FF0000"/>
                </a:solidFill>
                <a:latin typeface="Adobe Garamond Pro" pitchFamily="18" charset="0"/>
              </a:rPr>
              <a:t>financially</a:t>
            </a:r>
            <a:r>
              <a:rPr lang="en-US" sz="2000" dirty="0" smtClean="0">
                <a:latin typeface="Adobe Garamond Pro" pitchFamily="18" charset="0"/>
              </a:rPr>
              <a:t> provide for themselves and for their families. </a:t>
            </a:r>
          </a:p>
          <a:p>
            <a:pPr marL="514350" indent="-514350">
              <a:buAutoNum type="romanUcPeriod" startAt="4"/>
            </a:pPr>
            <a:endParaRPr lang="en-US" sz="2000" dirty="0">
              <a:latin typeface="Adobe Garamond Pro" pitchFamily="18" charset="0"/>
            </a:endParaRPr>
          </a:p>
          <a:p>
            <a:r>
              <a:rPr lang="en-US" sz="2000" dirty="0" smtClean="0">
                <a:latin typeface="Adobe Garamond Pro" pitchFamily="18" charset="0"/>
              </a:rPr>
              <a:t>	</a:t>
            </a:r>
            <a:r>
              <a:rPr lang="en-US" dirty="0" smtClean="0">
                <a:latin typeface="Adobe Garamond Pro" pitchFamily="18" charset="0"/>
              </a:rPr>
              <a:t>B.  The </a:t>
            </a:r>
            <a:r>
              <a:rPr lang="en-US" u="sng" dirty="0" smtClean="0">
                <a:solidFill>
                  <a:srgbClr val="FF0000"/>
                </a:solidFill>
                <a:latin typeface="Adobe Garamond Pro" pitchFamily="18" charset="0"/>
              </a:rPr>
              <a:t>lover</a:t>
            </a:r>
            <a:r>
              <a:rPr lang="en-US" dirty="0" smtClean="0">
                <a:latin typeface="Adobe Garamond Pro" pitchFamily="18" charset="0"/>
              </a:rPr>
              <a:t> of the man’s mind practices financial L.A.R.G.E. 	     C.A.R.E. love skills: </a:t>
            </a:r>
            <a:endParaRPr lang="en-US" dirty="0">
              <a:latin typeface="Adobe Garamond Pro" pitchFamily="18" charset="0"/>
            </a:endParaRPr>
          </a:p>
          <a:p>
            <a:r>
              <a:rPr lang="en-US" dirty="0" smtClean="0">
                <a:latin typeface="Adobe Garamond Pro" pitchFamily="18" charset="0"/>
              </a:rPr>
              <a:t>		</a:t>
            </a:r>
          </a:p>
          <a:p>
            <a:r>
              <a:rPr lang="en-US" sz="2000" dirty="0">
                <a:latin typeface="Adobe Garamond Pro" pitchFamily="18" charset="0"/>
              </a:rPr>
              <a:t>	</a:t>
            </a:r>
            <a:r>
              <a:rPr lang="en-US" sz="2000" dirty="0" smtClean="0">
                <a:latin typeface="Adobe Garamond Pro" pitchFamily="18" charset="0"/>
              </a:rPr>
              <a:t>	</a:t>
            </a:r>
            <a:r>
              <a:rPr lang="en-US" sz="1600" dirty="0" smtClean="0">
                <a:latin typeface="Adobe Garamond Pro" pitchFamily="18" charset="0"/>
              </a:rPr>
              <a:t>8.  </a:t>
            </a:r>
            <a:r>
              <a:rPr lang="en-US" sz="1600" b="1" dirty="0" smtClean="0">
                <a:latin typeface="Adobe Garamond Pro" pitchFamily="18" charset="0"/>
              </a:rPr>
              <a:t>R</a:t>
            </a:r>
            <a:r>
              <a:rPr lang="en-US" sz="1600" dirty="0" smtClean="0">
                <a:latin typeface="Adobe Garamond Pro" pitchFamily="18" charset="0"/>
              </a:rPr>
              <a:t>esponsibly manages the level of family debt and ensures that 		     it is paid, which reduces the possibility of external threats to</a:t>
            </a:r>
          </a:p>
          <a:p>
            <a:r>
              <a:rPr lang="en-US" sz="1600" dirty="0">
                <a:latin typeface="Adobe Garamond Pro" pitchFamily="18" charset="0"/>
              </a:rPr>
              <a:t>	</a:t>
            </a:r>
            <a:r>
              <a:rPr lang="en-US" sz="1600" dirty="0" smtClean="0">
                <a:latin typeface="Adobe Garamond Pro" pitchFamily="18" charset="0"/>
              </a:rPr>
              <a:t>	     the family environment.</a:t>
            </a:r>
          </a:p>
          <a:p>
            <a:endParaRPr lang="en-US" sz="1600" dirty="0">
              <a:latin typeface="Adobe Garamond Pro" pitchFamily="18" charset="0"/>
            </a:endParaRPr>
          </a:p>
          <a:p>
            <a:r>
              <a:rPr lang="en-US" sz="1600" dirty="0" smtClean="0">
                <a:latin typeface="Adobe Garamond Pro" pitchFamily="18" charset="0"/>
              </a:rPr>
              <a:t>		9.  </a:t>
            </a:r>
            <a:r>
              <a:rPr lang="en-US" sz="1600" b="1" dirty="0" smtClean="0">
                <a:latin typeface="Adobe Garamond Pro" pitchFamily="18" charset="0"/>
              </a:rPr>
              <a:t>E</a:t>
            </a:r>
            <a:r>
              <a:rPr lang="en-US" sz="1600" dirty="0" smtClean="0">
                <a:latin typeface="Adobe Garamond Pro" pitchFamily="18" charset="0"/>
              </a:rPr>
              <a:t>mpathy is shown as he attempts to walk in the shoes of </a:t>
            </a:r>
          </a:p>
          <a:p>
            <a:r>
              <a:rPr lang="en-US" sz="1600" dirty="0">
                <a:latin typeface="Adobe Garamond Pro" pitchFamily="18" charset="0"/>
              </a:rPr>
              <a:t>	</a:t>
            </a:r>
            <a:r>
              <a:rPr lang="en-US" sz="1600" dirty="0" smtClean="0">
                <a:latin typeface="Adobe Garamond Pro" pitchFamily="18" charset="0"/>
              </a:rPr>
              <a:t>	     those he loves which increases his understanding of the effects  		     of his financial decisions.   </a:t>
            </a:r>
          </a:p>
        </p:txBody>
      </p:sp>
    </p:spTree>
    <p:extLst>
      <p:ext uri="{BB962C8B-B14F-4D97-AF65-F5344CB8AC3E}">
        <p14:creationId xmlns:p14="http://schemas.microsoft.com/office/powerpoint/2010/main" val="2331168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340" y="209550"/>
            <a:ext cx="7169506" cy="4648200"/>
          </a:xfrm>
          <a:prstGeom prst="rect">
            <a:avLst/>
          </a:prstGeom>
        </p:spPr>
      </p:pic>
      <p:sp>
        <p:nvSpPr>
          <p:cNvPr id="2" name="TextBox 1"/>
          <p:cNvSpPr txBox="1"/>
          <p:nvPr/>
        </p:nvSpPr>
        <p:spPr>
          <a:xfrm>
            <a:off x="288340" y="234043"/>
            <a:ext cx="7169506" cy="3816429"/>
          </a:xfrm>
          <a:prstGeom prst="rect">
            <a:avLst/>
          </a:prstGeom>
          <a:noFill/>
        </p:spPr>
        <p:txBody>
          <a:bodyPr wrap="square" rtlCol="0">
            <a:spAutoFit/>
          </a:bodyPr>
          <a:lstStyle/>
          <a:p>
            <a:pPr marL="514350" indent="-514350">
              <a:buAutoNum type="romanUcPeriod" startAt="4"/>
            </a:pPr>
            <a:r>
              <a:rPr lang="en-US" sz="2000" dirty="0" smtClean="0">
                <a:latin typeface="Adobe Garamond Pro" pitchFamily="18" charset="0"/>
              </a:rPr>
              <a:t>There are very few knights who do not have to work in order to </a:t>
            </a:r>
            <a:r>
              <a:rPr lang="en-US" sz="2000" u="sng" dirty="0" smtClean="0">
                <a:solidFill>
                  <a:srgbClr val="FF0000"/>
                </a:solidFill>
                <a:latin typeface="Adobe Garamond Pro" pitchFamily="18" charset="0"/>
              </a:rPr>
              <a:t>financially</a:t>
            </a:r>
            <a:r>
              <a:rPr lang="en-US" sz="2000" dirty="0" smtClean="0">
                <a:latin typeface="Adobe Garamond Pro" pitchFamily="18" charset="0"/>
              </a:rPr>
              <a:t> provide for themselves and for their families. </a:t>
            </a:r>
          </a:p>
          <a:p>
            <a:pPr marL="514350" indent="-514350">
              <a:buAutoNum type="romanUcPeriod" startAt="4"/>
            </a:pPr>
            <a:endParaRPr lang="en-US" sz="2000" dirty="0">
              <a:latin typeface="Adobe Garamond Pro" pitchFamily="18" charset="0"/>
            </a:endParaRPr>
          </a:p>
          <a:p>
            <a:r>
              <a:rPr lang="en-US" sz="2000" dirty="0" smtClean="0">
                <a:latin typeface="Adobe Garamond Pro" pitchFamily="18" charset="0"/>
              </a:rPr>
              <a:t>	</a:t>
            </a:r>
            <a:r>
              <a:rPr lang="en-US" dirty="0" smtClean="0">
                <a:latin typeface="Adobe Garamond Pro" pitchFamily="18" charset="0"/>
              </a:rPr>
              <a:t>C.  The </a:t>
            </a:r>
            <a:r>
              <a:rPr lang="en-US" u="sng" dirty="0" smtClean="0">
                <a:solidFill>
                  <a:srgbClr val="FF0000"/>
                </a:solidFill>
                <a:latin typeface="Adobe Garamond Pro" pitchFamily="18" charset="0"/>
              </a:rPr>
              <a:t>warrior’s</a:t>
            </a:r>
            <a:r>
              <a:rPr lang="en-US" dirty="0" smtClean="0">
                <a:latin typeface="Adobe Garamond Pro" pitchFamily="18" charset="0"/>
              </a:rPr>
              <a:t> perspective regarding the use of money:</a:t>
            </a:r>
          </a:p>
          <a:p>
            <a:r>
              <a:rPr lang="en-US" dirty="0">
                <a:latin typeface="Adobe Garamond Pro" pitchFamily="18" charset="0"/>
              </a:rPr>
              <a:t>	</a:t>
            </a:r>
            <a:endParaRPr lang="en-US" sz="1600" dirty="0">
              <a:latin typeface="Adobe Garamond Pro" pitchFamily="18" charset="0"/>
            </a:endParaRPr>
          </a:p>
          <a:p>
            <a:r>
              <a:rPr lang="en-US" sz="1600" dirty="0" smtClean="0">
                <a:latin typeface="Adobe Garamond Pro" pitchFamily="18" charset="0"/>
              </a:rPr>
              <a:t>		1.  Makes </a:t>
            </a:r>
            <a:r>
              <a:rPr lang="en-US" sz="1600" u="sng" dirty="0" smtClean="0">
                <a:solidFill>
                  <a:srgbClr val="FF0000"/>
                </a:solidFill>
                <a:latin typeface="Adobe Garamond Pro" pitchFamily="18" charset="0"/>
              </a:rPr>
              <a:t>self</a:t>
            </a:r>
            <a:r>
              <a:rPr lang="en-US" sz="1600" dirty="0" smtClean="0">
                <a:latin typeface="Adobe Garamond Pro" pitchFamily="18" charset="0"/>
              </a:rPr>
              <a:t>-</a:t>
            </a:r>
            <a:r>
              <a:rPr lang="en-US" sz="1600" u="sng" dirty="0" smtClean="0">
                <a:solidFill>
                  <a:srgbClr val="FF0000"/>
                </a:solidFill>
                <a:latin typeface="Adobe Garamond Pro" pitchFamily="18" charset="0"/>
              </a:rPr>
              <a:t>discipline</a:t>
            </a:r>
            <a:r>
              <a:rPr lang="en-US" sz="1600" dirty="0" smtClean="0">
                <a:latin typeface="Adobe Garamond Pro" pitchFamily="18" charset="0"/>
              </a:rPr>
              <a:t> an important attribute in relation to his 		     management of money.  He is able to say “No” to himself 		     when needed. </a:t>
            </a:r>
          </a:p>
          <a:p>
            <a:endParaRPr lang="en-US" sz="1600" dirty="0">
              <a:latin typeface="Adobe Garamond Pro" pitchFamily="18" charset="0"/>
            </a:endParaRPr>
          </a:p>
          <a:p>
            <a:r>
              <a:rPr lang="en-US" sz="1600" dirty="0" smtClean="0">
                <a:latin typeface="Adobe Garamond Pro" pitchFamily="18" charset="0"/>
              </a:rPr>
              <a:t>		2.  Recognizes the ways that money can be misused to 			     </a:t>
            </a:r>
            <a:r>
              <a:rPr lang="en-US" sz="1600" u="sng" dirty="0" smtClean="0">
                <a:solidFill>
                  <a:srgbClr val="FF0000"/>
                </a:solidFill>
                <a:latin typeface="Adobe Garamond Pro" pitchFamily="18" charset="0"/>
              </a:rPr>
              <a:t>manipulate</a:t>
            </a:r>
            <a:r>
              <a:rPr lang="en-US" sz="1600" dirty="0" smtClean="0">
                <a:latin typeface="Adobe Garamond Pro" pitchFamily="18" charset="0"/>
              </a:rPr>
              <a:t> and control others.</a:t>
            </a:r>
          </a:p>
          <a:p>
            <a:endParaRPr lang="en-US" sz="1600" dirty="0">
              <a:latin typeface="Adobe Garamond Pro" pitchFamily="18" charset="0"/>
            </a:endParaRPr>
          </a:p>
          <a:p>
            <a:r>
              <a:rPr lang="en-US" sz="1600" dirty="0" smtClean="0">
                <a:latin typeface="Adobe Garamond Pro" pitchFamily="18" charset="0"/>
              </a:rPr>
              <a:t>		3.  Is strong enough to say “No” to those he loves when they </a:t>
            </a:r>
            <a:endParaRPr lang="en-US" sz="1600" dirty="0" smtClean="0">
              <a:latin typeface="Adobe Garamond Pro" pitchFamily="18" charset="0"/>
            </a:endParaRPr>
          </a:p>
          <a:p>
            <a:r>
              <a:rPr lang="en-US" sz="1600" dirty="0">
                <a:latin typeface="Adobe Garamond Pro" pitchFamily="18" charset="0"/>
              </a:rPr>
              <a:t>	</a:t>
            </a:r>
            <a:r>
              <a:rPr lang="en-US" sz="1600" dirty="0" smtClean="0">
                <a:latin typeface="Adobe Garamond Pro" pitchFamily="18" charset="0"/>
              </a:rPr>
              <a:t>	     </a:t>
            </a:r>
            <a:r>
              <a:rPr lang="en-US" sz="1600" dirty="0" smtClean="0">
                <a:latin typeface="Adobe Garamond Pro" pitchFamily="18" charset="0"/>
              </a:rPr>
              <a:t>want to </a:t>
            </a:r>
            <a:r>
              <a:rPr lang="en-US" sz="1600" dirty="0" smtClean="0">
                <a:latin typeface="Adobe Garamond Pro" pitchFamily="18" charset="0"/>
              </a:rPr>
              <a:t>spend money </a:t>
            </a:r>
            <a:r>
              <a:rPr lang="en-US" sz="1600" u="sng" dirty="0" smtClean="0">
                <a:solidFill>
                  <a:srgbClr val="FF0000"/>
                </a:solidFill>
                <a:latin typeface="Adobe Garamond Pro" pitchFamily="18" charset="0"/>
              </a:rPr>
              <a:t>unwisely</a:t>
            </a:r>
            <a:r>
              <a:rPr lang="en-US" sz="1600" dirty="0" smtClean="0">
                <a:latin typeface="Adobe Garamond Pro" pitchFamily="18" charset="0"/>
              </a:rPr>
              <a:t>.    </a:t>
            </a:r>
          </a:p>
        </p:txBody>
      </p:sp>
    </p:spTree>
    <p:extLst>
      <p:ext uri="{BB962C8B-B14F-4D97-AF65-F5344CB8AC3E}">
        <p14:creationId xmlns:p14="http://schemas.microsoft.com/office/powerpoint/2010/main" val="727400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340" y="400050"/>
            <a:ext cx="7169506" cy="4343400"/>
          </a:xfrm>
          <a:prstGeom prst="rect">
            <a:avLst/>
          </a:prstGeom>
        </p:spPr>
      </p:pic>
      <p:sp>
        <p:nvSpPr>
          <p:cNvPr id="2" name="TextBox 1"/>
          <p:cNvSpPr txBox="1"/>
          <p:nvPr/>
        </p:nvSpPr>
        <p:spPr>
          <a:xfrm>
            <a:off x="288340" y="400050"/>
            <a:ext cx="7169506" cy="3508653"/>
          </a:xfrm>
          <a:prstGeom prst="rect">
            <a:avLst/>
          </a:prstGeom>
          <a:noFill/>
        </p:spPr>
        <p:txBody>
          <a:bodyPr wrap="square" rtlCol="0">
            <a:spAutoFit/>
          </a:bodyPr>
          <a:lstStyle/>
          <a:p>
            <a:pPr marL="514350" indent="-514350">
              <a:buAutoNum type="romanUcPeriod" startAt="4"/>
            </a:pPr>
            <a:r>
              <a:rPr lang="en-US" sz="2000" dirty="0" smtClean="0">
                <a:latin typeface="Adobe Garamond Pro" pitchFamily="18" charset="0"/>
              </a:rPr>
              <a:t>There are very few knights who do not have to work in order to </a:t>
            </a:r>
            <a:r>
              <a:rPr lang="en-US" sz="2000" u="sng" dirty="0" smtClean="0">
                <a:solidFill>
                  <a:srgbClr val="FF0000"/>
                </a:solidFill>
                <a:latin typeface="Adobe Garamond Pro" pitchFamily="18" charset="0"/>
              </a:rPr>
              <a:t>financially</a:t>
            </a:r>
            <a:r>
              <a:rPr lang="en-US" sz="2000" dirty="0" smtClean="0">
                <a:latin typeface="Adobe Garamond Pro" pitchFamily="18" charset="0"/>
              </a:rPr>
              <a:t> provide for themselves and for their families. </a:t>
            </a:r>
          </a:p>
          <a:p>
            <a:pPr marL="514350" indent="-514350">
              <a:buAutoNum type="romanUcPeriod" startAt="4"/>
            </a:pPr>
            <a:endParaRPr lang="en-US" sz="2000" dirty="0">
              <a:latin typeface="Adobe Garamond Pro" pitchFamily="18" charset="0"/>
            </a:endParaRPr>
          </a:p>
          <a:p>
            <a:r>
              <a:rPr lang="en-US" dirty="0">
                <a:latin typeface="Adobe Garamond Pro" pitchFamily="18" charset="0"/>
              </a:rPr>
              <a:t>	C.  The </a:t>
            </a:r>
            <a:r>
              <a:rPr lang="en-US" u="sng" dirty="0">
                <a:solidFill>
                  <a:srgbClr val="FF0000"/>
                </a:solidFill>
                <a:latin typeface="Adobe Garamond Pro" pitchFamily="18" charset="0"/>
              </a:rPr>
              <a:t>warrior’s</a:t>
            </a:r>
            <a:r>
              <a:rPr lang="en-US" dirty="0">
                <a:latin typeface="Adobe Garamond Pro" pitchFamily="18" charset="0"/>
              </a:rPr>
              <a:t> perspective regarding the use of money:</a:t>
            </a:r>
          </a:p>
          <a:p>
            <a:endParaRPr lang="en-US" sz="1600" dirty="0">
              <a:latin typeface="Adobe Garamond Pro" pitchFamily="18" charset="0"/>
            </a:endParaRPr>
          </a:p>
          <a:p>
            <a:r>
              <a:rPr lang="en-US" sz="1600" dirty="0" smtClean="0">
                <a:latin typeface="Adobe Garamond Pro" pitchFamily="18" charset="0"/>
              </a:rPr>
              <a:t>		4.  Realizes that money, when used wisely, can assist him </a:t>
            </a:r>
            <a:r>
              <a:rPr lang="en-US" sz="1600" dirty="0">
                <a:latin typeface="Adobe Garamond Pro" pitchFamily="18" charset="0"/>
              </a:rPr>
              <a:t>	</a:t>
            </a:r>
            <a:r>
              <a:rPr lang="en-US" sz="1600" dirty="0" smtClean="0">
                <a:latin typeface="Adobe Garamond Pro" pitchFamily="18" charset="0"/>
              </a:rPr>
              <a:t>	    	     in the </a:t>
            </a:r>
            <a:r>
              <a:rPr lang="en-US" sz="1600" u="sng" dirty="0" smtClean="0">
                <a:solidFill>
                  <a:srgbClr val="FF0000"/>
                </a:solidFill>
                <a:latin typeface="Adobe Garamond Pro" pitchFamily="18" charset="0"/>
              </a:rPr>
              <a:t>protection</a:t>
            </a:r>
            <a:r>
              <a:rPr lang="en-US" sz="1600" dirty="0" smtClean="0">
                <a:latin typeface="Adobe Garamond Pro" pitchFamily="18" charset="0"/>
              </a:rPr>
              <a:t> of those he loves.</a:t>
            </a:r>
          </a:p>
          <a:p>
            <a:endParaRPr lang="en-US" sz="1600" dirty="0">
              <a:latin typeface="Adobe Garamond Pro" pitchFamily="18" charset="0"/>
            </a:endParaRPr>
          </a:p>
          <a:p>
            <a:r>
              <a:rPr lang="en-US" sz="1600" dirty="0" smtClean="0">
                <a:latin typeface="Adobe Garamond Pro" pitchFamily="18" charset="0"/>
              </a:rPr>
              <a:t>		5.  Understands that the simple </a:t>
            </a:r>
            <a:r>
              <a:rPr lang="en-US" sz="1600" u="sng" dirty="0" smtClean="0">
                <a:solidFill>
                  <a:srgbClr val="FF0000"/>
                </a:solidFill>
                <a:latin typeface="Adobe Garamond Pro" pitchFamily="18" charset="0"/>
              </a:rPr>
              <a:t>gift</a:t>
            </a:r>
            <a:r>
              <a:rPr lang="en-US" sz="1600" dirty="0" smtClean="0">
                <a:latin typeface="Adobe Garamond Pro" pitchFamily="18" charset="0"/>
              </a:rPr>
              <a:t> of money to those in need 		     often does not fix the real issue.</a:t>
            </a:r>
          </a:p>
          <a:p>
            <a:endParaRPr lang="en-US" sz="1600" dirty="0">
              <a:latin typeface="Adobe Garamond Pro" pitchFamily="18" charset="0"/>
            </a:endParaRPr>
          </a:p>
          <a:p>
            <a:r>
              <a:rPr lang="en-US" sz="1600" dirty="0" smtClean="0">
                <a:latin typeface="Adobe Garamond Pro" pitchFamily="18" charset="0"/>
              </a:rPr>
              <a:t>		6.  Expands the </a:t>
            </a:r>
            <a:r>
              <a:rPr lang="en-US" sz="1600" u="sng" dirty="0" smtClean="0">
                <a:solidFill>
                  <a:srgbClr val="FF0000"/>
                </a:solidFill>
                <a:latin typeface="Adobe Garamond Pro" pitchFamily="18" charset="0"/>
              </a:rPr>
              <a:t>availability</a:t>
            </a:r>
            <a:r>
              <a:rPr lang="en-US" sz="1600" dirty="0" smtClean="0">
                <a:latin typeface="Adobe Garamond Pro" pitchFamily="18" charset="0"/>
              </a:rPr>
              <a:t> of money by learning new ways to 		     manage it more efficiently.      </a:t>
            </a:r>
          </a:p>
        </p:txBody>
      </p:sp>
    </p:spTree>
    <p:extLst>
      <p:ext uri="{BB962C8B-B14F-4D97-AF65-F5344CB8AC3E}">
        <p14:creationId xmlns:p14="http://schemas.microsoft.com/office/powerpoint/2010/main" val="3345832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340" y="400050"/>
            <a:ext cx="7169506" cy="4381500"/>
          </a:xfrm>
          <a:prstGeom prst="rect">
            <a:avLst/>
          </a:prstGeom>
        </p:spPr>
      </p:pic>
      <p:sp>
        <p:nvSpPr>
          <p:cNvPr id="2" name="TextBox 1"/>
          <p:cNvSpPr txBox="1"/>
          <p:nvPr/>
        </p:nvSpPr>
        <p:spPr>
          <a:xfrm>
            <a:off x="288340" y="400050"/>
            <a:ext cx="7169506" cy="3508653"/>
          </a:xfrm>
          <a:prstGeom prst="rect">
            <a:avLst/>
          </a:prstGeom>
          <a:noFill/>
        </p:spPr>
        <p:txBody>
          <a:bodyPr wrap="square" rtlCol="0">
            <a:spAutoFit/>
          </a:bodyPr>
          <a:lstStyle/>
          <a:p>
            <a:pPr marL="514350" indent="-514350">
              <a:buAutoNum type="romanUcPeriod" startAt="4"/>
            </a:pPr>
            <a:r>
              <a:rPr lang="en-US" sz="2000" dirty="0" smtClean="0">
                <a:latin typeface="Adobe Garamond Pro" pitchFamily="18" charset="0"/>
              </a:rPr>
              <a:t>There are very few knights who do not have to work in order to </a:t>
            </a:r>
            <a:r>
              <a:rPr lang="en-US" sz="2000" u="sng" dirty="0" smtClean="0">
                <a:solidFill>
                  <a:srgbClr val="FF0000"/>
                </a:solidFill>
                <a:latin typeface="Adobe Garamond Pro" pitchFamily="18" charset="0"/>
              </a:rPr>
              <a:t>financially</a:t>
            </a:r>
            <a:r>
              <a:rPr lang="en-US" sz="2000" dirty="0" smtClean="0">
                <a:latin typeface="Adobe Garamond Pro" pitchFamily="18" charset="0"/>
              </a:rPr>
              <a:t> provide for themselves and for their families. </a:t>
            </a:r>
          </a:p>
          <a:p>
            <a:pPr marL="514350" indent="-514350">
              <a:buAutoNum type="romanUcPeriod" startAt="4"/>
            </a:pPr>
            <a:endParaRPr lang="en-US" sz="2000" dirty="0">
              <a:latin typeface="Adobe Garamond Pro" pitchFamily="18" charset="0"/>
            </a:endParaRPr>
          </a:p>
          <a:p>
            <a:r>
              <a:rPr lang="en-US" dirty="0">
                <a:latin typeface="Adobe Garamond Pro" pitchFamily="18" charset="0"/>
              </a:rPr>
              <a:t>	C.  The </a:t>
            </a:r>
            <a:r>
              <a:rPr lang="en-US" u="sng" dirty="0">
                <a:solidFill>
                  <a:srgbClr val="FF0000"/>
                </a:solidFill>
                <a:latin typeface="Adobe Garamond Pro" pitchFamily="18" charset="0"/>
              </a:rPr>
              <a:t>warrior’s</a:t>
            </a:r>
            <a:r>
              <a:rPr lang="en-US" dirty="0">
                <a:latin typeface="Adobe Garamond Pro" pitchFamily="18" charset="0"/>
              </a:rPr>
              <a:t> perspective regarding the use of money:</a:t>
            </a:r>
          </a:p>
          <a:p>
            <a:endParaRPr lang="en-US" sz="1600" dirty="0">
              <a:latin typeface="Adobe Garamond Pro" pitchFamily="18" charset="0"/>
            </a:endParaRPr>
          </a:p>
          <a:p>
            <a:r>
              <a:rPr lang="en-US" sz="1600" dirty="0" smtClean="0">
                <a:latin typeface="Adobe Garamond Pro" pitchFamily="18" charset="0"/>
              </a:rPr>
              <a:t>		7.  Looks past a person’s financial status to discover who s/he 		     really </a:t>
            </a:r>
            <a:r>
              <a:rPr lang="en-US" sz="1600" u="sng" dirty="0" smtClean="0">
                <a:solidFill>
                  <a:srgbClr val="FF0000"/>
                </a:solidFill>
                <a:latin typeface="Adobe Garamond Pro" pitchFamily="18" charset="0"/>
              </a:rPr>
              <a:t>is</a:t>
            </a:r>
            <a:r>
              <a:rPr lang="en-US" sz="1600" dirty="0" smtClean="0">
                <a:latin typeface="Adobe Garamond Pro" pitchFamily="18" charset="0"/>
              </a:rPr>
              <a:t>.</a:t>
            </a:r>
          </a:p>
          <a:p>
            <a:endParaRPr lang="en-US" sz="1600" dirty="0">
              <a:latin typeface="Adobe Garamond Pro" pitchFamily="18" charset="0"/>
            </a:endParaRPr>
          </a:p>
          <a:p>
            <a:r>
              <a:rPr lang="en-US" sz="1600" dirty="0" smtClean="0">
                <a:latin typeface="Adobe Garamond Pro" pitchFamily="18" charset="0"/>
              </a:rPr>
              <a:t>		8.  Increases his financial options by making himself into a 		     “brand” that others want.</a:t>
            </a:r>
          </a:p>
          <a:p>
            <a:endParaRPr lang="en-US" sz="1600" dirty="0">
              <a:latin typeface="Adobe Garamond Pro" pitchFamily="18" charset="0"/>
            </a:endParaRPr>
          </a:p>
          <a:p>
            <a:r>
              <a:rPr lang="en-US" sz="1600" dirty="0" smtClean="0">
                <a:latin typeface="Adobe Garamond Pro" pitchFamily="18" charset="0"/>
              </a:rPr>
              <a:t>		9.  Willingly </a:t>
            </a:r>
            <a:r>
              <a:rPr lang="en-US" sz="1600" u="sng" dirty="0" smtClean="0">
                <a:solidFill>
                  <a:srgbClr val="FF0000"/>
                </a:solidFill>
                <a:latin typeface="Adobe Garamond Pro" pitchFamily="18" charset="0"/>
              </a:rPr>
              <a:t>invests</a:t>
            </a:r>
            <a:r>
              <a:rPr lang="en-US" sz="1600" dirty="0" smtClean="0">
                <a:latin typeface="Adobe Garamond Pro" pitchFamily="18" charset="0"/>
              </a:rPr>
              <a:t> in training, education and the development 		     of his skills in order to expand his occupational options.      </a:t>
            </a:r>
          </a:p>
        </p:txBody>
      </p:sp>
    </p:spTree>
    <p:extLst>
      <p:ext uri="{BB962C8B-B14F-4D97-AF65-F5344CB8AC3E}">
        <p14:creationId xmlns:p14="http://schemas.microsoft.com/office/powerpoint/2010/main" val="15683361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340" y="209550"/>
            <a:ext cx="7169506" cy="4724400"/>
          </a:xfrm>
          <a:prstGeom prst="rect">
            <a:avLst/>
          </a:prstGeom>
        </p:spPr>
      </p:pic>
      <p:sp>
        <p:nvSpPr>
          <p:cNvPr id="2" name="TextBox 1"/>
          <p:cNvSpPr txBox="1"/>
          <p:nvPr/>
        </p:nvSpPr>
        <p:spPr>
          <a:xfrm>
            <a:off x="288340" y="217714"/>
            <a:ext cx="7169506" cy="3754874"/>
          </a:xfrm>
          <a:prstGeom prst="rect">
            <a:avLst/>
          </a:prstGeom>
          <a:noFill/>
        </p:spPr>
        <p:txBody>
          <a:bodyPr wrap="square" rtlCol="0">
            <a:spAutoFit/>
          </a:bodyPr>
          <a:lstStyle/>
          <a:p>
            <a:pPr marL="514350" indent="-514350">
              <a:buAutoNum type="romanUcPeriod" startAt="4"/>
            </a:pPr>
            <a:r>
              <a:rPr lang="en-US" sz="2000" dirty="0" smtClean="0">
                <a:latin typeface="Adobe Garamond Pro" pitchFamily="18" charset="0"/>
              </a:rPr>
              <a:t>There are very few knights who do not have to work in order to </a:t>
            </a:r>
            <a:r>
              <a:rPr lang="en-US" sz="2000" u="sng" dirty="0" smtClean="0">
                <a:solidFill>
                  <a:srgbClr val="FF0000"/>
                </a:solidFill>
                <a:latin typeface="Adobe Garamond Pro" pitchFamily="18" charset="0"/>
              </a:rPr>
              <a:t>financially</a:t>
            </a:r>
            <a:r>
              <a:rPr lang="en-US" sz="2000" dirty="0" smtClean="0">
                <a:latin typeface="Adobe Garamond Pro" pitchFamily="18" charset="0"/>
              </a:rPr>
              <a:t> provide for themselves and for their families. </a:t>
            </a:r>
          </a:p>
          <a:p>
            <a:pPr marL="514350" indent="-514350">
              <a:buAutoNum type="romanUcPeriod" startAt="4"/>
            </a:pPr>
            <a:endParaRPr lang="en-US" sz="2000" dirty="0">
              <a:latin typeface="Adobe Garamond Pro" pitchFamily="18" charset="0"/>
            </a:endParaRPr>
          </a:p>
          <a:p>
            <a:r>
              <a:rPr lang="en-US" dirty="0">
                <a:latin typeface="Adobe Garamond Pro" pitchFamily="18" charset="0"/>
              </a:rPr>
              <a:t>	C.  The </a:t>
            </a:r>
            <a:r>
              <a:rPr lang="en-US" u="sng" dirty="0">
                <a:solidFill>
                  <a:srgbClr val="FF0000"/>
                </a:solidFill>
                <a:latin typeface="Adobe Garamond Pro" pitchFamily="18" charset="0"/>
              </a:rPr>
              <a:t>warrior’s</a:t>
            </a:r>
            <a:r>
              <a:rPr lang="en-US" dirty="0">
                <a:latin typeface="Adobe Garamond Pro" pitchFamily="18" charset="0"/>
              </a:rPr>
              <a:t> perspective regarding the use of money:</a:t>
            </a:r>
          </a:p>
          <a:p>
            <a:endParaRPr lang="en-US" sz="1600" dirty="0">
              <a:latin typeface="Adobe Garamond Pro" pitchFamily="18" charset="0"/>
            </a:endParaRPr>
          </a:p>
          <a:p>
            <a:r>
              <a:rPr lang="en-US" sz="1600" dirty="0" smtClean="0">
                <a:latin typeface="Adobe Garamond Pro" pitchFamily="18" charset="0"/>
              </a:rPr>
              <a:t>		10.  Understands that financial </a:t>
            </a:r>
            <a:r>
              <a:rPr lang="en-US" sz="1600" u="sng" dirty="0" smtClean="0">
                <a:solidFill>
                  <a:srgbClr val="FF0000"/>
                </a:solidFill>
                <a:latin typeface="Adobe Garamond Pro" pitchFamily="18" charset="0"/>
              </a:rPr>
              <a:t>value</a:t>
            </a:r>
            <a:r>
              <a:rPr lang="en-US" sz="1600" dirty="0" smtClean="0">
                <a:latin typeface="Adobe Garamond Pro" pitchFamily="18" charset="0"/>
              </a:rPr>
              <a:t> is increased not only by 		       what he knows, but how he uses his emotional I.Q. to help 		       others succeed.</a:t>
            </a:r>
          </a:p>
          <a:p>
            <a:endParaRPr lang="en-US" sz="1600" dirty="0">
              <a:latin typeface="Adobe Garamond Pro" pitchFamily="18" charset="0"/>
            </a:endParaRPr>
          </a:p>
          <a:p>
            <a:r>
              <a:rPr lang="en-US" sz="1600" dirty="0" smtClean="0">
                <a:latin typeface="Adobe Garamond Pro" pitchFamily="18" charset="0"/>
              </a:rPr>
              <a:t>		11.  Delays gratification, so that he has the money to </a:t>
            </a:r>
            <a:r>
              <a:rPr lang="en-US" sz="1600" dirty="0" smtClean="0">
                <a:latin typeface="Adobe Garamond Pro" pitchFamily="18" charset="0"/>
              </a:rPr>
              <a:t>focus </a:t>
            </a:r>
          </a:p>
          <a:p>
            <a:r>
              <a:rPr lang="en-US" sz="1600" dirty="0">
                <a:latin typeface="Adobe Garamond Pro" pitchFamily="18" charset="0"/>
              </a:rPr>
              <a:t>	</a:t>
            </a:r>
            <a:r>
              <a:rPr lang="en-US" sz="1600" dirty="0" smtClean="0">
                <a:latin typeface="Adobe Garamond Pro" pitchFamily="18" charset="0"/>
              </a:rPr>
              <a:t>	       </a:t>
            </a:r>
            <a:r>
              <a:rPr lang="en-US" sz="1600" dirty="0" smtClean="0">
                <a:latin typeface="Adobe Garamond Pro" pitchFamily="18" charset="0"/>
              </a:rPr>
              <a:t>on </a:t>
            </a:r>
            <a:r>
              <a:rPr lang="en-US" sz="1600" dirty="0" smtClean="0">
                <a:latin typeface="Adobe Garamond Pro" pitchFamily="18" charset="0"/>
              </a:rPr>
              <a:t>larger goals.</a:t>
            </a:r>
          </a:p>
          <a:p>
            <a:endParaRPr lang="en-US" sz="1600" dirty="0">
              <a:latin typeface="Adobe Garamond Pro" pitchFamily="18" charset="0"/>
            </a:endParaRPr>
          </a:p>
          <a:p>
            <a:r>
              <a:rPr lang="en-US" sz="1600" dirty="0" smtClean="0">
                <a:latin typeface="Adobe Garamond Pro" pitchFamily="18" charset="0"/>
              </a:rPr>
              <a:t>		12.  Completes his will and the plan for his estate carefully </a:t>
            </a:r>
          </a:p>
          <a:p>
            <a:r>
              <a:rPr lang="en-US" sz="1600" dirty="0">
                <a:latin typeface="Adobe Garamond Pro" pitchFamily="18" charset="0"/>
              </a:rPr>
              <a:t>	</a:t>
            </a:r>
            <a:r>
              <a:rPr lang="en-US" sz="1600" dirty="0" smtClean="0">
                <a:latin typeface="Adobe Garamond Pro" pitchFamily="18" charset="0"/>
              </a:rPr>
              <a:t>	       which maximizes the ways he cares for others after his death.    </a:t>
            </a:r>
          </a:p>
        </p:txBody>
      </p:sp>
    </p:spTree>
    <p:extLst>
      <p:ext uri="{BB962C8B-B14F-4D97-AF65-F5344CB8AC3E}">
        <p14:creationId xmlns:p14="http://schemas.microsoft.com/office/powerpoint/2010/main" val="36959898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 y="1028041"/>
            <a:ext cx="5410200" cy="3087417"/>
          </a:xfrm>
          <a:prstGeom prst="rect">
            <a:avLst/>
          </a:prstGeom>
        </p:spPr>
      </p:pic>
      <p:sp>
        <p:nvSpPr>
          <p:cNvPr id="5" name="TextBox 4"/>
          <p:cNvSpPr txBox="1"/>
          <p:nvPr/>
        </p:nvSpPr>
        <p:spPr>
          <a:xfrm>
            <a:off x="304800" y="1028041"/>
            <a:ext cx="5410200" cy="2431435"/>
          </a:xfrm>
          <a:prstGeom prst="rect">
            <a:avLst/>
          </a:prstGeom>
          <a:noFill/>
        </p:spPr>
        <p:txBody>
          <a:bodyPr wrap="square" rtlCol="0">
            <a:spAutoFit/>
          </a:bodyPr>
          <a:lstStyle/>
          <a:p>
            <a:pPr algn="ctr"/>
            <a:r>
              <a:rPr lang="en-US" sz="4000" dirty="0" smtClean="0">
                <a:latin typeface="Monotype Corsiva" panose="03010101010201010101" pitchFamily="66" charset="0"/>
              </a:rPr>
              <a:t>What he valued changed, as a result of meeting Jesus.  </a:t>
            </a:r>
          </a:p>
          <a:p>
            <a:pPr algn="ctr"/>
            <a:endParaRPr lang="en-US" sz="4000" dirty="0">
              <a:latin typeface="Monotype Corsiva" panose="03010101010201010101" pitchFamily="66" charset="0"/>
            </a:endParaRPr>
          </a:p>
          <a:p>
            <a:pPr algn="ctr"/>
            <a:r>
              <a:rPr lang="en-US" sz="3200" dirty="0" smtClean="0">
                <a:latin typeface="Monotype Corsiva" panose="03010101010201010101" pitchFamily="66" charset="0"/>
              </a:rPr>
              <a:t>(Matthew 6:24; 9:9-13)</a:t>
            </a:r>
            <a:endParaRPr lang="en-US" sz="3200" dirty="0">
              <a:latin typeface="Monotype Corsiva" panose="03010101010201010101" pitchFamily="66" charset="0"/>
            </a:endParaRPr>
          </a:p>
        </p:txBody>
      </p:sp>
    </p:spTree>
    <p:extLst>
      <p:ext uri="{BB962C8B-B14F-4D97-AF65-F5344CB8AC3E}">
        <p14:creationId xmlns:p14="http://schemas.microsoft.com/office/powerpoint/2010/main" val="2210183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 y="1875889"/>
            <a:ext cx="3550173" cy="2819400"/>
          </a:xfrm>
          <a:prstGeom prst="rect">
            <a:avLst/>
          </a:prstGeom>
        </p:spPr>
      </p:pic>
      <p:sp>
        <p:nvSpPr>
          <p:cNvPr id="5" name="TextBox 4"/>
          <p:cNvSpPr txBox="1"/>
          <p:nvPr/>
        </p:nvSpPr>
        <p:spPr>
          <a:xfrm>
            <a:off x="304800" y="2467511"/>
            <a:ext cx="3517348" cy="1323439"/>
          </a:xfrm>
          <a:prstGeom prst="rect">
            <a:avLst/>
          </a:prstGeom>
          <a:noFill/>
        </p:spPr>
        <p:txBody>
          <a:bodyPr wrap="square" rtlCol="0">
            <a:spAutoFit/>
          </a:bodyPr>
          <a:lstStyle/>
          <a:p>
            <a:pPr algn="ctr"/>
            <a:r>
              <a:rPr lang="en-US" sz="4000" dirty="0" smtClean="0">
                <a:latin typeface="Copperplate Gothic Bold" panose="020E0705020206020404" pitchFamily="34" charset="0"/>
              </a:rPr>
              <a:t>A Man’s True Heart</a:t>
            </a:r>
            <a:endParaRPr lang="en-US" sz="4000" dirty="0">
              <a:latin typeface="Copperplate Gothic Bold" panose="020E0705020206020404" pitchFamily="34" charset="0"/>
            </a:endParaRPr>
          </a:p>
        </p:txBody>
      </p:sp>
    </p:spTree>
    <p:extLst>
      <p:ext uri="{BB962C8B-B14F-4D97-AF65-F5344CB8AC3E}">
        <p14:creationId xmlns:p14="http://schemas.microsoft.com/office/powerpoint/2010/main" val="33359922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340" y="209550"/>
            <a:ext cx="7636460" cy="4800600"/>
          </a:xfrm>
          <a:prstGeom prst="rect">
            <a:avLst/>
          </a:prstGeom>
        </p:spPr>
      </p:pic>
      <p:sp>
        <p:nvSpPr>
          <p:cNvPr id="2" name="TextBox 1"/>
          <p:cNvSpPr txBox="1"/>
          <p:nvPr/>
        </p:nvSpPr>
        <p:spPr>
          <a:xfrm>
            <a:off x="288340" y="213958"/>
            <a:ext cx="7636460" cy="4585871"/>
          </a:xfrm>
          <a:prstGeom prst="rect">
            <a:avLst/>
          </a:prstGeom>
          <a:noFill/>
        </p:spPr>
        <p:txBody>
          <a:bodyPr wrap="square" rtlCol="0">
            <a:spAutoFit/>
          </a:bodyPr>
          <a:lstStyle/>
          <a:p>
            <a:pPr marL="514350" indent="-514350">
              <a:buAutoNum type="romanUcPeriod" startAt="4"/>
            </a:pPr>
            <a:r>
              <a:rPr lang="en-US" sz="2000" dirty="0" smtClean="0">
                <a:latin typeface="Adobe Garamond Pro" pitchFamily="18" charset="0"/>
              </a:rPr>
              <a:t>There are very few knights who do not have to work in order to </a:t>
            </a:r>
            <a:r>
              <a:rPr lang="en-US" sz="2000" u="sng" dirty="0" smtClean="0">
                <a:solidFill>
                  <a:srgbClr val="FF0000"/>
                </a:solidFill>
                <a:latin typeface="Adobe Garamond Pro" pitchFamily="18" charset="0"/>
              </a:rPr>
              <a:t>financially</a:t>
            </a:r>
            <a:r>
              <a:rPr lang="en-US" sz="2000" dirty="0" smtClean="0">
                <a:latin typeface="Adobe Garamond Pro" pitchFamily="18" charset="0"/>
              </a:rPr>
              <a:t> provide for themselves and for their families. </a:t>
            </a:r>
          </a:p>
          <a:p>
            <a:pPr marL="514350" indent="-514350">
              <a:buAutoNum type="romanUcPeriod" startAt="4"/>
            </a:pPr>
            <a:endParaRPr lang="en-US" sz="2000" dirty="0">
              <a:latin typeface="Adobe Garamond Pro" pitchFamily="18" charset="0"/>
            </a:endParaRPr>
          </a:p>
          <a:p>
            <a:r>
              <a:rPr lang="en-US" sz="2000" dirty="0" smtClean="0">
                <a:latin typeface="Adobe Garamond Pro" pitchFamily="18" charset="0"/>
              </a:rPr>
              <a:t>	</a:t>
            </a:r>
            <a:r>
              <a:rPr lang="en-US" sz="1600" dirty="0" smtClean="0">
                <a:latin typeface="Adobe Garamond Pro" pitchFamily="18" charset="0"/>
              </a:rPr>
              <a:t>D.  The </a:t>
            </a:r>
            <a:r>
              <a:rPr lang="en-US" sz="1600" u="sng" dirty="0" smtClean="0">
                <a:solidFill>
                  <a:srgbClr val="FF0000"/>
                </a:solidFill>
                <a:latin typeface="Adobe Garamond Pro" pitchFamily="18" charset="0"/>
              </a:rPr>
              <a:t>friend’s</a:t>
            </a:r>
            <a:r>
              <a:rPr lang="en-US" sz="1600" dirty="0" smtClean="0">
                <a:latin typeface="Adobe Garamond Pro" pitchFamily="18" charset="0"/>
              </a:rPr>
              <a:t> perspective regarding the use of money:</a:t>
            </a:r>
          </a:p>
          <a:p>
            <a:endParaRPr lang="en-US" dirty="0">
              <a:latin typeface="Adobe Garamond Pro" pitchFamily="18" charset="0"/>
            </a:endParaRPr>
          </a:p>
          <a:p>
            <a:r>
              <a:rPr lang="en-US" dirty="0" smtClean="0">
                <a:latin typeface="Adobe Garamond Pro" pitchFamily="18" charset="0"/>
              </a:rPr>
              <a:t>		</a:t>
            </a:r>
            <a:r>
              <a:rPr lang="en-US" sz="1600" dirty="0" smtClean="0">
                <a:latin typeface="Adobe Garamond Pro" pitchFamily="18" charset="0"/>
              </a:rPr>
              <a:t>1.  Makes the hard </a:t>
            </a:r>
            <a:r>
              <a:rPr lang="en-US" sz="1600" u="sng" dirty="0" smtClean="0">
                <a:solidFill>
                  <a:srgbClr val="FF0000"/>
                </a:solidFill>
                <a:latin typeface="Adobe Garamond Pro" pitchFamily="18" charset="0"/>
              </a:rPr>
              <a:t>decisions</a:t>
            </a:r>
            <a:r>
              <a:rPr lang="en-US" sz="1600" dirty="0" smtClean="0">
                <a:latin typeface="Adobe Garamond Pro" pitchFamily="18" charset="0"/>
              </a:rPr>
              <a:t> regarding how much he can give </a:t>
            </a:r>
          </a:p>
          <a:p>
            <a:r>
              <a:rPr lang="en-US" sz="1600" dirty="0">
                <a:latin typeface="Adobe Garamond Pro" pitchFamily="18" charset="0"/>
              </a:rPr>
              <a:t>	</a:t>
            </a:r>
            <a:r>
              <a:rPr lang="en-US" sz="1600" dirty="0" smtClean="0">
                <a:latin typeface="Adobe Garamond Pro" pitchFamily="18" charset="0"/>
              </a:rPr>
              <a:t>	     and how much he must keep.</a:t>
            </a:r>
          </a:p>
          <a:p>
            <a:endParaRPr lang="en-US" sz="1600" dirty="0">
              <a:latin typeface="Adobe Garamond Pro" pitchFamily="18" charset="0"/>
            </a:endParaRPr>
          </a:p>
          <a:p>
            <a:r>
              <a:rPr lang="en-US" sz="1600" dirty="0" smtClean="0">
                <a:latin typeface="Adobe Garamond Pro" pitchFamily="18" charset="0"/>
              </a:rPr>
              <a:t>		2.  Expresses </a:t>
            </a:r>
            <a:r>
              <a:rPr lang="en-US" sz="1600" u="sng" dirty="0" smtClean="0">
                <a:solidFill>
                  <a:srgbClr val="FF0000"/>
                </a:solidFill>
                <a:latin typeface="Adobe Garamond Pro" pitchFamily="18" charset="0"/>
              </a:rPr>
              <a:t>gratitude</a:t>
            </a:r>
            <a:r>
              <a:rPr lang="en-US" sz="1600" dirty="0" smtClean="0">
                <a:latin typeface="Adobe Garamond Pro" pitchFamily="18" charset="0"/>
              </a:rPr>
              <a:t> for the financial resources he does have.</a:t>
            </a:r>
          </a:p>
          <a:p>
            <a:endParaRPr lang="en-US" sz="1600" dirty="0">
              <a:latin typeface="Adobe Garamond Pro" pitchFamily="18" charset="0"/>
            </a:endParaRPr>
          </a:p>
          <a:p>
            <a:r>
              <a:rPr lang="en-US" sz="1600" dirty="0" smtClean="0">
                <a:latin typeface="Adobe Garamond Pro" pitchFamily="18" charset="0"/>
              </a:rPr>
              <a:t>		3.  Is aware of the needs of his extended community and provides 		     	     assistance with his energy and his gifts.</a:t>
            </a:r>
          </a:p>
          <a:p>
            <a:endParaRPr lang="en-US" sz="1600" dirty="0">
              <a:latin typeface="Adobe Garamond Pro" pitchFamily="18" charset="0"/>
            </a:endParaRPr>
          </a:p>
          <a:p>
            <a:r>
              <a:rPr lang="en-US" sz="1600" dirty="0" smtClean="0">
                <a:latin typeface="Adobe Garamond Pro" pitchFamily="18" charset="0"/>
              </a:rPr>
              <a:t>		4.  Maintains a </a:t>
            </a:r>
            <a:r>
              <a:rPr lang="en-US" sz="1600" u="sng" dirty="0" smtClean="0">
                <a:solidFill>
                  <a:srgbClr val="FF0000"/>
                </a:solidFill>
                <a:latin typeface="Adobe Garamond Pro" pitchFamily="18" charset="0"/>
              </a:rPr>
              <a:t>balance</a:t>
            </a:r>
            <a:r>
              <a:rPr lang="en-US" sz="1600" dirty="0" smtClean="0">
                <a:latin typeface="Adobe Garamond Pro" pitchFamily="18" charset="0"/>
              </a:rPr>
              <a:t> between giving and receiving within his 			     intimate friendships.        </a:t>
            </a:r>
          </a:p>
          <a:p>
            <a:endParaRPr lang="en-US" sz="1600" dirty="0">
              <a:latin typeface="Adobe Garamond Pro" pitchFamily="18" charset="0"/>
            </a:endParaRPr>
          </a:p>
          <a:p>
            <a:endParaRPr lang="en-US" sz="1600" dirty="0" smtClean="0">
              <a:latin typeface="Adobe Garamond Pro" pitchFamily="18" charset="0"/>
            </a:endParaRPr>
          </a:p>
        </p:txBody>
      </p:sp>
    </p:spTree>
    <p:extLst>
      <p:ext uri="{BB962C8B-B14F-4D97-AF65-F5344CB8AC3E}">
        <p14:creationId xmlns:p14="http://schemas.microsoft.com/office/powerpoint/2010/main" val="22926073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0778" y="361950"/>
            <a:ext cx="7636460" cy="4419600"/>
          </a:xfrm>
          <a:prstGeom prst="rect">
            <a:avLst/>
          </a:prstGeom>
        </p:spPr>
      </p:pic>
      <p:sp>
        <p:nvSpPr>
          <p:cNvPr id="2" name="TextBox 1"/>
          <p:cNvSpPr txBox="1"/>
          <p:nvPr/>
        </p:nvSpPr>
        <p:spPr>
          <a:xfrm>
            <a:off x="260908" y="438150"/>
            <a:ext cx="7636460" cy="3847207"/>
          </a:xfrm>
          <a:prstGeom prst="rect">
            <a:avLst/>
          </a:prstGeom>
          <a:noFill/>
        </p:spPr>
        <p:txBody>
          <a:bodyPr wrap="square" rtlCol="0">
            <a:spAutoFit/>
          </a:bodyPr>
          <a:lstStyle/>
          <a:p>
            <a:pPr marL="514350" indent="-514350">
              <a:buAutoNum type="romanUcPeriod" startAt="4"/>
            </a:pPr>
            <a:r>
              <a:rPr lang="en-US" sz="2000" dirty="0" smtClean="0">
                <a:latin typeface="Adobe Garamond Pro" pitchFamily="18" charset="0"/>
              </a:rPr>
              <a:t>There are very few knights who do not have to work in order to </a:t>
            </a:r>
            <a:r>
              <a:rPr lang="en-US" sz="2000" u="sng" dirty="0" smtClean="0">
                <a:solidFill>
                  <a:srgbClr val="FF0000"/>
                </a:solidFill>
                <a:latin typeface="Adobe Garamond Pro" pitchFamily="18" charset="0"/>
              </a:rPr>
              <a:t>financially</a:t>
            </a:r>
            <a:r>
              <a:rPr lang="en-US" sz="2000" dirty="0" smtClean="0">
                <a:latin typeface="Adobe Garamond Pro" pitchFamily="18" charset="0"/>
              </a:rPr>
              <a:t> provide for themselves and for their families. </a:t>
            </a:r>
          </a:p>
          <a:p>
            <a:pPr marL="514350" indent="-514350">
              <a:buAutoNum type="romanUcPeriod" startAt="4"/>
            </a:pPr>
            <a:endParaRPr lang="en-US" sz="2000" dirty="0">
              <a:latin typeface="Adobe Garamond Pro" pitchFamily="18" charset="0"/>
            </a:endParaRPr>
          </a:p>
          <a:p>
            <a:r>
              <a:rPr lang="en-US" sz="2000" dirty="0" smtClean="0">
                <a:latin typeface="Adobe Garamond Pro" pitchFamily="18" charset="0"/>
              </a:rPr>
              <a:t>	</a:t>
            </a:r>
            <a:r>
              <a:rPr lang="en-US" sz="1600" dirty="0">
                <a:latin typeface="Adobe Garamond Pro" pitchFamily="18" charset="0"/>
              </a:rPr>
              <a:t> D.  The </a:t>
            </a:r>
            <a:r>
              <a:rPr lang="en-US" sz="1600" u="sng" dirty="0">
                <a:solidFill>
                  <a:srgbClr val="FF0000"/>
                </a:solidFill>
                <a:latin typeface="Adobe Garamond Pro" pitchFamily="18" charset="0"/>
              </a:rPr>
              <a:t>friend’s</a:t>
            </a:r>
            <a:r>
              <a:rPr lang="en-US" sz="1600" dirty="0">
                <a:latin typeface="Adobe Garamond Pro" pitchFamily="18" charset="0"/>
              </a:rPr>
              <a:t> perspective regarding the use of money</a:t>
            </a:r>
            <a:r>
              <a:rPr lang="en-US" sz="1600" dirty="0" smtClean="0">
                <a:latin typeface="Adobe Garamond Pro" pitchFamily="18" charset="0"/>
              </a:rPr>
              <a:t>:</a:t>
            </a:r>
            <a:br>
              <a:rPr lang="en-US" sz="1600" dirty="0" smtClean="0">
                <a:latin typeface="Adobe Garamond Pro" pitchFamily="18" charset="0"/>
              </a:rPr>
            </a:br>
            <a:endParaRPr lang="en-US" dirty="0">
              <a:latin typeface="Adobe Garamond Pro" pitchFamily="18" charset="0"/>
            </a:endParaRPr>
          </a:p>
          <a:p>
            <a:r>
              <a:rPr lang="en-US" dirty="0" smtClean="0">
                <a:latin typeface="Adobe Garamond Pro" pitchFamily="18" charset="0"/>
              </a:rPr>
              <a:t>		</a:t>
            </a:r>
            <a:r>
              <a:rPr lang="en-US" sz="1600" dirty="0" smtClean="0">
                <a:latin typeface="Adobe Garamond Pro" pitchFamily="18" charset="0"/>
              </a:rPr>
              <a:t>5.  Periodically </a:t>
            </a:r>
            <a:r>
              <a:rPr lang="en-US" sz="1600" u="sng" dirty="0" smtClean="0">
                <a:solidFill>
                  <a:srgbClr val="FF0000"/>
                </a:solidFill>
                <a:latin typeface="Adobe Garamond Pro" pitchFamily="18" charset="0"/>
              </a:rPr>
              <a:t>sacrifices</a:t>
            </a:r>
            <a:r>
              <a:rPr lang="en-US" sz="1600" dirty="0" smtClean="0">
                <a:latin typeface="Adobe Garamond Pro" pitchFamily="18" charset="0"/>
              </a:rPr>
              <a:t> something of value to help another person. </a:t>
            </a:r>
          </a:p>
          <a:p>
            <a:endParaRPr lang="en-US" sz="1600" dirty="0">
              <a:latin typeface="Adobe Garamond Pro" pitchFamily="18" charset="0"/>
            </a:endParaRPr>
          </a:p>
          <a:p>
            <a:r>
              <a:rPr lang="en-US" sz="1600" dirty="0" smtClean="0">
                <a:latin typeface="Adobe Garamond Pro" pitchFamily="18" charset="0"/>
              </a:rPr>
              <a:t>		6.  Understands the ways that differences in financial status can affect a 		     person’s view of themselves, and works to limit this potential barrier 		     in his relationships.</a:t>
            </a:r>
          </a:p>
          <a:p>
            <a:endParaRPr lang="en-US" sz="1600" dirty="0">
              <a:latin typeface="Adobe Garamond Pro" pitchFamily="18" charset="0"/>
            </a:endParaRPr>
          </a:p>
          <a:p>
            <a:r>
              <a:rPr lang="en-US" sz="1600" dirty="0" smtClean="0">
                <a:latin typeface="Adobe Garamond Pro" pitchFamily="18" charset="0"/>
              </a:rPr>
              <a:t>		7.  Shares his money with his </a:t>
            </a:r>
            <a:r>
              <a:rPr lang="en-US" sz="1600" u="sng" dirty="0" smtClean="0">
                <a:solidFill>
                  <a:srgbClr val="FF0000"/>
                </a:solidFill>
                <a:latin typeface="Adobe Garamond Pro" pitchFamily="18" charset="0"/>
              </a:rPr>
              <a:t>church</a:t>
            </a:r>
            <a:r>
              <a:rPr lang="en-US" sz="1600" dirty="0" smtClean="0">
                <a:latin typeface="Adobe Garamond Pro" pitchFamily="18" charset="0"/>
              </a:rPr>
              <a:t> to support its mission which is </a:t>
            </a:r>
            <a:r>
              <a:rPr lang="en-US" sz="1600" smtClean="0">
                <a:latin typeface="Adobe Garamond Pro" pitchFamily="18" charset="0"/>
              </a:rPr>
              <a:t>to 		     help </a:t>
            </a:r>
            <a:r>
              <a:rPr lang="en-US" sz="1600" dirty="0" smtClean="0">
                <a:latin typeface="Adobe Garamond Pro" pitchFamily="18" charset="0"/>
              </a:rPr>
              <a:t>others develop a personal relationship with Jesus Christ.</a:t>
            </a:r>
            <a:endParaRPr lang="en-US" sz="1600" dirty="0">
              <a:latin typeface="Adobe Garamond Pro" pitchFamily="18" charset="0"/>
            </a:endParaRPr>
          </a:p>
          <a:p>
            <a:endParaRPr lang="en-US" sz="1600" dirty="0" smtClean="0">
              <a:latin typeface="Adobe Garamond Pro" pitchFamily="18" charset="0"/>
            </a:endParaRPr>
          </a:p>
        </p:txBody>
      </p:sp>
    </p:spTree>
    <p:extLst>
      <p:ext uri="{BB962C8B-B14F-4D97-AF65-F5344CB8AC3E}">
        <p14:creationId xmlns:p14="http://schemas.microsoft.com/office/powerpoint/2010/main" val="2118117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094" y="302442"/>
            <a:ext cx="5715000" cy="4538616"/>
          </a:xfrm>
          <a:prstGeom prst="rect">
            <a:avLst/>
          </a:prstGeom>
        </p:spPr>
      </p:pic>
      <p:sp>
        <p:nvSpPr>
          <p:cNvPr id="2" name="TextBox 1"/>
          <p:cNvSpPr txBox="1"/>
          <p:nvPr/>
        </p:nvSpPr>
        <p:spPr>
          <a:xfrm>
            <a:off x="381000" y="438150"/>
            <a:ext cx="5562600" cy="3785652"/>
          </a:xfrm>
          <a:prstGeom prst="rect">
            <a:avLst/>
          </a:prstGeom>
          <a:noFill/>
        </p:spPr>
        <p:txBody>
          <a:bodyPr wrap="square" rtlCol="0">
            <a:spAutoFit/>
          </a:bodyPr>
          <a:lstStyle/>
          <a:p>
            <a:pPr marL="514350" indent="-514350">
              <a:buAutoNum type="romanUcPeriod"/>
            </a:pPr>
            <a:r>
              <a:rPr lang="en-US" sz="2000" dirty="0" smtClean="0">
                <a:latin typeface="Adobe Garamond Pro" pitchFamily="18" charset="0"/>
              </a:rPr>
              <a:t>A man has four </a:t>
            </a:r>
            <a:r>
              <a:rPr lang="en-US" sz="2000" u="sng" dirty="0" smtClean="0">
                <a:solidFill>
                  <a:srgbClr val="FF0000"/>
                </a:solidFill>
                <a:latin typeface="Adobe Garamond Pro" pitchFamily="18" charset="0"/>
              </a:rPr>
              <a:t>strengths</a:t>
            </a:r>
            <a:r>
              <a:rPr lang="en-US" sz="2000" dirty="0" smtClean="0">
                <a:latin typeface="Adobe Garamond Pro" pitchFamily="18" charset="0"/>
              </a:rPr>
              <a:t> that are part of his original design which assist him with the forest’s more significant issues.</a:t>
            </a:r>
          </a:p>
          <a:p>
            <a:pPr marL="514350" indent="-514350">
              <a:buAutoNum type="romanUcPeriod"/>
            </a:pPr>
            <a:endParaRPr lang="en-US" sz="2000" dirty="0">
              <a:latin typeface="Adobe Garamond Pro" pitchFamily="18" charset="0"/>
            </a:endParaRPr>
          </a:p>
          <a:p>
            <a:pPr marL="514350" indent="-514350">
              <a:buAutoNum type="romanUcPeriod"/>
            </a:pPr>
            <a:r>
              <a:rPr lang="en-US" sz="2000" dirty="0" smtClean="0">
                <a:latin typeface="Adobe Garamond Pro" pitchFamily="18" charset="0"/>
              </a:rPr>
              <a:t>A man’s mind, which is a gift from God, is comprised of four distinct </a:t>
            </a:r>
            <a:r>
              <a:rPr lang="en-US" sz="2000" u="sng" dirty="0" smtClean="0">
                <a:solidFill>
                  <a:srgbClr val="FF0000"/>
                </a:solidFill>
                <a:latin typeface="Adobe Garamond Pro" pitchFamily="18" charset="0"/>
              </a:rPr>
              <a:t>perspectives</a:t>
            </a:r>
            <a:r>
              <a:rPr lang="en-US" sz="2000" dirty="0" smtClean="0">
                <a:latin typeface="Adobe Garamond Pro" pitchFamily="18" charset="0"/>
              </a:rPr>
              <a:t> (or behavioral styles):  king, lover, warrior and friend.</a:t>
            </a:r>
          </a:p>
          <a:p>
            <a:pPr marL="514350" indent="-514350">
              <a:buAutoNum type="romanUcPeriod"/>
            </a:pPr>
            <a:endParaRPr lang="en-US" sz="2000" dirty="0">
              <a:latin typeface="Adobe Garamond Pro" pitchFamily="18" charset="0"/>
            </a:endParaRPr>
          </a:p>
          <a:p>
            <a:pPr marL="514350" indent="-514350">
              <a:buAutoNum type="romanUcPeriod"/>
            </a:pPr>
            <a:r>
              <a:rPr lang="en-US" sz="2000" dirty="0" smtClean="0">
                <a:latin typeface="Adobe Garamond Pro" pitchFamily="18" charset="0"/>
              </a:rPr>
              <a:t>As a knight contributes to his </a:t>
            </a:r>
            <a:r>
              <a:rPr lang="en-US" sz="2000" u="sng" dirty="0" smtClean="0">
                <a:solidFill>
                  <a:srgbClr val="FF0000"/>
                </a:solidFill>
                <a:latin typeface="Adobe Garamond Pro" pitchFamily="18" charset="0"/>
              </a:rPr>
              <a:t>tribe</a:t>
            </a:r>
            <a:r>
              <a:rPr lang="en-US" sz="2000" dirty="0" smtClean="0">
                <a:latin typeface="Adobe Garamond Pro" pitchFamily="18" charset="0"/>
              </a:rPr>
              <a:t> and leads his family, one of the issues that he must continually confront is the economics of living within the forest.    </a:t>
            </a:r>
          </a:p>
        </p:txBody>
      </p:sp>
    </p:spTree>
    <p:extLst>
      <p:ext uri="{BB962C8B-B14F-4D97-AF65-F5344CB8AC3E}">
        <p14:creationId xmlns:p14="http://schemas.microsoft.com/office/powerpoint/2010/main" val="2418022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094" y="361950"/>
            <a:ext cx="8541106" cy="4419600"/>
          </a:xfrm>
          <a:prstGeom prst="rect">
            <a:avLst/>
          </a:prstGeom>
        </p:spPr>
      </p:pic>
      <p:sp>
        <p:nvSpPr>
          <p:cNvPr id="2" name="TextBox 1"/>
          <p:cNvSpPr txBox="1"/>
          <p:nvPr/>
        </p:nvSpPr>
        <p:spPr>
          <a:xfrm>
            <a:off x="298094" y="361950"/>
            <a:ext cx="8541106" cy="4247317"/>
          </a:xfrm>
          <a:prstGeom prst="rect">
            <a:avLst/>
          </a:prstGeom>
          <a:noFill/>
        </p:spPr>
        <p:txBody>
          <a:bodyPr wrap="square" rtlCol="0">
            <a:spAutoFit/>
          </a:bodyPr>
          <a:lstStyle/>
          <a:p>
            <a:pPr marL="514350" indent="-514350">
              <a:buAutoNum type="romanUcPeriod" startAt="4"/>
            </a:pPr>
            <a:r>
              <a:rPr lang="en-US" sz="2000" dirty="0" smtClean="0">
                <a:latin typeface="Adobe Garamond Pro" pitchFamily="18" charset="0"/>
              </a:rPr>
              <a:t>There are very few knights who do not have to work in order to </a:t>
            </a:r>
            <a:r>
              <a:rPr lang="en-US" sz="2000" u="sng" dirty="0" smtClean="0">
                <a:solidFill>
                  <a:srgbClr val="FF0000"/>
                </a:solidFill>
                <a:latin typeface="Adobe Garamond Pro" pitchFamily="18" charset="0"/>
              </a:rPr>
              <a:t>financially</a:t>
            </a:r>
            <a:r>
              <a:rPr lang="en-US" sz="2000" dirty="0" smtClean="0">
                <a:latin typeface="Adobe Garamond Pro" pitchFamily="18" charset="0"/>
              </a:rPr>
              <a:t> provide for themselves and for their families. </a:t>
            </a:r>
          </a:p>
          <a:p>
            <a:pPr marL="514350" indent="-514350">
              <a:buAutoNum type="romanUcPeriod" startAt="4"/>
            </a:pPr>
            <a:endParaRPr lang="en-US" sz="2000" dirty="0">
              <a:latin typeface="Adobe Garamond Pro" pitchFamily="18" charset="0"/>
            </a:endParaRPr>
          </a:p>
          <a:p>
            <a:r>
              <a:rPr lang="en-US" sz="2000" dirty="0" smtClean="0">
                <a:latin typeface="Adobe Garamond Pro" pitchFamily="18" charset="0"/>
              </a:rPr>
              <a:t>	</a:t>
            </a:r>
            <a:r>
              <a:rPr lang="en-US" dirty="0" smtClean="0">
                <a:latin typeface="Adobe Garamond Pro" pitchFamily="18" charset="0"/>
              </a:rPr>
              <a:t>A.  In this Trail, the </a:t>
            </a:r>
            <a:r>
              <a:rPr lang="en-US" u="sng" dirty="0" smtClean="0">
                <a:solidFill>
                  <a:srgbClr val="FF0000"/>
                </a:solidFill>
                <a:latin typeface="Adobe Garamond Pro" pitchFamily="18" charset="0"/>
              </a:rPr>
              <a:t>contributions</a:t>
            </a:r>
            <a:r>
              <a:rPr lang="en-US" dirty="0" smtClean="0">
                <a:latin typeface="Adobe Garamond Pro" pitchFamily="18" charset="0"/>
              </a:rPr>
              <a:t> of the man’s mind will be discussed as they relate 	      to the financial choices of the knight.  A knight makes good financial decisions, 	      utilizing the strength of his king, lover, warrior and friend.  The </a:t>
            </a:r>
            <a:r>
              <a:rPr lang="en-US" u="sng" dirty="0" smtClean="0">
                <a:solidFill>
                  <a:srgbClr val="FF0000"/>
                </a:solidFill>
                <a:latin typeface="Adobe Garamond Pro" pitchFamily="18" charset="0"/>
              </a:rPr>
              <a:t>king’s</a:t>
            </a:r>
            <a:r>
              <a:rPr lang="en-US" dirty="0" smtClean="0">
                <a:latin typeface="Adobe Garamond Pro" pitchFamily="18" charset="0"/>
              </a:rPr>
              <a:t> 	  	      perspective regarding the use of money:</a:t>
            </a:r>
          </a:p>
          <a:p>
            <a:endParaRPr lang="en-US" dirty="0">
              <a:latin typeface="Adobe Garamond Pro" pitchFamily="18" charset="0"/>
            </a:endParaRPr>
          </a:p>
          <a:p>
            <a:r>
              <a:rPr lang="en-US" dirty="0" smtClean="0">
                <a:latin typeface="Adobe Garamond Pro" pitchFamily="18" charset="0"/>
              </a:rPr>
              <a:t>		</a:t>
            </a:r>
            <a:r>
              <a:rPr lang="en-US" sz="1600" dirty="0" smtClean="0">
                <a:latin typeface="Adobe Garamond Pro" pitchFamily="18" charset="0"/>
              </a:rPr>
              <a:t>1.  Recognizes that there is a right way and wrong way to organize and use his 			     financial resources.</a:t>
            </a:r>
          </a:p>
          <a:p>
            <a:endParaRPr lang="en-US" sz="1600" dirty="0">
              <a:latin typeface="Adobe Garamond Pro" pitchFamily="18" charset="0"/>
            </a:endParaRPr>
          </a:p>
          <a:p>
            <a:r>
              <a:rPr lang="en-US" sz="1600" dirty="0" smtClean="0">
                <a:latin typeface="Adobe Garamond Pro" pitchFamily="18" charset="0"/>
              </a:rPr>
              <a:t>		2.  Accepts his </a:t>
            </a:r>
            <a:r>
              <a:rPr lang="en-US" sz="1600" u="sng" dirty="0" smtClean="0">
                <a:solidFill>
                  <a:srgbClr val="FF0000"/>
                </a:solidFill>
                <a:latin typeface="Adobe Garamond Pro" pitchFamily="18" charset="0"/>
              </a:rPr>
              <a:t>responsibility</a:t>
            </a:r>
            <a:r>
              <a:rPr lang="en-US" sz="1600" dirty="0" smtClean="0">
                <a:latin typeface="Adobe Garamond Pro" pitchFamily="18" charset="0"/>
              </a:rPr>
              <a:t> for making wise financial decisions as part of his 			     manhood journey.   </a:t>
            </a:r>
          </a:p>
          <a:p>
            <a:endParaRPr lang="en-US" dirty="0">
              <a:latin typeface="Adobe Garamond Pro" pitchFamily="18" charset="0"/>
            </a:endParaRPr>
          </a:p>
          <a:p>
            <a:r>
              <a:rPr lang="en-US" dirty="0" smtClean="0">
                <a:latin typeface="Adobe Garamond Pro" pitchFamily="18" charset="0"/>
              </a:rPr>
              <a:t>  </a:t>
            </a:r>
            <a:endParaRPr lang="en-US" sz="2000" dirty="0" smtClean="0">
              <a:latin typeface="Adobe Garamond Pro" pitchFamily="18" charset="0"/>
            </a:endParaRPr>
          </a:p>
        </p:txBody>
      </p:sp>
    </p:spTree>
    <p:extLst>
      <p:ext uri="{BB962C8B-B14F-4D97-AF65-F5344CB8AC3E}">
        <p14:creationId xmlns:p14="http://schemas.microsoft.com/office/powerpoint/2010/main" val="1571135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094" y="361950"/>
            <a:ext cx="8541106" cy="4419600"/>
          </a:xfrm>
          <a:prstGeom prst="rect">
            <a:avLst/>
          </a:prstGeom>
        </p:spPr>
      </p:pic>
      <p:sp>
        <p:nvSpPr>
          <p:cNvPr id="2" name="TextBox 1"/>
          <p:cNvSpPr txBox="1"/>
          <p:nvPr/>
        </p:nvSpPr>
        <p:spPr>
          <a:xfrm>
            <a:off x="298094" y="361950"/>
            <a:ext cx="8541106" cy="3970318"/>
          </a:xfrm>
          <a:prstGeom prst="rect">
            <a:avLst/>
          </a:prstGeom>
          <a:noFill/>
        </p:spPr>
        <p:txBody>
          <a:bodyPr wrap="square" rtlCol="0">
            <a:spAutoFit/>
          </a:bodyPr>
          <a:lstStyle/>
          <a:p>
            <a:pPr marL="514350" indent="-514350">
              <a:buAutoNum type="romanUcPeriod" startAt="4"/>
            </a:pPr>
            <a:r>
              <a:rPr lang="en-US" sz="2000" dirty="0" smtClean="0">
                <a:latin typeface="Adobe Garamond Pro" pitchFamily="18" charset="0"/>
              </a:rPr>
              <a:t>There are very few knights who do not have to work in order to </a:t>
            </a:r>
            <a:r>
              <a:rPr lang="en-US" sz="2000" u="sng" dirty="0" smtClean="0">
                <a:solidFill>
                  <a:srgbClr val="FF0000"/>
                </a:solidFill>
                <a:latin typeface="Adobe Garamond Pro" pitchFamily="18" charset="0"/>
              </a:rPr>
              <a:t>financially</a:t>
            </a:r>
            <a:r>
              <a:rPr lang="en-US" sz="2000" dirty="0" smtClean="0">
                <a:latin typeface="Adobe Garamond Pro" pitchFamily="18" charset="0"/>
              </a:rPr>
              <a:t> provide for themselves and for their families. </a:t>
            </a:r>
          </a:p>
          <a:p>
            <a:pPr marL="514350" indent="-514350">
              <a:buAutoNum type="romanUcPeriod" startAt="4"/>
            </a:pPr>
            <a:endParaRPr lang="en-US" sz="2000" dirty="0">
              <a:latin typeface="Adobe Garamond Pro" pitchFamily="18" charset="0"/>
            </a:endParaRPr>
          </a:p>
          <a:p>
            <a:r>
              <a:rPr lang="en-US" sz="2000" dirty="0" smtClean="0">
                <a:latin typeface="Adobe Garamond Pro" pitchFamily="18" charset="0"/>
              </a:rPr>
              <a:t>	</a:t>
            </a:r>
            <a:r>
              <a:rPr lang="en-US" dirty="0">
                <a:latin typeface="Adobe Garamond Pro" pitchFamily="18" charset="0"/>
              </a:rPr>
              <a:t>A.  In this Trail, the </a:t>
            </a:r>
            <a:r>
              <a:rPr lang="en-US" u="sng" dirty="0">
                <a:solidFill>
                  <a:srgbClr val="FF0000"/>
                </a:solidFill>
                <a:latin typeface="Adobe Garamond Pro" pitchFamily="18" charset="0"/>
              </a:rPr>
              <a:t>contributions</a:t>
            </a:r>
            <a:r>
              <a:rPr lang="en-US" dirty="0">
                <a:latin typeface="Adobe Garamond Pro" pitchFamily="18" charset="0"/>
              </a:rPr>
              <a:t> of the man’s mind will be discussed as they relate 	      to the financial choices of the knight.  A knight makes good financial decisions, 	      utilizing the strength of his king, lover, warrior and friend.  The </a:t>
            </a:r>
            <a:r>
              <a:rPr lang="en-US" u="sng" dirty="0">
                <a:solidFill>
                  <a:srgbClr val="FF0000"/>
                </a:solidFill>
                <a:latin typeface="Adobe Garamond Pro" pitchFamily="18" charset="0"/>
              </a:rPr>
              <a:t>king’s</a:t>
            </a:r>
            <a:r>
              <a:rPr lang="en-US" dirty="0">
                <a:latin typeface="Adobe Garamond Pro" pitchFamily="18" charset="0"/>
              </a:rPr>
              <a:t> 	  	      perspective regarding the use of money:</a:t>
            </a:r>
          </a:p>
          <a:p>
            <a:endParaRPr lang="en-US" dirty="0">
              <a:latin typeface="Adobe Garamond Pro" pitchFamily="18" charset="0"/>
            </a:endParaRPr>
          </a:p>
          <a:p>
            <a:r>
              <a:rPr lang="en-US" dirty="0" smtClean="0">
                <a:latin typeface="Adobe Garamond Pro" pitchFamily="18" charset="0"/>
              </a:rPr>
              <a:t>		</a:t>
            </a:r>
            <a:r>
              <a:rPr lang="en-US" sz="1600" dirty="0" smtClean="0">
                <a:latin typeface="Adobe Garamond Pro" pitchFamily="18" charset="0"/>
              </a:rPr>
              <a:t>3.  Views the payment of his </a:t>
            </a:r>
            <a:r>
              <a:rPr lang="en-US" sz="1600" u="sng" dirty="0" smtClean="0">
                <a:solidFill>
                  <a:srgbClr val="FF0000"/>
                </a:solidFill>
                <a:latin typeface="Adobe Garamond Pro" pitchFamily="18" charset="0"/>
              </a:rPr>
              <a:t>debts</a:t>
            </a:r>
            <a:r>
              <a:rPr lang="en-US" sz="1600" dirty="0" smtClean="0">
                <a:latin typeface="Adobe Garamond Pro" pitchFamily="18" charset="0"/>
              </a:rPr>
              <a:t> the same as the fulfillment of his promises, both 		     of which must always be done.</a:t>
            </a:r>
          </a:p>
          <a:p>
            <a:endParaRPr lang="en-US" sz="1600" dirty="0">
              <a:latin typeface="Adobe Garamond Pro" pitchFamily="18" charset="0"/>
            </a:endParaRPr>
          </a:p>
          <a:p>
            <a:r>
              <a:rPr lang="en-US" sz="1600" dirty="0" smtClean="0">
                <a:latin typeface="Adobe Garamond Pro" pitchFamily="18" charset="0"/>
              </a:rPr>
              <a:t>		4.  Sets aside financial resources for the </a:t>
            </a:r>
            <a:r>
              <a:rPr lang="en-US" sz="1600" u="sng" dirty="0" smtClean="0">
                <a:solidFill>
                  <a:srgbClr val="FF0000"/>
                </a:solidFill>
                <a:latin typeface="Adobe Garamond Pro" pitchFamily="18" charset="0"/>
              </a:rPr>
              <a:t>unexpected</a:t>
            </a:r>
            <a:r>
              <a:rPr lang="en-US" sz="1600" dirty="0" smtClean="0">
                <a:latin typeface="Adobe Garamond Pro" pitchFamily="18" charset="0"/>
              </a:rPr>
              <a:t> expenses that occur in 			     everyone’s forest life.  </a:t>
            </a:r>
            <a:endParaRPr lang="en-US" dirty="0">
              <a:latin typeface="Adobe Garamond Pro" pitchFamily="18" charset="0"/>
            </a:endParaRPr>
          </a:p>
          <a:p>
            <a:r>
              <a:rPr lang="en-US" dirty="0" smtClean="0">
                <a:latin typeface="Adobe Garamond Pro" pitchFamily="18" charset="0"/>
              </a:rPr>
              <a:t>  </a:t>
            </a:r>
            <a:endParaRPr lang="en-US" sz="2000" dirty="0" smtClean="0">
              <a:latin typeface="Adobe Garamond Pro" pitchFamily="18" charset="0"/>
            </a:endParaRPr>
          </a:p>
        </p:txBody>
      </p:sp>
    </p:spTree>
    <p:extLst>
      <p:ext uri="{BB962C8B-B14F-4D97-AF65-F5344CB8AC3E}">
        <p14:creationId xmlns:p14="http://schemas.microsoft.com/office/powerpoint/2010/main" val="2241795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094" y="361950"/>
            <a:ext cx="8541106" cy="4419600"/>
          </a:xfrm>
          <a:prstGeom prst="rect">
            <a:avLst/>
          </a:prstGeom>
        </p:spPr>
      </p:pic>
      <p:sp>
        <p:nvSpPr>
          <p:cNvPr id="2" name="TextBox 1"/>
          <p:cNvSpPr txBox="1"/>
          <p:nvPr/>
        </p:nvSpPr>
        <p:spPr>
          <a:xfrm>
            <a:off x="298094" y="361950"/>
            <a:ext cx="8541106" cy="3693319"/>
          </a:xfrm>
          <a:prstGeom prst="rect">
            <a:avLst/>
          </a:prstGeom>
          <a:noFill/>
        </p:spPr>
        <p:txBody>
          <a:bodyPr wrap="square" rtlCol="0">
            <a:spAutoFit/>
          </a:bodyPr>
          <a:lstStyle/>
          <a:p>
            <a:pPr marL="514350" indent="-514350">
              <a:buAutoNum type="romanUcPeriod" startAt="4"/>
            </a:pPr>
            <a:r>
              <a:rPr lang="en-US" sz="2000" dirty="0" smtClean="0">
                <a:latin typeface="Adobe Garamond Pro" pitchFamily="18" charset="0"/>
              </a:rPr>
              <a:t>There are very few knights who do not have to work in order to </a:t>
            </a:r>
            <a:r>
              <a:rPr lang="en-US" sz="2000" u="sng" dirty="0" smtClean="0">
                <a:solidFill>
                  <a:srgbClr val="FF0000"/>
                </a:solidFill>
                <a:latin typeface="Adobe Garamond Pro" pitchFamily="18" charset="0"/>
              </a:rPr>
              <a:t>financially</a:t>
            </a:r>
            <a:r>
              <a:rPr lang="en-US" sz="2000" dirty="0" smtClean="0">
                <a:latin typeface="Adobe Garamond Pro" pitchFamily="18" charset="0"/>
              </a:rPr>
              <a:t> provide for themselves and for their families. </a:t>
            </a:r>
          </a:p>
          <a:p>
            <a:pPr marL="514350" indent="-514350">
              <a:buAutoNum type="romanUcPeriod" startAt="4"/>
            </a:pPr>
            <a:endParaRPr lang="en-US" sz="2000" dirty="0">
              <a:latin typeface="Adobe Garamond Pro" pitchFamily="18" charset="0"/>
            </a:endParaRPr>
          </a:p>
          <a:p>
            <a:r>
              <a:rPr lang="en-US" sz="2000" dirty="0" smtClean="0">
                <a:latin typeface="Adobe Garamond Pro" pitchFamily="18" charset="0"/>
              </a:rPr>
              <a:t>	</a:t>
            </a:r>
            <a:r>
              <a:rPr lang="en-US" dirty="0">
                <a:latin typeface="Adobe Garamond Pro" pitchFamily="18" charset="0"/>
              </a:rPr>
              <a:t>A.  In this Trail, the </a:t>
            </a:r>
            <a:r>
              <a:rPr lang="en-US" u="sng" dirty="0">
                <a:solidFill>
                  <a:srgbClr val="FF0000"/>
                </a:solidFill>
                <a:latin typeface="Adobe Garamond Pro" pitchFamily="18" charset="0"/>
              </a:rPr>
              <a:t>contributions</a:t>
            </a:r>
            <a:r>
              <a:rPr lang="en-US" dirty="0">
                <a:latin typeface="Adobe Garamond Pro" pitchFamily="18" charset="0"/>
              </a:rPr>
              <a:t> of the man’s mind will be discussed as they relate 	      to the financial choices of the knight.  A knight makes good financial decisions, 	      utilizing the strength of his king, lover, warrior and friend.  The </a:t>
            </a:r>
            <a:r>
              <a:rPr lang="en-US" u="sng" dirty="0">
                <a:solidFill>
                  <a:srgbClr val="FF0000"/>
                </a:solidFill>
                <a:latin typeface="Adobe Garamond Pro" pitchFamily="18" charset="0"/>
              </a:rPr>
              <a:t>king’s</a:t>
            </a:r>
            <a:r>
              <a:rPr lang="en-US" dirty="0">
                <a:latin typeface="Adobe Garamond Pro" pitchFamily="18" charset="0"/>
              </a:rPr>
              <a:t> 	  	      perspective regarding the use of money:</a:t>
            </a:r>
          </a:p>
          <a:p>
            <a:endParaRPr lang="en-US" dirty="0">
              <a:latin typeface="Adobe Garamond Pro" pitchFamily="18" charset="0"/>
            </a:endParaRPr>
          </a:p>
          <a:p>
            <a:r>
              <a:rPr lang="en-US" dirty="0" smtClean="0">
                <a:latin typeface="Adobe Garamond Pro" pitchFamily="18" charset="0"/>
              </a:rPr>
              <a:t>		</a:t>
            </a:r>
            <a:r>
              <a:rPr lang="en-US" sz="1600" dirty="0" smtClean="0">
                <a:latin typeface="Adobe Garamond Pro" pitchFamily="18" charset="0"/>
              </a:rPr>
              <a:t>5.  Does not allow his </a:t>
            </a:r>
            <a:r>
              <a:rPr lang="en-US" sz="1600" u="sng" dirty="0" smtClean="0">
                <a:solidFill>
                  <a:srgbClr val="FF0000"/>
                </a:solidFill>
                <a:latin typeface="Adobe Garamond Pro" pitchFamily="18" charset="0"/>
              </a:rPr>
              <a:t>future</a:t>
            </a:r>
            <a:r>
              <a:rPr lang="en-US" sz="1600" dirty="0" smtClean="0">
                <a:latin typeface="Adobe Garamond Pro" pitchFamily="18" charset="0"/>
              </a:rPr>
              <a:t> to be held hostage by the high costs of credit card 			     interest rates.</a:t>
            </a:r>
          </a:p>
          <a:p>
            <a:endParaRPr lang="en-US" sz="1600" dirty="0">
              <a:latin typeface="Adobe Garamond Pro" pitchFamily="18" charset="0"/>
            </a:endParaRPr>
          </a:p>
          <a:p>
            <a:r>
              <a:rPr lang="en-US" sz="1600" dirty="0" smtClean="0">
                <a:latin typeface="Adobe Garamond Pro" pitchFamily="18" charset="0"/>
              </a:rPr>
              <a:t>		6.  Leads others through his recognition that money is not an end in itself, but 			     its importance is in how it is </a:t>
            </a:r>
            <a:r>
              <a:rPr lang="en-US" sz="1600" u="sng" dirty="0" smtClean="0">
                <a:solidFill>
                  <a:srgbClr val="FF0000"/>
                </a:solidFill>
                <a:latin typeface="Adobe Garamond Pro" pitchFamily="18" charset="0"/>
              </a:rPr>
              <a:t>used</a:t>
            </a:r>
            <a:r>
              <a:rPr lang="en-US" sz="1600" dirty="0" smtClean="0">
                <a:latin typeface="Adobe Garamond Pro" pitchFamily="18" charset="0"/>
              </a:rPr>
              <a:t>.   </a:t>
            </a:r>
            <a:endParaRPr lang="en-US" sz="2000" dirty="0" smtClean="0">
              <a:latin typeface="Adobe Garamond Pro" pitchFamily="18" charset="0"/>
            </a:endParaRPr>
          </a:p>
        </p:txBody>
      </p:sp>
    </p:spTree>
    <p:extLst>
      <p:ext uri="{BB962C8B-B14F-4D97-AF65-F5344CB8AC3E}">
        <p14:creationId xmlns:p14="http://schemas.microsoft.com/office/powerpoint/2010/main" val="3265610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094" y="361950"/>
            <a:ext cx="8541106" cy="4419600"/>
          </a:xfrm>
          <a:prstGeom prst="rect">
            <a:avLst/>
          </a:prstGeom>
        </p:spPr>
      </p:pic>
      <p:sp>
        <p:nvSpPr>
          <p:cNvPr id="2" name="TextBox 1"/>
          <p:cNvSpPr txBox="1"/>
          <p:nvPr/>
        </p:nvSpPr>
        <p:spPr>
          <a:xfrm>
            <a:off x="298094" y="361950"/>
            <a:ext cx="8541106" cy="3693319"/>
          </a:xfrm>
          <a:prstGeom prst="rect">
            <a:avLst/>
          </a:prstGeom>
          <a:noFill/>
        </p:spPr>
        <p:txBody>
          <a:bodyPr wrap="square" rtlCol="0">
            <a:spAutoFit/>
          </a:bodyPr>
          <a:lstStyle/>
          <a:p>
            <a:pPr marL="514350" indent="-514350">
              <a:buAutoNum type="romanUcPeriod" startAt="4"/>
            </a:pPr>
            <a:r>
              <a:rPr lang="en-US" sz="2000" dirty="0" smtClean="0">
                <a:latin typeface="Adobe Garamond Pro" pitchFamily="18" charset="0"/>
              </a:rPr>
              <a:t>There are very few knights who do not have to work in order to </a:t>
            </a:r>
            <a:r>
              <a:rPr lang="en-US" sz="2000" u="sng" dirty="0" smtClean="0">
                <a:solidFill>
                  <a:srgbClr val="FF0000"/>
                </a:solidFill>
                <a:latin typeface="Adobe Garamond Pro" pitchFamily="18" charset="0"/>
              </a:rPr>
              <a:t>financially</a:t>
            </a:r>
            <a:r>
              <a:rPr lang="en-US" sz="2000" dirty="0" smtClean="0">
                <a:latin typeface="Adobe Garamond Pro" pitchFamily="18" charset="0"/>
              </a:rPr>
              <a:t> provide for themselves and for their families. </a:t>
            </a:r>
          </a:p>
          <a:p>
            <a:pPr marL="514350" indent="-514350">
              <a:buAutoNum type="romanUcPeriod" startAt="4"/>
            </a:pPr>
            <a:endParaRPr lang="en-US" sz="2000" dirty="0">
              <a:latin typeface="Adobe Garamond Pro" pitchFamily="18" charset="0"/>
            </a:endParaRPr>
          </a:p>
          <a:p>
            <a:r>
              <a:rPr lang="en-US" sz="2000" dirty="0" smtClean="0">
                <a:latin typeface="Adobe Garamond Pro" pitchFamily="18" charset="0"/>
              </a:rPr>
              <a:t>	</a:t>
            </a:r>
            <a:r>
              <a:rPr lang="en-US" dirty="0">
                <a:latin typeface="Adobe Garamond Pro" pitchFamily="18" charset="0"/>
              </a:rPr>
              <a:t>A.  In this Trail, the </a:t>
            </a:r>
            <a:r>
              <a:rPr lang="en-US" u="sng" dirty="0">
                <a:solidFill>
                  <a:srgbClr val="FF0000"/>
                </a:solidFill>
                <a:latin typeface="Adobe Garamond Pro" pitchFamily="18" charset="0"/>
              </a:rPr>
              <a:t>contributions</a:t>
            </a:r>
            <a:r>
              <a:rPr lang="en-US" dirty="0">
                <a:latin typeface="Adobe Garamond Pro" pitchFamily="18" charset="0"/>
              </a:rPr>
              <a:t> of the man’s mind will be discussed as they relate 	      to the financial choices of the knight.  A knight makes good financial decisions, 	      utilizing the strength of his king, lover, warrior and friend.  The </a:t>
            </a:r>
            <a:r>
              <a:rPr lang="en-US" u="sng" dirty="0">
                <a:solidFill>
                  <a:srgbClr val="FF0000"/>
                </a:solidFill>
                <a:latin typeface="Adobe Garamond Pro" pitchFamily="18" charset="0"/>
              </a:rPr>
              <a:t>king’s</a:t>
            </a:r>
            <a:r>
              <a:rPr lang="en-US" dirty="0">
                <a:latin typeface="Adobe Garamond Pro" pitchFamily="18" charset="0"/>
              </a:rPr>
              <a:t> 	  	      perspective regarding the use of money:</a:t>
            </a:r>
          </a:p>
          <a:p>
            <a:endParaRPr lang="en-US" dirty="0">
              <a:latin typeface="Adobe Garamond Pro" pitchFamily="18" charset="0"/>
            </a:endParaRPr>
          </a:p>
          <a:p>
            <a:r>
              <a:rPr lang="en-US" dirty="0" smtClean="0">
                <a:latin typeface="Adobe Garamond Pro" pitchFamily="18" charset="0"/>
              </a:rPr>
              <a:t>		</a:t>
            </a:r>
            <a:r>
              <a:rPr lang="en-US" sz="1600" dirty="0" smtClean="0">
                <a:latin typeface="Adobe Garamond Pro" pitchFamily="18" charset="0"/>
              </a:rPr>
              <a:t>7.  Realizes that the ways that he chooses to spend his money are defined by </a:t>
            </a:r>
          </a:p>
          <a:p>
            <a:r>
              <a:rPr lang="en-US" sz="1600" dirty="0">
                <a:latin typeface="Adobe Garamond Pro" pitchFamily="18" charset="0"/>
              </a:rPr>
              <a:t>	</a:t>
            </a:r>
            <a:r>
              <a:rPr lang="en-US" sz="1600" dirty="0" smtClean="0">
                <a:latin typeface="Adobe Garamond Pro" pitchFamily="18" charset="0"/>
              </a:rPr>
              <a:t>	     his </a:t>
            </a:r>
            <a:r>
              <a:rPr lang="en-US" sz="1600" u="sng" dirty="0" smtClean="0">
                <a:solidFill>
                  <a:srgbClr val="FF0000"/>
                </a:solidFill>
                <a:latin typeface="Adobe Garamond Pro" pitchFamily="18" charset="0"/>
              </a:rPr>
              <a:t>passion</a:t>
            </a:r>
            <a:r>
              <a:rPr lang="en-US" sz="1600" dirty="0" smtClean="0">
                <a:latin typeface="Adobe Garamond Pro" pitchFamily="18" charset="0"/>
              </a:rPr>
              <a:t> and his heart.</a:t>
            </a:r>
          </a:p>
          <a:p>
            <a:endParaRPr lang="en-US" sz="1600" dirty="0">
              <a:latin typeface="Adobe Garamond Pro" pitchFamily="18" charset="0"/>
            </a:endParaRPr>
          </a:p>
          <a:p>
            <a:r>
              <a:rPr lang="en-US" sz="1600" dirty="0" smtClean="0">
                <a:latin typeface="Adobe Garamond Pro" pitchFamily="18" charset="0"/>
              </a:rPr>
              <a:t>		8.  Knows that the value of his money is </a:t>
            </a:r>
            <a:r>
              <a:rPr lang="en-US" sz="1600" u="sng" dirty="0" smtClean="0">
                <a:solidFill>
                  <a:srgbClr val="FF0000"/>
                </a:solidFill>
                <a:latin typeface="Adobe Garamond Pro" pitchFamily="18" charset="0"/>
              </a:rPr>
              <a:t>magnified</a:t>
            </a:r>
            <a:r>
              <a:rPr lang="en-US" sz="1600" dirty="0" smtClean="0">
                <a:latin typeface="Adobe Garamond Pro" pitchFamily="18" charset="0"/>
              </a:rPr>
              <a:t> when it is utilized to express his 		     positive values.    </a:t>
            </a:r>
            <a:endParaRPr lang="en-US" sz="2000" dirty="0" smtClean="0">
              <a:latin typeface="Adobe Garamond Pro" pitchFamily="18" charset="0"/>
            </a:endParaRPr>
          </a:p>
        </p:txBody>
      </p:sp>
    </p:spTree>
    <p:extLst>
      <p:ext uri="{BB962C8B-B14F-4D97-AF65-F5344CB8AC3E}">
        <p14:creationId xmlns:p14="http://schemas.microsoft.com/office/powerpoint/2010/main" val="500343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094" y="361950"/>
            <a:ext cx="8541106" cy="4419600"/>
          </a:xfrm>
          <a:prstGeom prst="rect">
            <a:avLst/>
          </a:prstGeom>
        </p:spPr>
      </p:pic>
      <p:sp>
        <p:nvSpPr>
          <p:cNvPr id="2" name="TextBox 1"/>
          <p:cNvSpPr txBox="1"/>
          <p:nvPr/>
        </p:nvSpPr>
        <p:spPr>
          <a:xfrm>
            <a:off x="298094" y="361950"/>
            <a:ext cx="8541106" cy="3447098"/>
          </a:xfrm>
          <a:prstGeom prst="rect">
            <a:avLst/>
          </a:prstGeom>
          <a:noFill/>
        </p:spPr>
        <p:txBody>
          <a:bodyPr wrap="square" rtlCol="0">
            <a:spAutoFit/>
          </a:bodyPr>
          <a:lstStyle/>
          <a:p>
            <a:pPr marL="514350" indent="-514350">
              <a:buAutoNum type="romanUcPeriod" startAt="4"/>
            </a:pPr>
            <a:r>
              <a:rPr lang="en-US" sz="2000" dirty="0" smtClean="0">
                <a:latin typeface="Adobe Garamond Pro" pitchFamily="18" charset="0"/>
              </a:rPr>
              <a:t>There are very few knights who do not have to work in order to </a:t>
            </a:r>
            <a:r>
              <a:rPr lang="en-US" sz="2000" u="sng" dirty="0" smtClean="0">
                <a:solidFill>
                  <a:srgbClr val="FF0000"/>
                </a:solidFill>
                <a:latin typeface="Adobe Garamond Pro" pitchFamily="18" charset="0"/>
              </a:rPr>
              <a:t>financially</a:t>
            </a:r>
            <a:r>
              <a:rPr lang="en-US" sz="2000" dirty="0" smtClean="0">
                <a:latin typeface="Adobe Garamond Pro" pitchFamily="18" charset="0"/>
              </a:rPr>
              <a:t> provide for themselves and for their families. </a:t>
            </a:r>
          </a:p>
          <a:p>
            <a:pPr marL="514350" indent="-514350">
              <a:buAutoNum type="romanUcPeriod" startAt="4"/>
            </a:pPr>
            <a:endParaRPr lang="en-US" sz="2000" dirty="0">
              <a:latin typeface="Adobe Garamond Pro" pitchFamily="18" charset="0"/>
            </a:endParaRPr>
          </a:p>
          <a:p>
            <a:r>
              <a:rPr lang="en-US" sz="2000" dirty="0" smtClean="0">
                <a:latin typeface="Adobe Garamond Pro" pitchFamily="18" charset="0"/>
              </a:rPr>
              <a:t>	</a:t>
            </a:r>
            <a:r>
              <a:rPr lang="en-US" dirty="0">
                <a:latin typeface="Adobe Garamond Pro" pitchFamily="18" charset="0"/>
              </a:rPr>
              <a:t>A.  In this Trail, the </a:t>
            </a:r>
            <a:r>
              <a:rPr lang="en-US" u="sng" dirty="0">
                <a:solidFill>
                  <a:srgbClr val="FF0000"/>
                </a:solidFill>
                <a:latin typeface="Adobe Garamond Pro" pitchFamily="18" charset="0"/>
              </a:rPr>
              <a:t>contributions</a:t>
            </a:r>
            <a:r>
              <a:rPr lang="en-US" dirty="0">
                <a:latin typeface="Adobe Garamond Pro" pitchFamily="18" charset="0"/>
              </a:rPr>
              <a:t> of the man’s mind will be discussed as they relate 	      to the financial choices of the knight.  A knight makes good financial decisions, 	      utilizing the strength of his king, lover, warrior and friend.  The </a:t>
            </a:r>
            <a:r>
              <a:rPr lang="en-US" u="sng" dirty="0">
                <a:solidFill>
                  <a:srgbClr val="FF0000"/>
                </a:solidFill>
                <a:latin typeface="Adobe Garamond Pro" pitchFamily="18" charset="0"/>
              </a:rPr>
              <a:t>king’s</a:t>
            </a:r>
            <a:r>
              <a:rPr lang="en-US" dirty="0">
                <a:latin typeface="Adobe Garamond Pro" pitchFamily="18" charset="0"/>
              </a:rPr>
              <a:t> 	  	      perspective regarding the use of money:</a:t>
            </a:r>
          </a:p>
          <a:p>
            <a:endParaRPr lang="en-US" dirty="0">
              <a:latin typeface="Adobe Garamond Pro" pitchFamily="18" charset="0"/>
            </a:endParaRPr>
          </a:p>
          <a:p>
            <a:r>
              <a:rPr lang="en-US" dirty="0" smtClean="0">
                <a:latin typeface="Adobe Garamond Pro" pitchFamily="18" charset="0"/>
              </a:rPr>
              <a:t>		</a:t>
            </a:r>
            <a:r>
              <a:rPr lang="en-US" sz="1600" dirty="0" smtClean="0">
                <a:latin typeface="Adobe Garamond Pro" pitchFamily="18" charset="0"/>
              </a:rPr>
              <a:t>9.  Ensures that any money that he </a:t>
            </a:r>
            <a:r>
              <a:rPr lang="en-US" sz="1600" u="sng" dirty="0" smtClean="0">
                <a:solidFill>
                  <a:srgbClr val="FF0000"/>
                </a:solidFill>
                <a:latin typeface="Adobe Garamond Pro" pitchFamily="18" charset="0"/>
              </a:rPr>
              <a:t>donates</a:t>
            </a:r>
            <a:r>
              <a:rPr lang="en-US" sz="1600" dirty="0" smtClean="0">
                <a:latin typeface="Adobe Garamond Pro" pitchFamily="18" charset="0"/>
              </a:rPr>
              <a:t> is being used responsibly.</a:t>
            </a:r>
          </a:p>
          <a:p>
            <a:endParaRPr lang="en-US" sz="1600" dirty="0">
              <a:latin typeface="Adobe Garamond Pro" pitchFamily="18" charset="0"/>
            </a:endParaRPr>
          </a:p>
          <a:p>
            <a:r>
              <a:rPr lang="en-US" sz="1600" dirty="0" smtClean="0">
                <a:latin typeface="Adobe Garamond Pro" pitchFamily="18" charset="0"/>
              </a:rPr>
              <a:t>		10.  Establishes his </a:t>
            </a:r>
            <a:r>
              <a:rPr lang="en-US" sz="1600" u="sng" dirty="0" smtClean="0">
                <a:solidFill>
                  <a:srgbClr val="FF0000"/>
                </a:solidFill>
                <a:latin typeface="Adobe Garamond Pro" pitchFamily="18" charset="0"/>
              </a:rPr>
              <a:t>financial</a:t>
            </a:r>
            <a:r>
              <a:rPr lang="en-US" sz="1600" dirty="0" smtClean="0">
                <a:latin typeface="Adobe Garamond Pro" pitchFamily="18" charset="0"/>
              </a:rPr>
              <a:t> goals prior to making his daily financial choices; he 			       creates a budget which includes what he wants to purchase and to save.    </a:t>
            </a:r>
            <a:endParaRPr lang="en-US" sz="2000" dirty="0" smtClean="0">
              <a:latin typeface="Adobe Garamond Pro" pitchFamily="18" charset="0"/>
            </a:endParaRPr>
          </a:p>
        </p:txBody>
      </p:sp>
    </p:spTree>
    <p:extLst>
      <p:ext uri="{BB962C8B-B14F-4D97-AF65-F5344CB8AC3E}">
        <p14:creationId xmlns:p14="http://schemas.microsoft.com/office/powerpoint/2010/main" val="2989635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094" y="361950"/>
            <a:ext cx="8541106" cy="4419600"/>
          </a:xfrm>
          <a:prstGeom prst="rect">
            <a:avLst/>
          </a:prstGeom>
        </p:spPr>
      </p:pic>
      <p:sp>
        <p:nvSpPr>
          <p:cNvPr id="2" name="TextBox 1"/>
          <p:cNvSpPr txBox="1"/>
          <p:nvPr/>
        </p:nvSpPr>
        <p:spPr>
          <a:xfrm>
            <a:off x="298094" y="361950"/>
            <a:ext cx="8541106" cy="3693319"/>
          </a:xfrm>
          <a:prstGeom prst="rect">
            <a:avLst/>
          </a:prstGeom>
          <a:noFill/>
        </p:spPr>
        <p:txBody>
          <a:bodyPr wrap="square" rtlCol="0">
            <a:spAutoFit/>
          </a:bodyPr>
          <a:lstStyle/>
          <a:p>
            <a:pPr marL="514350" indent="-514350">
              <a:buAutoNum type="romanUcPeriod" startAt="4"/>
            </a:pPr>
            <a:r>
              <a:rPr lang="en-US" sz="2000" dirty="0" smtClean="0">
                <a:latin typeface="Adobe Garamond Pro" pitchFamily="18" charset="0"/>
              </a:rPr>
              <a:t>There are very few knights who do not have to work in order to </a:t>
            </a:r>
            <a:r>
              <a:rPr lang="en-US" sz="2000" u="sng" dirty="0" smtClean="0">
                <a:solidFill>
                  <a:srgbClr val="FF0000"/>
                </a:solidFill>
                <a:latin typeface="Adobe Garamond Pro" pitchFamily="18" charset="0"/>
              </a:rPr>
              <a:t>financially</a:t>
            </a:r>
            <a:r>
              <a:rPr lang="en-US" sz="2000" dirty="0" smtClean="0">
                <a:latin typeface="Adobe Garamond Pro" pitchFamily="18" charset="0"/>
              </a:rPr>
              <a:t> provide for themselves and for their families. </a:t>
            </a:r>
          </a:p>
          <a:p>
            <a:pPr marL="514350" indent="-514350">
              <a:buAutoNum type="romanUcPeriod" startAt="4"/>
            </a:pPr>
            <a:endParaRPr lang="en-US" sz="2000" dirty="0">
              <a:latin typeface="Adobe Garamond Pro" pitchFamily="18" charset="0"/>
            </a:endParaRPr>
          </a:p>
          <a:p>
            <a:r>
              <a:rPr lang="en-US" sz="2000" dirty="0" smtClean="0">
                <a:latin typeface="Adobe Garamond Pro" pitchFamily="18" charset="0"/>
              </a:rPr>
              <a:t>	</a:t>
            </a:r>
            <a:r>
              <a:rPr lang="en-US" dirty="0">
                <a:latin typeface="Adobe Garamond Pro" pitchFamily="18" charset="0"/>
              </a:rPr>
              <a:t>A.  In this Trail, the </a:t>
            </a:r>
            <a:r>
              <a:rPr lang="en-US" u="sng" dirty="0">
                <a:solidFill>
                  <a:srgbClr val="FF0000"/>
                </a:solidFill>
                <a:latin typeface="Adobe Garamond Pro" pitchFamily="18" charset="0"/>
              </a:rPr>
              <a:t>contributions</a:t>
            </a:r>
            <a:r>
              <a:rPr lang="en-US" dirty="0">
                <a:latin typeface="Adobe Garamond Pro" pitchFamily="18" charset="0"/>
              </a:rPr>
              <a:t> of the man’s mind will be discussed as they relate 	      to the financial choices of the knight.  A knight makes good financial decisions, 	      utilizing the strength of his king, lover, warrior and friend.  The </a:t>
            </a:r>
            <a:r>
              <a:rPr lang="en-US" u="sng" dirty="0">
                <a:solidFill>
                  <a:srgbClr val="FF0000"/>
                </a:solidFill>
                <a:latin typeface="Adobe Garamond Pro" pitchFamily="18" charset="0"/>
              </a:rPr>
              <a:t>king’s</a:t>
            </a:r>
            <a:r>
              <a:rPr lang="en-US" dirty="0">
                <a:latin typeface="Adobe Garamond Pro" pitchFamily="18" charset="0"/>
              </a:rPr>
              <a:t> 	  	      perspective regarding the use of money:</a:t>
            </a:r>
          </a:p>
          <a:p>
            <a:endParaRPr lang="en-US" dirty="0">
              <a:latin typeface="Adobe Garamond Pro" pitchFamily="18" charset="0"/>
            </a:endParaRPr>
          </a:p>
          <a:p>
            <a:r>
              <a:rPr lang="en-US" dirty="0" smtClean="0">
                <a:latin typeface="Adobe Garamond Pro" pitchFamily="18" charset="0"/>
              </a:rPr>
              <a:t>		</a:t>
            </a:r>
            <a:r>
              <a:rPr lang="en-US" sz="1600" dirty="0" smtClean="0">
                <a:latin typeface="Adobe Garamond Pro" pitchFamily="18" charset="0"/>
              </a:rPr>
              <a:t>11.  Models responsible money </a:t>
            </a:r>
            <a:r>
              <a:rPr lang="en-US" sz="1600" u="sng" dirty="0" smtClean="0">
                <a:solidFill>
                  <a:srgbClr val="FF0000"/>
                </a:solidFill>
                <a:latin typeface="Adobe Garamond Pro" pitchFamily="18" charset="0"/>
              </a:rPr>
              <a:t>management</a:t>
            </a:r>
            <a:r>
              <a:rPr lang="en-US" sz="1600" dirty="0" smtClean="0">
                <a:latin typeface="Adobe Garamond Pro" pitchFamily="18" charset="0"/>
              </a:rPr>
              <a:t> skills, identifying this aspect of his 			       knighthood as important.</a:t>
            </a:r>
          </a:p>
          <a:p>
            <a:endParaRPr lang="en-US" sz="1600" dirty="0">
              <a:latin typeface="Adobe Garamond Pro" pitchFamily="18" charset="0"/>
            </a:endParaRPr>
          </a:p>
          <a:p>
            <a:r>
              <a:rPr lang="en-US" sz="1600" dirty="0" smtClean="0">
                <a:latin typeface="Adobe Garamond Pro" pitchFamily="18" charset="0"/>
              </a:rPr>
              <a:t>		12.  Wisely acknowledges that the </a:t>
            </a:r>
            <a:r>
              <a:rPr lang="en-US" sz="1600" u="sng" dirty="0" smtClean="0">
                <a:solidFill>
                  <a:srgbClr val="FF0000"/>
                </a:solidFill>
                <a:latin typeface="Adobe Garamond Pro" pitchFamily="18" charset="0"/>
              </a:rPr>
              <a:t>accumulation</a:t>
            </a:r>
            <a:r>
              <a:rPr lang="en-US" sz="1600" dirty="0" smtClean="0">
                <a:latin typeface="Adobe Garamond Pro" pitchFamily="18" charset="0"/>
              </a:rPr>
              <a:t> of money is not the source of his 		        self-worth.   </a:t>
            </a:r>
            <a:endParaRPr lang="en-US" sz="2000" dirty="0" smtClean="0">
              <a:latin typeface="Adobe Garamond Pro" pitchFamily="18" charset="0"/>
            </a:endParaRPr>
          </a:p>
        </p:txBody>
      </p:sp>
    </p:spTree>
    <p:extLst>
      <p:ext uri="{BB962C8B-B14F-4D97-AF65-F5344CB8AC3E}">
        <p14:creationId xmlns:p14="http://schemas.microsoft.com/office/powerpoint/2010/main" val="16845497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420</TotalTime>
  <Words>495</Words>
  <Application>Microsoft Office PowerPoint</Application>
  <PresentationFormat>On-screen Show (16:9)</PresentationFormat>
  <Paragraphs>152</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Faehling</dc:creator>
  <cp:lastModifiedBy>Laura Cramer</cp:lastModifiedBy>
  <cp:revision>55</cp:revision>
  <cp:lastPrinted>2014-07-29T21:33:28Z</cp:lastPrinted>
  <dcterms:created xsi:type="dcterms:W3CDTF">2014-05-07T17:07:37Z</dcterms:created>
  <dcterms:modified xsi:type="dcterms:W3CDTF">2014-07-29T21:35:58Z</dcterms:modified>
</cp:coreProperties>
</file>