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1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38F14-6A36-4E1B-BBED-F48A551BEB27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8FE2C-DC4E-4522-8CF6-453038EF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61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D0F0D-ED52-44F7-813C-8F8FC243E169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7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B2964-415E-4736-893C-3B5E43AE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8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2964-415E-4736-893C-3B5E43AEEE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2964-415E-4736-893C-3B5E43AEEE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2964-415E-4736-893C-3B5E43AEEE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2964-415E-4736-893C-3B5E43AEEE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9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4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5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7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4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8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309B-CD4F-4143-AEEF-8F930F04D0D7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309B-CD4F-4143-AEEF-8F930F04D0D7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89DE-A29C-444A-8DA7-60113DE9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7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3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8610600" cy="4599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85750"/>
            <a:ext cx="8534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Tx/>
              <a:buAutoNum type="romanUcPeriod"/>
            </a:pP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What separates a man from simply being good at something to becoming his </a:t>
            </a:r>
            <a:r>
              <a:rPr lang="en-US" sz="2000" u="sng" dirty="0">
                <a:solidFill>
                  <a:srgbClr val="FF0000"/>
                </a:solidFill>
                <a:latin typeface="Adobe Garamond Pro" pitchFamily="18" charset="0"/>
              </a:rPr>
              <a:t>best</a:t>
            </a: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 has a lot to do with what he does with his choices.</a:t>
            </a:r>
          </a:p>
          <a:p>
            <a:pPr marL="514350" indent="-514350">
              <a:buAutoNum type="romanUcPeriod"/>
            </a:pPr>
            <a:endParaRPr lang="en-US" sz="1400" dirty="0"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	</a:t>
            </a:r>
            <a:r>
              <a:rPr lang="en-US" dirty="0">
                <a:solidFill>
                  <a:prstClr val="black"/>
                </a:solidFill>
                <a:latin typeface="Adobe Garamond Pro" pitchFamily="18" charset="0"/>
              </a:rPr>
              <a:t>B.  A knight must respond to God’s call.  A man’s calling:</a:t>
            </a:r>
          </a:p>
          <a:p>
            <a:endParaRPr lang="en-US" sz="1400" dirty="0">
              <a:latin typeface="Adobe Garamond Pro" pitchFamily="18" charset="0"/>
            </a:endParaRPr>
          </a:p>
          <a:p>
            <a:r>
              <a:rPr lang="en-US" sz="2000" dirty="0" smtClean="0">
                <a:latin typeface="Adobe Garamond Pro" pitchFamily="18" charset="0"/>
              </a:rPr>
              <a:t>		7</a:t>
            </a:r>
            <a:r>
              <a:rPr lang="en-US" sz="1600" dirty="0" smtClean="0">
                <a:latin typeface="Adobe Garamond Pro" pitchFamily="18" charset="0"/>
              </a:rPr>
              <a:t>.  Provides comfort to him when he looks back on his life as a knight. 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8.  Will be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fulfilled</a:t>
            </a:r>
            <a:r>
              <a:rPr lang="en-US" sz="1600" dirty="0" smtClean="0">
                <a:latin typeface="Adobe Garamond Pro" pitchFamily="18" charset="0"/>
              </a:rPr>
              <a:t> if he has developed a good support system, a learning 			     spirit, and regular dialogue with God. 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9.  Will help him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change</a:t>
            </a:r>
            <a:r>
              <a:rPr lang="en-US" sz="1600" dirty="0" smtClean="0">
                <a:latin typeface="Adobe Garamond Pro" pitchFamily="18" charset="0"/>
              </a:rPr>
              <a:t> the world, when combined with the efforts of other men 		     who are willingly following their calling. 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10.  Will allow him, at the end of his life, to hear the message from God, “Well 			       done, my good and faithful servant.”</a:t>
            </a:r>
            <a:endParaRPr lang="en-US" sz="16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1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1950"/>
            <a:ext cx="86106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57009"/>
            <a:ext cx="861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Tx/>
              <a:buAutoNum type="romanUcPeriod"/>
            </a:pP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What separates a man from simply being good at something to becoming his </a:t>
            </a:r>
            <a:r>
              <a:rPr lang="en-US" sz="2000" u="sng" dirty="0">
                <a:solidFill>
                  <a:srgbClr val="FF0000"/>
                </a:solidFill>
                <a:latin typeface="Adobe Garamond Pro" pitchFamily="18" charset="0"/>
              </a:rPr>
              <a:t>best</a:t>
            </a: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 has a lot to do with what he does with his choices.</a:t>
            </a:r>
          </a:p>
          <a:p>
            <a:pPr marL="514350" indent="-514350">
              <a:buAutoNum type="romanUcPeriod"/>
            </a:pPr>
            <a:endParaRPr lang="en-US" sz="2000" dirty="0">
              <a:latin typeface="Adobe Garamond Pro" pitchFamily="18" charset="0"/>
            </a:endParaRPr>
          </a:p>
          <a:p>
            <a:r>
              <a:rPr lang="en-US" sz="2000" dirty="0" smtClean="0">
                <a:latin typeface="Adobe Garamond Pro" pitchFamily="18" charset="0"/>
              </a:rPr>
              <a:t>	</a:t>
            </a:r>
            <a:r>
              <a:rPr lang="en-US" dirty="0" smtClean="0">
                <a:latin typeface="Adobe Garamond Pro" pitchFamily="18" charset="0"/>
              </a:rPr>
              <a:t>C.  A man must choose the relationships that are important to him.  He must have 	      the willingness:</a:t>
            </a:r>
            <a:endParaRPr lang="en-US" sz="2000" dirty="0" smtClean="0">
              <a:latin typeface="Adobe Garamond Pro" pitchFamily="18" charset="0"/>
            </a:endParaRPr>
          </a:p>
          <a:p>
            <a:endParaRPr lang="en-US" sz="2000" dirty="0">
              <a:latin typeface="Adobe Garamond Pro" pitchFamily="18" charset="0"/>
            </a:endParaRPr>
          </a:p>
          <a:p>
            <a:r>
              <a:rPr lang="en-US" sz="2000" dirty="0" smtClean="0">
                <a:latin typeface="Adobe Garamond Pro" pitchFamily="18" charset="0"/>
              </a:rPr>
              <a:t>		</a:t>
            </a:r>
            <a:r>
              <a:rPr lang="en-US" sz="1600" dirty="0" smtClean="0">
                <a:latin typeface="Adobe Garamond Pro" pitchFamily="18" charset="0"/>
              </a:rPr>
              <a:t>1.  To do the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hard</a:t>
            </a:r>
            <a:r>
              <a:rPr lang="en-US" sz="1600" dirty="0" smtClean="0">
                <a:latin typeface="Adobe Garamond Pro" pitchFamily="18" charset="0"/>
              </a:rPr>
              <a:t> work that is necessary to maintain his marital relationship.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2.  To model a grace-filled attitude, a forgiving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spirit</a:t>
            </a:r>
            <a:r>
              <a:rPr lang="en-US" sz="1600" dirty="0" smtClean="0">
                <a:latin typeface="Adobe Garamond Pro" pitchFamily="18" charset="0"/>
              </a:rPr>
              <a:t> and a principled lifestyle to 		     	     his children which will help them become their best. 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3.  To have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conflicts</a:t>
            </a:r>
            <a:r>
              <a:rPr lang="en-US" sz="1600" dirty="0" smtClean="0">
                <a:latin typeface="Adobe Garamond Pro" pitchFamily="18" charset="0"/>
              </a:rPr>
              <a:t> with others; he must learn to look at what he has done wrong, 		     apologize and seek forgiveness while confronting others who need this feedback.  </a:t>
            </a:r>
          </a:p>
        </p:txBody>
      </p:sp>
    </p:spTree>
    <p:extLst>
      <p:ext uri="{BB962C8B-B14F-4D97-AF65-F5344CB8AC3E}">
        <p14:creationId xmlns:p14="http://schemas.microsoft.com/office/powerpoint/2010/main" val="356007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" y="400050"/>
            <a:ext cx="8568267" cy="453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199" y="447854"/>
            <a:ext cx="8534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Tx/>
              <a:buAutoNum type="romanUcPeriod"/>
            </a:pP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What separates a man from simply being good at something to becoming his </a:t>
            </a:r>
            <a:r>
              <a:rPr lang="en-US" sz="2000" u="sng" dirty="0">
                <a:solidFill>
                  <a:srgbClr val="FF0000"/>
                </a:solidFill>
                <a:latin typeface="Adobe Garamond Pro" pitchFamily="18" charset="0"/>
              </a:rPr>
              <a:t>best</a:t>
            </a: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 has a lot to do with what he does with his choices.</a:t>
            </a:r>
          </a:p>
          <a:p>
            <a:pPr marL="514350" indent="-514350">
              <a:buAutoNum type="romanUcPeriod"/>
            </a:pPr>
            <a:endParaRPr lang="en-US" dirty="0"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	</a:t>
            </a:r>
            <a:r>
              <a:rPr lang="en-US" dirty="0">
                <a:solidFill>
                  <a:prstClr val="black"/>
                </a:solidFill>
                <a:latin typeface="Adobe Garamond Pro" pitchFamily="18" charset="0"/>
              </a:rPr>
              <a:t>C.  A man must choose the relationships that are important to him.  He must have 	      the willingness:</a:t>
            </a:r>
            <a:endParaRPr lang="en-US" sz="2000" dirty="0">
              <a:solidFill>
                <a:prstClr val="black"/>
              </a:solidFill>
              <a:latin typeface="Adobe Garamond Pro" pitchFamily="18" charset="0"/>
            </a:endParaRPr>
          </a:p>
          <a:p>
            <a:endParaRPr lang="en-US" dirty="0">
              <a:latin typeface="Adobe Garamond Pro" pitchFamily="18" charset="0"/>
            </a:endParaRPr>
          </a:p>
          <a:p>
            <a:r>
              <a:rPr lang="en-US" sz="2000" dirty="0" smtClean="0">
                <a:latin typeface="Adobe Garamond Pro" pitchFamily="18" charset="0"/>
              </a:rPr>
              <a:t>		</a:t>
            </a:r>
            <a:r>
              <a:rPr lang="en-US" sz="1600" dirty="0" smtClean="0">
                <a:latin typeface="Adobe Garamond Pro" pitchFamily="18" charset="0"/>
              </a:rPr>
              <a:t>4.  To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walk</a:t>
            </a:r>
            <a:r>
              <a:rPr lang="en-US" sz="1600" dirty="0" smtClean="0">
                <a:latin typeface="Adobe Garamond Pro" pitchFamily="18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away</a:t>
            </a:r>
            <a:r>
              <a:rPr lang="en-US" sz="1600" dirty="0" smtClean="0">
                <a:latin typeface="Adobe Garamond Pro" pitchFamily="18" charset="0"/>
              </a:rPr>
              <a:t> from relationships which are harmful or negative, or which 			     require him to make choices that are unethical or compromise his values. 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5.  To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engage</a:t>
            </a:r>
            <a:r>
              <a:rPr lang="en-US" sz="1600" dirty="0" smtClean="0">
                <a:latin typeface="Adobe Garamond Pro" pitchFamily="18" charset="0"/>
              </a:rPr>
              <a:t> with others by smiling, complimenting them, playing with them or 		     just having fun. 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6.  To contribute to the lives of others in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supportive</a:t>
            </a:r>
            <a:r>
              <a:rPr lang="en-US" sz="1600" dirty="0" smtClean="0">
                <a:latin typeface="Adobe Garamond Pro" pitchFamily="18" charset="0"/>
              </a:rPr>
              <a:t> ways, making them better off 		     </a:t>
            </a:r>
            <a:r>
              <a:rPr lang="en-US" sz="1600" dirty="0" smtClean="0">
                <a:latin typeface="Adobe Garamond Pro" pitchFamily="18" charset="0"/>
              </a:rPr>
              <a:t>for having </a:t>
            </a:r>
            <a:r>
              <a:rPr lang="en-US" sz="1600" dirty="0" smtClean="0">
                <a:latin typeface="Adobe Garamond Pro" pitchFamily="18" charset="0"/>
              </a:rPr>
              <a:t>met him. </a:t>
            </a:r>
          </a:p>
        </p:txBody>
      </p:sp>
    </p:spTree>
    <p:extLst>
      <p:ext uri="{BB962C8B-B14F-4D97-AF65-F5344CB8AC3E}">
        <p14:creationId xmlns:p14="http://schemas.microsoft.com/office/powerpoint/2010/main" val="1415379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0050"/>
            <a:ext cx="8686800" cy="445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00050"/>
            <a:ext cx="8686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Tx/>
              <a:buAutoNum type="romanUcPeriod"/>
            </a:pP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What separates a man from simply being good at something to becoming his </a:t>
            </a:r>
            <a:r>
              <a:rPr lang="en-US" sz="2000" u="sng" dirty="0">
                <a:solidFill>
                  <a:srgbClr val="FF0000"/>
                </a:solidFill>
                <a:latin typeface="Adobe Garamond Pro" pitchFamily="18" charset="0"/>
              </a:rPr>
              <a:t>best</a:t>
            </a: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 has a lot to do with what he does with his choices.</a:t>
            </a:r>
          </a:p>
          <a:p>
            <a:pPr marL="514350" indent="-514350">
              <a:buAutoNum type="romanUcPeriod"/>
            </a:pPr>
            <a:endParaRPr lang="en-US" sz="2000" dirty="0"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	</a:t>
            </a:r>
            <a:r>
              <a:rPr lang="en-US" dirty="0">
                <a:solidFill>
                  <a:prstClr val="black"/>
                </a:solidFill>
                <a:latin typeface="Adobe Garamond Pro" pitchFamily="18" charset="0"/>
              </a:rPr>
              <a:t>C.  A man must choose the relationships that are important to him.  He must have 	      the willingness:</a:t>
            </a:r>
            <a:endParaRPr lang="en-US" sz="2000" dirty="0">
              <a:solidFill>
                <a:prstClr val="black"/>
              </a:solidFill>
              <a:latin typeface="Adobe Garamond Pro" pitchFamily="18" charset="0"/>
            </a:endParaRPr>
          </a:p>
          <a:p>
            <a:endParaRPr lang="en-US" sz="2000" dirty="0">
              <a:latin typeface="Adobe Garamond Pro" pitchFamily="18" charset="0"/>
            </a:endParaRPr>
          </a:p>
          <a:p>
            <a:r>
              <a:rPr lang="en-US" sz="2000" dirty="0" smtClean="0">
                <a:latin typeface="Adobe Garamond Pro" pitchFamily="18" charset="0"/>
              </a:rPr>
              <a:t>		</a:t>
            </a:r>
            <a:r>
              <a:rPr lang="en-US" sz="1600" dirty="0" smtClean="0">
                <a:latin typeface="Adobe Garamond Pro" pitchFamily="18" charset="0"/>
              </a:rPr>
              <a:t>7.  To practice relationship skills by sharing his feelings honestly and listening to 			     others. 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8.  To do the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tough</a:t>
            </a:r>
            <a:r>
              <a:rPr lang="en-US" sz="1600" dirty="0" smtClean="0">
                <a:latin typeface="Adobe Garamond Pro" pitchFamily="18" charset="0"/>
              </a:rPr>
              <a:t> job of prioritizing his relationships, which then allows him to 		</a:t>
            </a:r>
            <a:r>
              <a:rPr lang="en-US" sz="1600" dirty="0" smtClean="0">
                <a:latin typeface="Adobe Garamond Pro" pitchFamily="18" charset="0"/>
              </a:rPr>
              <a:t>     </a:t>
            </a:r>
            <a:r>
              <a:rPr lang="en-US" sz="1600" dirty="0" smtClean="0">
                <a:latin typeface="Adobe Garamond Pro" pitchFamily="18" charset="0"/>
              </a:rPr>
              <a:t>invest his time in the people who are the most significant to him. 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9.  To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worship</a:t>
            </a:r>
            <a:r>
              <a:rPr lang="en-US" sz="1600" dirty="0" smtClean="0">
                <a:latin typeface="Adobe Garamond Pro" pitchFamily="18" charset="0"/>
              </a:rPr>
              <a:t> with those who will encourage, strengthen and challenge his spiritual 		     walk with God. </a:t>
            </a:r>
          </a:p>
        </p:txBody>
      </p:sp>
    </p:spTree>
    <p:extLst>
      <p:ext uri="{BB962C8B-B14F-4D97-AF65-F5344CB8AC3E}">
        <p14:creationId xmlns:p14="http://schemas.microsoft.com/office/powerpoint/2010/main" val="474631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4350"/>
            <a:ext cx="77724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14350"/>
            <a:ext cx="7772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Tx/>
              <a:buAutoNum type="romanUcPeriod"/>
            </a:pP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What separates a man from simply being good at something to becoming his </a:t>
            </a:r>
            <a:r>
              <a:rPr lang="en-US" sz="2000" u="sng" dirty="0">
                <a:solidFill>
                  <a:srgbClr val="FF0000"/>
                </a:solidFill>
                <a:latin typeface="Adobe Garamond Pro" pitchFamily="18" charset="0"/>
              </a:rPr>
              <a:t>best</a:t>
            </a: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 has a lot to do with what he does with his choices.</a:t>
            </a:r>
          </a:p>
          <a:p>
            <a:pPr marL="514350" indent="-514350">
              <a:buAutoNum type="romanUcPeriod"/>
            </a:pPr>
            <a:endParaRPr lang="en-US" sz="2000" dirty="0"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	</a:t>
            </a:r>
            <a:r>
              <a:rPr lang="en-US" dirty="0">
                <a:solidFill>
                  <a:prstClr val="black"/>
                </a:solidFill>
                <a:latin typeface="Adobe Garamond Pro" pitchFamily="18" charset="0"/>
              </a:rPr>
              <a:t>C.  A man must choose the relationships that are important to him.  He </a:t>
            </a:r>
            <a:r>
              <a:rPr lang="en-US" dirty="0" smtClean="0">
                <a:solidFill>
                  <a:prstClr val="black"/>
                </a:solidFill>
                <a:latin typeface="Adobe Garamond Pro" pitchFamily="18" charset="0"/>
              </a:rPr>
              <a:t>	      must </a:t>
            </a:r>
            <a:r>
              <a:rPr lang="en-US" dirty="0">
                <a:solidFill>
                  <a:prstClr val="black"/>
                </a:solidFill>
                <a:latin typeface="Adobe Garamond Pro" pitchFamily="18" charset="0"/>
              </a:rPr>
              <a:t>have </a:t>
            </a:r>
            <a:r>
              <a:rPr lang="en-US" dirty="0" smtClean="0">
                <a:solidFill>
                  <a:prstClr val="black"/>
                </a:solidFill>
                <a:latin typeface="Adobe Garamond Pro" pitchFamily="18" charset="0"/>
              </a:rPr>
              <a:t>the </a:t>
            </a:r>
            <a:r>
              <a:rPr lang="en-US" dirty="0">
                <a:solidFill>
                  <a:prstClr val="black"/>
                </a:solidFill>
                <a:latin typeface="Adobe Garamond Pro" pitchFamily="18" charset="0"/>
              </a:rPr>
              <a:t>willingness:</a:t>
            </a:r>
            <a:endParaRPr lang="en-US" sz="2000" dirty="0">
              <a:solidFill>
                <a:prstClr val="black"/>
              </a:solidFill>
              <a:latin typeface="Adobe Garamond Pro" pitchFamily="18" charset="0"/>
            </a:endParaRPr>
          </a:p>
          <a:p>
            <a:endParaRPr lang="en-US" sz="2000" dirty="0">
              <a:latin typeface="Adobe Garamond Pro" pitchFamily="18" charset="0"/>
            </a:endParaRPr>
          </a:p>
          <a:p>
            <a:r>
              <a:rPr lang="en-US" sz="2000" dirty="0" smtClean="0">
                <a:latin typeface="Adobe Garamond Pro" pitchFamily="18" charset="0"/>
              </a:rPr>
              <a:t>		</a:t>
            </a:r>
            <a:r>
              <a:rPr lang="en-US" sz="1600" dirty="0" smtClean="0">
                <a:latin typeface="Adobe Garamond Pro" pitchFamily="18" charset="0"/>
              </a:rPr>
              <a:t>10.  To maintain his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commitment</a:t>
            </a:r>
            <a:r>
              <a:rPr lang="en-US" sz="1600" dirty="0" smtClean="0">
                <a:latin typeface="Adobe Garamond Pro" pitchFamily="18" charset="0"/>
              </a:rPr>
              <a:t> to his family, friends and campfire 			       group and to be an ever-present source of strength by contributing 		       positively to their lives.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11.  To strengthen his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relationship</a:t>
            </a:r>
            <a:r>
              <a:rPr lang="en-US" sz="1600" dirty="0" smtClean="0">
                <a:latin typeface="Adobe Garamond Pro" pitchFamily="18" charset="0"/>
              </a:rPr>
              <a:t> with Jesus Christ by reading the Bible 		       and communicating with God through prayer on a daily basis.  </a:t>
            </a:r>
          </a:p>
        </p:txBody>
      </p:sp>
    </p:spTree>
    <p:extLst>
      <p:ext uri="{BB962C8B-B14F-4D97-AF65-F5344CB8AC3E}">
        <p14:creationId xmlns:p14="http://schemas.microsoft.com/office/powerpoint/2010/main" val="359073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75889"/>
            <a:ext cx="3550173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190750"/>
            <a:ext cx="3517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pperplate Gothic Bold" panose="020E0705020206020404" pitchFamily="34" charset="0"/>
              </a:rPr>
              <a:t>3 Key Choices That A Man Must Make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9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41910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85750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 smtClean="0">
                <a:latin typeface="Adobe Garamond Pro" pitchFamily="18" charset="0"/>
              </a:rPr>
              <a:t>What separates a man from simply being good at something to becoming his </a:t>
            </a:r>
            <a:r>
              <a:rPr lang="en-US" sz="2000" u="sng" dirty="0" smtClean="0">
                <a:solidFill>
                  <a:srgbClr val="FF0000"/>
                </a:solidFill>
                <a:latin typeface="Adobe Garamond Pro" pitchFamily="18" charset="0"/>
              </a:rPr>
              <a:t>best</a:t>
            </a:r>
            <a:r>
              <a:rPr lang="en-US" sz="2000" dirty="0" smtClean="0">
                <a:latin typeface="Adobe Garamond Pro" pitchFamily="18" charset="0"/>
              </a:rPr>
              <a:t> has a lot to do with what he does with his choices.</a:t>
            </a:r>
          </a:p>
        </p:txBody>
      </p:sp>
    </p:spTree>
    <p:extLst>
      <p:ext uri="{BB962C8B-B14F-4D97-AF65-F5344CB8AC3E}">
        <p14:creationId xmlns:p14="http://schemas.microsoft.com/office/powerpoint/2010/main" val="269802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6477000" cy="4599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8575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Monotype Corsiva" panose="03010101010201010101" pitchFamily="66" charset="0"/>
              </a:rPr>
              <a:t>A man who is true to his spiritual beliefs and whose integrity is strong is a man who can be     relied on. </a:t>
            </a:r>
          </a:p>
          <a:p>
            <a:pPr algn="ctr"/>
            <a:endParaRPr lang="en-US" sz="4000" dirty="0">
              <a:latin typeface="Monotype Corsiva" panose="03010101010201010101" pitchFamily="66" charset="0"/>
            </a:endParaRPr>
          </a:p>
          <a:p>
            <a:pPr algn="ctr"/>
            <a:r>
              <a:rPr lang="en-US" sz="3200" dirty="0" smtClean="0">
                <a:latin typeface="Monotype Corsiva" panose="03010101010201010101" pitchFamily="66" charset="0"/>
              </a:rPr>
              <a:t>(John 1:45-51)</a:t>
            </a:r>
            <a:endParaRPr lang="en-US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0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7620000" cy="4599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85750"/>
            <a:ext cx="7620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 smtClean="0">
                <a:latin typeface="Adobe Garamond Pro" pitchFamily="18" charset="0"/>
              </a:rPr>
              <a:t>What separates a man from simply being good at something to becoming his </a:t>
            </a:r>
            <a:r>
              <a:rPr lang="en-US" sz="2000" u="sng" dirty="0" smtClean="0">
                <a:solidFill>
                  <a:srgbClr val="FF0000"/>
                </a:solidFill>
                <a:latin typeface="Adobe Garamond Pro" pitchFamily="18" charset="0"/>
              </a:rPr>
              <a:t>best</a:t>
            </a:r>
            <a:r>
              <a:rPr lang="en-US" sz="2000" dirty="0" smtClean="0">
                <a:latin typeface="Adobe Garamond Pro" pitchFamily="18" charset="0"/>
              </a:rPr>
              <a:t> has a lot to do with what he does with his choices.</a:t>
            </a:r>
          </a:p>
          <a:p>
            <a:pPr marL="514350" indent="-514350">
              <a:buAutoNum type="romanUcPeriod"/>
            </a:pPr>
            <a:endParaRPr lang="en-US" sz="2000" dirty="0">
              <a:latin typeface="Adobe Garamond Pro" pitchFamily="18" charset="0"/>
            </a:endParaRPr>
          </a:p>
          <a:p>
            <a:r>
              <a:rPr lang="en-US" sz="2000" dirty="0" smtClean="0">
                <a:latin typeface="Adobe Garamond Pro" pitchFamily="18" charset="0"/>
              </a:rPr>
              <a:t>	</a:t>
            </a:r>
            <a:r>
              <a:rPr lang="en-US" dirty="0" smtClean="0">
                <a:latin typeface="Adobe Garamond Pro" pitchFamily="18" charset="0"/>
              </a:rPr>
              <a:t>A.  A man must choose which habits will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define</a:t>
            </a:r>
            <a:r>
              <a:rPr lang="en-US" dirty="0" smtClean="0">
                <a:latin typeface="Adobe Garamond Pro" pitchFamily="18" charset="0"/>
              </a:rPr>
              <a:t> him.  A man’s habits:</a:t>
            </a:r>
          </a:p>
          <a:p>
            <a:endParaRPr lang="en-US" sz="2000" dirty="0">
              <a:latin typeface="Adobe Garamond Pro" pitchFamily="18" charset="0"/>
            </a:endParaRPr>
          </a:p>
          <a:p>
            <a:r>
              <a:rPr lang="en-US" sz="2000" dirty="0" smtClean="0">
                <a:latin typeface="Adobe Garamond Pro" pitchFamily="18" charset="0"/>
              </a:rPr>
              <a:t>		</a:t>
            </a:r>
            <a:r>
              <a:rPr lang="en-US" sz="1600" dirty="0" smtClean="0">
                <a:latin typeface="Adobe Garamond Pro" pitchFamily="18" charset="0"/>
              </a:rPr>
              <a:t>1.  Should be evaluated regarding how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helpful</a:t>
            </a:r>
            <a:r>
              <a:rPr lang="en-US" sz="1600" dirty="0" smtClean="0">
                <a:latin typeface="Adobe Garamond Pro" pitchFamily="18" charset="0"/>
              </a:rPr>
              <a:t> they are to his ability to 		     live an efficient and productive life. 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2.  May be positive and yet not always the right choice for each 			     situation.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3.  May need to be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changed</a:t>
            </a:r>
            <a:r>
              <a:rPr lang="en-US" sz="1600" dirty="0" smtClean="0">
                <a:latin typeface="Adobe Garamond Pro" pitchFamily="18" charset="0"/>
              </a:rPr>
              <a:t> because of living in the forest, as it is 			     dynamic and is constantly changing. </a:t>
            </a:r>
            <a:endParaRPr lang="en-US" sz="16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3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72185"/>
            <a:ext cx="6667500" cy="4599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85750"/>
            <a:ext cx="66294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Tx/>
              <a:buAutoNum type="romanUcPeriod"/>
            </a:pPr>
            <a:r>
              <a:rPr lang="en-US" sz="1900" dirty="0">
                <a:solidFill>
                  <a:prstClr val="black"/>
                </a:solidFill>
                <a:latin typeface="Adobe Garamond Pro" pitchFamily="18" charset="0"/>
              </a:rPr>
              <a:t>What separates a man from simply being good at something to becoming his </a:t>
            </a:r>
            <a:r>
              <a:rPr lang="en-US" sz="1900" u="sng" dirty="0">
                <a:solidFill>
                  <a:srgbClr val="FF0000"/>
                </a:solidFill>
                <a:latin typeface="Adobe Garamond Pro" pitchFamily="18" charset="0"/>
              </a:rPr>
              <a:t>best</a:t>
            </a:r>
            <a:r>
              <a:rPr lang="en-US" sz="1900" dirty="0">
                <a:solidFill>
                  <a:prstClr val="black"/>
                </a:solidFill>
                <a:latin typeface="Adobe Garamond Pro" pitchFamily="18" charset="0"/>
              </a:rPr>
              <a:t> has a lot to do with what he does with his choices.</a:t>
            </a:r>
          </a:p>
          <a:p>
            <a:pPr marL="514350" indent="-514350">
              <a:buAutoNum type="romanUcPeriod"/>
            </a:pPr>
            <a:endParaRPr lang="en-US" dirty="0"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	</a:t>
            </a:r>
            <a:r>
              <a:rPr lang="en-US" dirty="0">
                <a:solidFill>
                  <a:prstClr val="black"/>
                </a:solidFill>
                <a:latin typeface="Adobe Garamond Pro" pitchFamily="18" charset="0"/>
              </a:rPr>
              <a:t>A.  A man must choose which habits will </a:t>
            </a:r>
            <a:r>
              <a:rPr lang="en-US" u="sng" dirty="0">
                <a:solidFill>
                  <a:srgbClr val="FF0000"/>
                </a:solidFill>
                <a:latin typeface="Adobe Garamond Pro" pitchFamily="18" charset="0"/>
              </a:rPr>
              <a:t>define</a:t>
            </a:r>
            <a:r>
              <a:rPr lang="en-US" dirty="0">
                <a:solidFill>
                  <a:prstClr val="black"/>
                </a:solidFill>
                <a:latin typeface="Adobe Garamond Pro" pitchFamily="18" charset="0"/>
              </a:rPr>
              <a:t> him.  </a:t>
            </a:r>
            <a:r>
              <a:rPr lang="en-US" dirty="0" smtClean="0">
                <a:solidFill>
                  <a:prstClr val="black"/>
                </a:solidFill>
                <a:latin typeface="Adobe Garamond Pro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dobe Garamond Pro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Adobe Garamond Pro" pitchFamily="18" charset="0"/>
              </a:rPr>
              <a:t>	     A </a:t>
            </a:r>
            <a:r>
              <a:rPr lang="en-US" dirty="0">
                <a:solidFill>
                  <a:prstClr val="black"/>
                </a:solidFill>
                <a:latin typeface="Adobe Garamond Pro" pitchFamily="18" charset="0"/>
              </a:rPr>
              <a:t>man’s </a:t>
            </a:r>
            <a:r>
              <a:rPr lang="en-US" dirty="0" smtClean="0">
                <a:solidFill>
                  <a:prstClr val="black"/>
                </a:solidFill>
                <a:latin typeface="Adobe Garamond Pro" pitchFamily="18" charset="0"/>
              </a:rPr>
              <a:t>habits</a:t>
            </a:r>
            <a:r>
              <a:rPr lang="en-US" dirty="0">
                <a:solidFill>
                  <a:prstClr val="black"/>
                </a:solidFill>
                <a:latin typeface="Adobe Garamond Pro" pitchFamily="18" charset="0"/>
              </a:rPr>
              <a:t>:</a:t>
            </a:r>
          </a:p>
          <a:p>
            <a:endParaRPr lang="en-US" dirty="0">
              <a:latin typeface="Adobe Garamond Pro" pitchFamily="18" charset="0"/>
            </a:endParaRPr>
          </a:p>
          <a:p>
            <a:r>
              <a:rPr lang="en-US" sz="2000" dirty="0" smtClean="0">
                <a:latin typeface="Adobe Garamond Pro" pitchFamily="18" charset="0"/>
              </a:rPr>
              <a:t>		</a:t>
            </a:r>
            <a:r>
              <a:rPr lang="en-US" sz="1600" dirty="0" smtClean="0">
                <a:latin typeface="Adobe Garamond Pro" pitchFamily="18" charset="0"/>
              </a:rPr>
              <a:t>4.  Must be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guided</a:t>
            </a:r>
            <a:r>
              <a:rPr lang="en-US" sz="1600" dirty="0" smtClean="0">
                <a:latin typeface="Adobe Garamond Pro" pitchFamily="18" charset="0"/>
              </a:rPr>
              <a:t> in ways that reflect his purpose and 			     values. </a:t>
            </a:r>
          </a:p>
          <a:p>
            <a:endParaRPr lang="en-US" sz="14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5.  Must encourage him to express his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emotions</a:t>
            </a:r>
            <a:r>
              <a:rPr lang="en-US" sz="1600" dirty="0" smtClean="0">
                <a:latin typeface="Adobe Garamond Pro" pitchFamily="18" charset="0"/>
              </a:rPr>
              <a:t> and care 			     for others. </a:t>
            </a:r>
          </a:p>
          <a:p>
            <a:endParaRPr lang="en-US" sz="14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6.  Are not always good; there is often a need to develop 			     new, more positive ruts. </a:t>
            </a:r>
            <a:endParaRPr lang="en-US" sz="16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6477000" cy="4599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85750"/>
            <a:ext cx="6400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Tx/>
              <a:buAutoNum type="romanUcPeriod"/>
            </a:pP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What separates a man from simply being good at something to becoming his </a:t>
            </a:r>
            <a:r>
              <a:rPr lang="en-US" sz="2000" u="sng" dirty="0">
                <a:solidFill>
                  <a:srgbClr val="FF0000"/>
                </a:solidFill>
                <a:latin typeface="Adobe Garamond Pro" pitchFamily="18" charset="0"/>
              </a:rPr>
              <a:t>best</a:t>
            </a: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 has a lot to do with </a:t>
            </a: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Adobe Garamond Pro" pitchFamily="18" charset="0"/>
              </a:rPr>
              <a:t>what </a:t>
            </a: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he does with his choices.</a:t>
            </a:r>
          </a:p>
          <a:p>
            <a:pPr marL="514350" indent="-514350">
              <a:buAutoNum type="romanUcPeriod"/>
            </a:pPr>
            <a:endParaRPr lang="en-US" sz="2000" dirty="0"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	</a:t>
            </a:r>
            <a:r>
              <a:rPr lang="en-US" dirty="0">
                <a:solidFill>
                  <a:prstClr val="black"/>
                </a:solidFill>
                <a:latin typeface="Adobe Garamond Pro" pitchFamily="18" charset="0"/>
              </a:rPr>
              <a:t>A.  A man must choose which habits will </a:t>
            </a:r>
            <a:r>
              <a:rPr lang="en-US" u="sng" dirty="0">
                <a:solidFill>
                  <a:srgbClr val="FF0000"/>
                </a:solidFill>
                <a:latin typeface="Adobe Garamond Pro" pitchFamily="18" charset="0"/>
              </a:rPr>
              <a:t>define</a:t>
            </a:r>
            <a:r>
              <a:rPr lang="en-US" dirty="0">
                <a:solidFill>
                  <a:prstClr val="black"/>
                </a:solidFill>
                <a:latin typeface="Adobe Garamond Pro" pitchFamily="18" charset="0"/>
              </a:rPr>
              <a:t> him.  </a:t>
            </a:r>
            <a:r>
              <a:rPr lang="en-US" dirty="0" smtClean="0">
                <a:solidFill>
                  <a:prstClr val="black"/>
                </a:solidFill>
                <a:latin typeface="Adobe Garamond Pro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dobe Garamond Pro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Adobe Garamond Pro" pitchFamily="18" charset="0"/>
              </a:rPr>
              <a:t>	     A </a:t>
            </a:r>
            <a:r>
              <a:rPr lang="en-US" dirty="0">
                <a:solidFill>
                  <a:prstClr val="black"/>
                </a:solidFill>
                <a:latin typeface="Adobe Garamond Pro" pitchFamily="18" charset="0"/>
              </a:rPr>
              <a:t>man’s habits:</a:t>
            </a:r>
          </a:p>
          <a:p>
            <a:endParaRPr lang="en-US" sz="2000" dirty="0">
              <a:latin typeface="Adobe Garamond Pro" pitchFamily="18" charset="0"/>
            </a:endParaRPr>
          </a:p>
          <a:p>
            <a:r>
              <a:rPr lang="en-US" sz="2000" dirty="0" smtClean="0">
                <a:latin typeface="Adobe Garamond Pro" pitchFamily="18" charset="0"/>
              </a:rPr>
              <a:t>		</a:t>
            </a:r>
            <a:r>
              <a:rPr lang="en-US" sz="1600" dirty="0" smtClean="0">
                <a:latin typeface="Adobe Garamond Pro" pitchFamily="18" charset="0"/>
              </a:rPr>
              <a:t>7.  Should encourage positive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relationships</a:t>
            </a:r>
            <a:r>
              <a:rPr lang="en-US" sz="1600" dirty="0" smtClean="0">
                <a:latin typeface="Adobe Garamond Pro" pitchFamily="18" charset="0"/>
              </a:rPr>
              <a:t>, adaptive 		     skills, personal development and physical self-care.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8.  Can be changed, but if they have been practiced for 		     a long time, he will need God’s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empowerment</a:t>
            </a:r>
            <a:r>
              <a:rPr lang="en-US" sz="1600" dirty="0" smtClean="0">
                <a:latin typeface="Adobe Garamond Pro" pitchFamily="18" charset="0"/>
              </a:rPr>
              <a:t> in 		     order to change them. </a:t>
            </a:r>
            <a:endParaRPr lang="en-US" sz="16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9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8150"/>
            <a:ext cx="74676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083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Tx/>
              <a:buAutoNum type="romanUcPeriod"/>
            </a:pP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What separates a man from simply being good at something to becoming his </a:t>
            </a:r>
            <a:r>
              <a:rPr lang="en-US" sz="2000" u="sng" dirty="0">
                <a:solidFill>
                  <a:srgbClr val="FF0000"/>
                </a:solidFill>
                <a:latin typeface="Adobe Garamond Pro" pitchFamily="18" charset="0"/>
              </a:rPr>
              <a:t>best</a:t>
            </a: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 has a lot to do with what he does with his choices.</a:t>
            </a:r>
          </a:p>
          <a:p>
            <a:pPr marL="514350" indent="-514350">
              <a:buAutoNum type="romanUcPeriod"/>
            </a:pPr>
            <a:endParaRPr lang="en-US" sz="2000" dirty="0">
              <a:latin typeface="Adobe Garamond Pro" pitchFamily="18" charset="0"/>
            </a:endParaRPr>
          </a:p>
          <a:p>
            <a:r>
              <a:rPr lang="en-US" sz="2000" dirty="0" smtClean="0">
                <a:latin typeface="Adobe Garamond Pro" pitchFamily="18" charset="0"/>
              </a:rPr>
              <a:t>	</a:t>
            </a:r>
            <a:r>
              <a:rPr lang="en-US" dirty="0" smtClean="0">
                <a:latin typeface="Adobe Garamond Pro" pitchFamily="18" charset="0"/>
              </a:rPr>
              <a:t>B.  A knight must respond to God’s call.  A man’s calling:</a:t>
            </a:r>
          </a:p>
          <a:p>
            <a:endParaRPr lang="en-US" sz="2000" dirty="0">
              <a:latin typeface="Adobe Garamond Pro" pitchFamily="18" charset="0"/>
            </a:endParaRPr>
          </a:p>
          <a:p>
            <a:r>
              <a:rPr lang="en-US" sz="2000" dirty="0" smtClean="0">
                <a:latin typeface="Adobe Garamond Pro" pitchFamily="18" charset="0"/>
              </a:rPr>
              <a:t>		</a:t>
            </a:r>
            <a:r>
              <a:rPr lang="en-US" sz="1600" dirty="0" smtClean="0">
                <a:latin typeface="Adobe Garamond Pro" pitchFamily="18" charset="0"/>
              </a:rPr>
              <a:t>1.  Is from God.  It fits so perfectly with God’s unique genetic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design</a:t>
            </a:r>
            <a:r>
              <a:rPr lang="en-US" sz="1600" dirty="0" smtClean="0">
                <a:latin typeface="Adobe Garamond Pro" pitchFamily="18" charset="0"/>
              </a:rPr>
              <a:t> 		     that he must develop his full potential in order to be completely 		     satisfied.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2.  Will always reflect God’s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message</a:t>
            </a:r>
            <a:r>
              <a:rPr lang="en-US" sz="1600" dirty="0" smtClean="0">
                <a:latin typeface="Adobe Garamond Pro" pitchFamily="18" charset="0"/>
              </a:rPr>
              <a:t> of love to a hurting world. </a:t>
            </a:r>
          </a:p>
          <a:p>
            <a:endParaRPr lang="en-US" sz="1600" dirty="0">
              <a:latin typeface="Adobe Garamond Pro" pitchFamily="18" charset="0"/>
            </a:endParaRPr>
          </a:p>
          <a:p>
            <a:r>
              <a:rPr lang="en-US" sz="1600" dirty="0" smtClean="0">
                <a:latin typeface="Adobe Garamond Pro" pitchFamily="18" charset="0"/>
              </a:rPr>
              <a:t>		3.  Will specifically apply his </a:t>
            </a:r>
            <a:r>
              <a:rPr lang="en-US" sz="1600" u="sng" dirty="0" smtClean="0">
                <a:solidFill>
                  <a:srgbClr val="FF0000"/>
                </a:solidFill>
                <a:latin typeface="Adobe Garamond Pro" pitchFamily="18" charset="0"/>
              </a:rPr>
              <a:t>giftedness</a:t>
            </a:r>
            <a:r>
              <a:rPr lang="en-US" sz="1600" dirty="0" smtClean="0">
                <a:latin typeface="Adobe Garamond Pro" pitchFamily="18" charset="0"/>
              </a:rPr>
              <a:t> in ways that enhance others. </a:t>
            </a:r>
            <a:endParaRPr lang="en-US" sz="16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5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8150"/>
            <a:ext cx="80010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18564"/>
            <a:ext cx="7924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Tx/>
              <a:buAutoNum type="romanUcPeriod"/>
            </a:pP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What separates a man from simply being good at something to becoming his </a:t>
            </a:r>
            <a:r>
              <a:rPr lang="en-US" sz="2000" u="sng" dirty="0">
                <a:solidFill>
                  <a:srgbClr val="FF0000"/>
                </a:solidFill>
                <a:latin typeface="Adobe Garamond Pro" pitchFamily="18" charset="0"/>
              </a:rPr>
              <a:t>best</a:t>
            </a:r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 has a lot to do with what he does with his choices.</a:t>
            </a:r>
          </a:p>
          <a:p>
            <a:pPr marL="514350" indent="-514350">
              <a:buAutoNum type="romanUcPeriod"/>
            </a:pPr>
            <a:endParaRPr lang="en-US" sz="2000" dirty="0"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Adobe Garamond Pro" pitchFamily="18" charset="0"/>
              </a:rPr>
              <a:t>	</a:t>
            </a:r>
            <a:r>
              <a:rPr lang="en-US" dirty="0">
                <a:solidFill>
                  <a:prstClr val="black"/>
                </a:solidFill>
                <a:latin typeface="Adobe Garamond Pro" pitchFamily="18" charset="0"/>
              </a:rPr>
              <a:t>B.  A knight must respond to God’s call.  A man’s calling:</a:t>
            </a:r>
          </a:p>
          <a:p>
            <a:endParaRPr lang="en-US" sz="2000" dirty="0">
              <a:latin typeface="Adobe Garamond Pro" pitchFamily="18" charset="0"/>
            </a:endParaRPr>
          </a:p>
          <a:p>
            <a:r>
              <a:rPr lang="en-US" sz="2000" dirty="0" smtClean="0">
                <a:latin typeface="Adobe Garamond Pro" pitchFamily="18" charset="0"/>
              </a:rPr>
              <a:t>		4</a:t>
            </a:r>
            <a:r>
              <a:rPr lang="en-US" dirty="0" smtClean="0">
                <a:latin typeface="Adobe Garamond Pro" pitchFamily="18" charset="0"/>
              </a:rPr>
              <a:t>.  Will provide him with a sense of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meaning</a:t>
            </a:r>
            <a:r>
              <a:rPr lang="en-US" dirty="0" smtClean="0">
                <a:latin typeface="Adobe Garamond Pro" pitchFamily="18" charset="0"/>
              </a:rPr>
              <a:t> and purpose.  </a:t>
            </a:r>
          </a:p>
          <a:p>
            <a:endParaRPr lang="en-US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	5.  Allows him to express his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gratitude</a:t>
            </a:r>
            <a:r>
              <a:rPr lang="en-US" dirty="0" smtClean="0">
                <a:latin typeface="Adobe Garamond Pro" pitchFamily="18" charset="0"/>
              </a:rPr>
              <a:t> to God for His guidance 		     and love, when he follows it.  </a:t>
            </a:r>
          </a:p>
          <a:p>
            <a:endParaRPr lang="en-US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		6.  Will require him to periodically leave his comfort zone, as he 		     moves into the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transparent</a:t>
            </a:r>
            <a:r>
              <a:rPr lang="en-US" dirty="0" smtClean="0">
                <a:latin typeface="Adobe Garamond Pro" pitchFamily="18" charset="0"/>
              </a:rPr>
              <a:t> stage of giving and growing. </a:t>
            </a:r>
            <a:endParaRPr lang="en-US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46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329</Words>
  <Application>Microsoft Office PowerPoint</Application>
  <PresentationFormat>On-screen Show (16:9)</PresentationFormat>
  <Paragraphs>97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Faehling</dc:creator>
  <cp:lastModifiedBy>Laura Cramer</cp:lastModifiedBy>
  <cp:revision>54</cp:revision>
  <cp:lastPrinted>2014-07-29T19:29:01Z</cp:lastPrinted>
  <dcterms:created xsi:type="dcterms:W3CDTF">2014-05-07T17:07:37Z</dcterms:created>
  <dcterms:modified xsi:type="dcterms:W3CDTF">2014-07-29T22:41:32Z</dcterms:modified>
</cp:coreProperties>
</file>