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303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</p:sldIdLst>
  <p:sldSz cx="9144000" cy="5143500" type="screen16x9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" y="-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38F14-6A36-4E1B-BBED-F48A551BEB2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8FE2C-DC4E-4522-8CF6-453038EF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61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94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4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2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3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5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7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4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4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80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309B-CD4F-4143-AEEF-8F930F04D0D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7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431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61951"/>
            <a:ext cx="8382000" cy="3810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438150"/>
            <a:ext cx="8382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Tx/>
              <a:buAutoNum type="romanUcPeriod" startAt="2"/>
            </a:pP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When you read this letter, what messages are going to your various internal elements?  How does this type of message sensitize you to the relationships in your life?  Check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any response you think you might have if you were to receive such a letter.  You may not know the answers to all of </a:t>
            </a:r>
            <a:r>
              <a:rPr lang="en-US" dirty="0" smtClean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these 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questions, but thinking through the possibilities will help you to clarify where you are at, as a knight, regarding your eventual death.  Share what you would expect to occur as you anticipate death by checking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the options below that you believe would apply to you.</a:t>
            </a:r>
          </a:p>
          <a:p>
            <a:endParaRPr lang="en-US" sz="2000" dirty="0">
              <a:latin typeface="Adobe Garamond Pro" pitchFamily="18" charset="0"/>
              <a:sym typeface="Wingdings"/>
            </a:endParaRPr>
          </a:p>
          <a:p>
            <a:r>
              <a:rPr lang="en-US" sz="2000" dirty="0" smtClean="0">
                <a:latin typeface="Adobe Garamond Pro" pitchFamily="18" charset="0"/>
                <a:sym typeface="Wingdings"/>
              </a:rPr>
              <a:t>	</a:t>
            </a:r>
            <a:r>
              <a:rPr lang="en-US" dirty="0" smtClean="0">
                <a:latin typeface="Adobe Garamond Pro" pitchFamily="18" charset="0"/>
                <a:sym typeface="Wingdings"/>
              </a:rPr>
              <a:t>E.  It is important to be aware of your instinct to avoid pain.  List the top five 	      things that you believe will </a:t>
            </a:r>
            <a:r>
              <a:rPr lang="en-US" dirty="0" smtClean="0">
                <a:latin typeface="Adobe Garamond Pro" pitchFamily="18" charset="0"/>
                <a:sym typeface="Wingdings"/>
              </a:rPr>
              <a:t>create emotional </a:t>
            </a:r>
            <a:r>
              <a:rPr lang="en-US" dirty="0" smtClean="0">
                <a:latin typeface="Adobe Garamond Pro" pitchFamily="18" charset="0"/>
                <a:sym typeface="Wingdings"/>
              </a:rPr>
              <a:t>pain for you as you anticipate 	      your death.  </a:t>
            </a:r>
            <a:endParaRPr lang="en-US" sz="2000" dirty="0" smtClean="0">
              <a:latin typeface="Adobe Garamond Pro" pitchFamily="18" charset="0"/>
              <a:sym typeface="Wingdings"/>
            </a:endParaRPr>
          </a:p>
          <a:p>
            <a:endParaRPr lang="en-US" sz="2000" dirty="0" smtClean="0">
              <a:latin typeface="Adobe Garamond Pro" pitchFamily="18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74975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0550"/>
            <a:ext cx="8458200" cy="3733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742950"/>
            <a:ext cx="838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Tx/>
              <a:buAutoNum type="romanUcPeriod" startAt="2"/>
            </a:pP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When you read this letter, what messages are going to your various internal elements?  How does this type of message sensitize you to the relationships in your life?  Check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any response you think you might have if you were to receive such a letter.  You may not know the answers to all of </a:t>
            </a:r>
            <a:r>
              <a:rPr lang="en-US" dirty="0" smtClean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these 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questions, but thinking through the possibilities will help you to clarify where you are at, as a knight, regarding your eventual death.  Share what you would expect to occur as you anticipate death by checking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the options below that you believe would apply to you.</a:t>
            </a:r>
          </a:p>
          <a:p>
            <a:endParaRPr lang="en-US" sz="2000" dirty="0">
              <a:latin typeface="Adobe Garamond Pro" pitchFamily="18" charset="0"/>
              <a:sym typeface="Wingdings"/>
            </a:endParaRPr>
          </a:p>
          <a:p>
            <a:r>
              <a:rPr lang="en-US" sz="2000" dirty="0" smtClean="0">
                <a:latin typeface="Adobe Garamond Pro" pitchFamily="18" charset="0"/>
                <a:sym typeface="Wingdings"/>
              </a:rPr>
              <a:t>	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F.  When you read this letter, what thoughts did you have?  What part of the plan you have       	     for your life feels incomplete?</a:t>
            </a:r>
          </a:p>
          <a:p>
            <a:r>
              <a:rPr lang="en-US" sz="1600" dirty="0">
                <a:latin typeface="Adobe Garamond Pro" pitchFamily="18" charset="0"/>
                <a:sym typeface="Wingdings"/>
              </a:rPr>
              <a:t>	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     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What 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parts of life would you miss?</a:t>
            </a:r>
          </a:p>
        </p:txBody>
      </p:sp>
    </p:spTree>
    <p:extLst>
      <p:ext uri="{BB962C8B-B14F-4D97-AF65-F5344CB8AC3E}">
        <p14:creationId xmlns:p14="http://schemas.microsoft.com/office/powerpoint/2010/main" val="1376524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550"/>
            <a:ext cx="8382000" cy="4648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285750"/>
            <a:ext cx="83820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Tx/>
              <a:buAutoNum type="romanUcPeriod" startAt="2"/>
            </a:pP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When you read this letter, what messages are going to your various internal elements?  How does this type of message sensitize you to the relationships in your life?  Check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any response you think you might have if you were to receive such a letter.  You may not know the answers to all of </a:t>
            </a:r>
            <a:r>
              <a:rPr lang="en-US" dirty="0" smtClean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these 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questions, but thinking through the possibilities will help you to clarify where you are at, as a knight, regarding your eventual death.  Share what you would expect to occur as you anticipate death by checking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the options below that you believe would apply to you.</a:t>
            </a:r>
          </a:p>
          <a:p>
            <a:endParaRPr lang="en-US" sz="2000" dirty="0">
              <a:latin typeface="Adobe Garamond Pro" pitchFamily="18" charset="0"/>
              <a:sym typeface="Wingdings"/>
            </a:endParaRPr>
          </a:p>
          <a:p>
            <a:r>
              <a:rPr lang="en-US" sz="2000" dirty="0" smtClean="0">
                <a:latin typeface="Adobe Garamond Pro" pitchFamily="18" charset="0"/>
                <a:sym typeface="Wingdings"/>
              </a:rPr>
              <a:t>	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G.  How well have you prepared the plans for your estate so that the people who are left 	      behind are taken care of?</a:t>
            </a:r>
          </a:p>
          <a:p>
            <a:endParaRPr lang="en-US" sz="1600" dirty="0">
              <a:latin typeface="Adobe Garamond Pro" pitchFamily="18" charset="0"/>
              <a:sym typeface="Wingdings"/>
            </a:endParaRPr>
          </a:p>
          <a:p>
            <a:r>
              <a:rPr lang="en-US" sz="1600" dirty="0" smtClean="0">
                <a:latin typeface="Adobe Garamond Pro" pitchFamily="18" charset="0"/>
                <a:sym typeface="Wingdings"/>
              </a:rPr>
              <a:t>	      I am well prepared.  ___</a:t>
            </a:r>
          </a:p>
          <a:p>
            <a:r>
              <a:rPr lang="en-US" sz="1600" dirty="0">
                <a:latin typeface="Adobe Garamond Pro" pitchFamily="18" charset="0"/>
                <a:sym typeface="Wingdings"/>
              </a:rPr>
              <a:t>	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      I just need to finalize a few parts of my plan.  ___</a:t>
            </a:r>
          </a:p>
          <a:p>
            <a:r>
              <a:rPr lang="en-US" sz="1600" dirty="0">
                <a:latin typeface="Adobe Garamond Pro" pitchFamily="18" charset="0"/>
                <a:sym typeface="Wingdings"/>
              </a:rPr>
              <a:t>	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      I don’t have much of a plan.  ___</a:t>
            </a:r>
          </a:p>
          <a:p>
            <a:endParaRPr lang="en-US" sz="1600" dirty="0" smtClean="0">
              <a:latin typeface="Adobe Garamond Pro" pitchFamily="18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881204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28881"/>
            <a:ext cx="8382000" cy="346207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328880"/>
            <a:ext cx="8382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Tx/>
              <a:buAutoNum type="romanUcPeriod" startAt="2"/>
            </a:pP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When you read this letter, what messages are going to your various internal elements?  How does this type of message sensitize you to the relationships in your life?  Check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any response you think you might have if you were to receive such a letter.  You may not know the answers to all of </a:t>
            </a:r>
            <a:r>
              <a:rPr lang="en-US" dirty="0" smtClean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these 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questions, but thinking through the possibilities will help you to clarify where you are at, as a knight, regarding your eventual death.  Share what you would expect to occur as you anticipate death by checking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the options below that you believe would apply to you.</a:t>
            </a:r>
          </a:p>
          <a:p>
            <a:endParaRPr lang="en-US" sz="2000" dirty="0">
              <a:latin typeface="Adobe Garamond Pro" pitchFamily="18" charset="0"/>
              <a:sym typeface="Wingdings"/>
            </a:endParaRPr>
          </a:p>
          <a:p>
            <a:r>
              <a:rPr lang="en-US" sz="2000" dirty="0" smtClean="0">
                <a:latin typeface="Adobe Garamond Pro" pitchFamily="18" charset="0"/>
                <a:sym typeface="Wingdings"/>
              </a:rPr>
              <a:t>	</a:t>
            </a:r>
            <a:r>
              <a:rPr lang="en-US" dirty="0" smtClean="0">
                <a:latin typeface="Adobe Garamond Pro" pitchFamily="18" charset="0"/>
                <a:sym typeface="Wingdings"/>
              </a:rPr>
              <a:t>H.  Are there any unresolved issues in your relationships?  Yes ___  No ___</a:t>
            </a:r>
          </a:p>
          <a:p>
            <a:r>
              <a:rPr lang="en-US" dirty="0">
                <a:latin typeface="Adobe Garamond Pro" pitchFamily="18" charset="0"/>
                <a:sym typeface="Wingdings"/>
              </a:rPr>
              <a:t>	</a:t>
            </a:r>
            <a:r>
              <a:rPr lang="en-US" dirty="0" smtClean="0">
                <a:latin typeface="Adobe Garamond Pro" pitchFamily="18" charset="0"/>
                <a:sym typeface="Wingdings"/>
              </a:rPr>
              <a:t>      </a:t>
            </a:r>
            <a:r>
              <a:rPr lang="en-US" dirty="0" smtClean="0">
                <a:latin typeface="Adobe Garamond Pro" pitchFamily="18" charset="0"/>
                <a:sym typeface="Wingdings"/>
              </a:rPr>
              <a:t>What </a:t>
            </a:r>
            <a:r>
              <a:rPr lang="en-US" dirty="0" smtClean="0">
                <a:latin typeface="Adobe Garamond Pro" pitchFamily="18" charset="0"/>
                <a:sym typeface="Wingdings"/>
              </a:rPr>
              <a:t>and with whom?</a:t>
            </a:r>
          </a:p>
        </p:txBody>
      </p:sp>
    </p:spTree>
    <p:extLst>
      <p:ext uri="{BB962C8B-B14F-4D97-AF65-F5344CB8AC3E}">
        <p14:creationId xmlns:p14="http://schemas.microsoft.com/office/powerpoint/2010/main" val="3010262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550"/>
            <a:ext cx="8382000" cy="4724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209550"/>
            <a:ext cx="83820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Tx/>
              <a:buAutoNum type="romanUcPeriod" startAt="2"/>
            </a:pP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When you read this letter, what messages are going to your various internal elements?  How does this type of message sensitize you to the relationships in your life?  Check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any response you think you might have if you were to receive such a letter.  You may not know the answers to all of </a:t>
            </a:r>
            <a:r>
              <a:rPr lang="en-US" dirty="0" smtClean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these 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questions, but thinking through the possibilities will help you to clarify where you are at, as a knight, regarding your eventual death.  Share what you would expect to occur as you anticipate death by checking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the options below that you believe would apply to you.</a:t>
            </a:r>
          </a:p>
          <a:p>
            <a:endParaRPr lang="en-US" sz="2000" dirty="0">
              <a:latin typeface="Adobe Garamond Pro" pitchFamily="18" charset="0"/>
              <a:sym typeface="Wingdings"/>
            </a:endParaRPr>
          </a:p>
          <a:p>
            <a:r>
              <a:rPr lang="en-US" sz="2000" dirty="0" smtClean="0">
                <a:latin typeface="Adobe Garamond Pro" pitchFamily="18" charset="0"/>
                <a:sym typeface="Wingdings"/>
              </a:rPr>
              <a:t>	</a:t>
            </a:r>
            <a:r>
              <a:rPr lang="en-US" dirty="0" smtClean="0">
                <a:latin typeface="Adobe Garamond Pro" pitchFamily="18" charset="0"/>
                <a:sym typeface="Wingdings"/>
              </a:rPr>
              <a:t>I.  Identify the people to whom you would like to give specific messages.  Write 	    them below. </a:t>
            </a:r>
          </a:p>
          <a:p>
            <a:endParaRPr lang="en-US" sz="1050" dirty="0" smtClean="0">
              <a:latin typeface="Adobe Garamond Pro" pitchFamily="18" charset="0"/>
              <a:sym typeface="Wingdings"/>
            </a:endParaRPr>
          </a:p>
          <a:p>
            <a:r>
              <a:rPr lang="en-US" sz="2000" dirty="0">
                <a:latin typeface="Adobe Garamond Pro" pitchFamily="18" charset="0"/>
                <a:sym typeface="Wingdings"/>
              </a:rPr>
              <a:t>	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     Name:  _______________	Message:  ___________________</a:t>
            </a:r>
            <a:r>
              <a:rPr lang="en-US" sz="1600" dirty="0">
                <a:latin typeface="Adobe Garamond Pro" pitchFamily="18" charset="0"/>
                <a:sym typeface="Wingdings"/>
              </a:rPr>
              <a:t> 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	     </a:t>
            </a:r>
          </a:p>
          <a:p>
            <a:r>
              <a:rPr lang="en-US" sz="1600" dirty="0">
                <a:latin typeface="Adobe Garamond Pro" pitchFamily="18" charset="0"/>
                <a:sym typeface="Wingdings"/>
              </a:rPr>
              <a:t>	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     Name</a:t>
            </a:r>
            <a:r>
              <a:rPr lang="en-US" sz="1600" dirty="0">
                <a:latin typeface="Adobe Garamond Pro" pitchFamily="18" charset="0"/>
                <a:sym typeface="Wingdings"/>
              </a:rPr>
              <a:t>:  _______________	Message:  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___________________</a:t>
            </a:r>
            <a:r>
              <a:rPr lang="en-US" sz="1600" dirty="0">
                <a:latin typeface="Adobe Garamond Pro" pitchFamily="18" charset="0"/>
                <a:sym typeface="Wingdings"/>
              </a:rPr>
              <a:t> 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	     </a:t>
            </a:r>
          </a:p>
          <a:p>
            <a:r>
              <a:rPr lang="en-US" sz="1600" dirty="0">
                <a:latin typeface="Adobe Garamond Pro" pitchFamily="18" charset="0"/>
                <a:sym typeface="Wingdings"/>
              </a:rPr>
              <a:t>	 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    Name</a:t>
            </a:r>
            <a:r>
              <a:rPr lang="en-US" sz="1600" dirty="0">
                <a:latin typeface="Adobe Garamond Pro" pitchFamily="18" charset="0"/>
                <a:sym typeface="Wingdings"/>
              </a:rPr>
              <a:t>:  _______________	Message:  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___________________</a:t>
            </a:r>
            <a:r>
              <a:rPr lang="en-US" sz="1600" dirty="0">
                <a:latin typeface="Adobe Garamond Pro" pitchFamily="18" charset="0"/>
                <a:sym typeface="Wingdings"/>
              </a:rPr>
              <a:t> 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80752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61950"/>
            <a:ext cx="8382000" cy="35813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386298"/>
            <a:ext cx="83820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Tx/>
              <a:buAutoNum type="romanUcPeriod" startAt="2"/>
            </a:pP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When you read this letter, what messages are going to your various internal elements?  How does this type of message sensitize you to the relationships in your life?  Check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any response you think you might have if you were to receive such a letter.  You may not know the answers to all of </a:t>
            </a:r>
            <a:r>
              <a:rPr lang="en-US" dirty="0" smtClean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these 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questions, but thinking through the possibilities will help you to clarify where you are at, as a knight, regarding your eventual death.  Share what you would expect to occur as you anticipate death by checking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the options below that you believe would apply to you.</a:t>
            </a:r>
          </a:p>
          <a:p>
            <a:endParaRPr lang="en-US" sz="2000" dirty="0">
              <a:latin typeface="Adobe Garamond Pro" pitchFamily="18" charset="0"/>
              <a:sym typeface="Wingdings"/>
            </a:endParaRPr>
          </a:p>
          <a:p>
            <a:r>
              <a:rPr lang="en-US" sz="2000" dirty="0" smtClean="0">
                <a:latin typeface="Adobe Garamond Pro" pitchFamily="18" charset="0"/>
                <a:sym typeface="Wingdings"/>
              </a:rPr>
              <a:t>	</a:t>
            </a:r>
            <a:r>
              <a:rPr lang="en-US" dirty="0" smtClean="0">
                <a:latin typeface="Adobe Garamond Pro" pitchFamily="18" charset="0"/>
                <a:sym typeface="Wingdings"/>
              </a:rPr>
              <a:t>J.  Over the next three weeks prior to your death, as you look back on your life, in 	    which areas do you have the biggest regrets?</a:t>
            </a:r>
            <a:r>
              <a:rPr lang="en-US" sz="2000" dirty="0" smtClean="0">
                <a:latin typeface="Adobe Garamond Pro" pitchFamily="18" charset="0"/>
                <a:sym typeface="Wingdings"/>
              </a:rPr>
              <a:t>	</a:t>
            </a:r>
          </a:p>
          <a:p>
            <a:r>
              <a:rPr lang="en-US" sz="2000" dirty="0">
                <a:latin typeface="Adobe Garamond Pro" pitchFamily="18" charset="0"/>
                <a:sym typeface="Wingdings"/>
              </a:rPr>
              <a:t>	</a:t>
            </a:r>
            <a:r>
              <a:rPr lang="en-US" sz="2000" dirty="0" smtClean="0">
                <a:latin typeface="Adobe Garamond Pro" pitchFamily="18" charset="0"/>
                <a:sym typeface="Wingdings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825707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" y="574015"/>
            <a:ext cx="8382000" cy="399547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2420" y="574015"/>
            <a:ext cx="8382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Tx/>
              <a:buAutoNum type="romanUcPeriod" startAt="2"/>
            </a:pP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When you read this letter, what messages are going to your various internal elements?  How does this type of message sensitize you to the relationships in your life?  Check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any response you think you might have if you were to receive such a letter.  You may not know the answers to all of </a:t>
            </a:r>
            <a:r>
              <a:rPr lang="en-US" dirty="0" smtClean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these 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questions, but thinking through the possibilities will help you to clarify where you are at, as a knight, regarding your eventual death.  Share what you would expect to occur as you anticipate death by checking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the options below that you believe would apply to you.</a:t>
            </a:r>
          </a:p>
          <a:p>
            <a:endParaRPr lang="en-US" sz="2000" dirty="0">
              <a:latin typeface="Adobe Garamond Pro" pitchFamily="18" charset="0"/>
              <a:sym typeface="Wingdings"/>
            </a:endParaRPr>
          </a:p>
          <a:p>
            <a:r>
              <a:rPr lang="en-US" sz="2000" dirty="0" smtClean="0">
                <a:latin typeface="Adobe Garamond Pro" pitchFamily="18" charset="0"/>
                <a:sym typeface="Wingdings"/>
              </a:rPr>
              <a:t>	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K.  On a scale of 1 to 5 (5 = very satisfied), how satisfied are you with how you have lived 	      your life?  ___</a:t>
            </a:r>
          </a:p>
          <a:p>
            <a:endParaRPr lang="en-US" sz="1600" dirty="0">
              <a:latin typeface="Adobe Garamond Pro" pitchFamily="18" charset="0"/>
              <a:sym typeface="Wingdings"/>
            </a:endParaRPr>
          </a:p>
          <a:p>
            <a:r>
              <a:rPr lang="en-US" sz="1600" dirty="0" smtClean="0">
                <a:latin typeface="Adobe Garamond Pro" pitchFamily="18" charset="0"/>
                <a:sym typeface="Wingdings"/>
              </a:rPr>
              <a:t>	L.  How does your mind’s king want you to handle this stage of your life?</a:t>
            </a:r>
            <a:endParaRPr lang="en-US" sz="2000" dirty="0" smtClean="0">
              <a:latin typeface="Adobe Garamond Pro" pitchFamily="18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082279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66750"/>
            <a:ext cx="8458200" cy="3810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742950"/>
            <a:ext cx="8458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Tx/>
              <a:buAutoNum type="romanUcPeriod" startAt="2"/>
            </a:pP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When you read this letter, what messages are going to your various internal elements?  How does this type of message sensitize you to the relationships in your life?  Check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any response you think you might have if you were to receive such a letter.  You may not know the answers to all of </a:t>
            </a:r>
            <a:r>
              <a:rPr lang="en-US" dirty="0" smtClean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these 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questions, but thinking through the possibilities will help you to clarify where you are at, as a knight, regarding your eventual death.  Share what you would expect to occur as you anticipate death by checking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the options below that you believe would apply to you.</a:t>
            </a:r>
          </a:p>
          <a:p>
            <a:endParaRPr lang="en-US" sz="2000" dirty="0">
              <a:latin typeface="Adobe Garamond Pro" pitchFamily="18" charset="0"/>
              <a:sym typeface="Wingdings"/>
            </a:endParaRPr>
          </a:p>
          <a:p>
            <a:r>
              <a:rPr lang="en-US" sz="2000" dirty="0" smtClean="0">
                <a:latin typeface="Adobe Garamond Pro" pitchFamily="18" charset="0"/>
                <a:sym typeface="Wingdings"/>
              </a:rPr>
              <a:t>	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 M.  How does you mind’s warrior want you to handle this stage of your life? </a:t>
            </a:r>
          </a:p>
          <a:p>
            <a:endParaRPr lang="en-US" sz="1600" dirty="0">
              <a:latin typeface="Adobe Garamond Pro" pitchFamily="18" charset="0"/>
              <a:sym typeface="Wingdings"/>
            </a:endParaRPr>
          </a:p>
          <a:p>
            <a:r>
              <a:rPr lang="en-US" sz="1600" dirty="0" smtClean="0">
                <a:latin typeface="Adobe Garamond Pro" pitchFamily="18" charset="0"/>
                <a:sym typeface="Wingdings"/>
              </a:rPr>
              <a:t>	 N.  How does your mind’s lover want you to handle this stage of your life? 	</a:t>
            </a:r>
          </a:p>
        </p:txBody>
      </p:sp>
    </p:spTree>
    <p:extLst>
      <p:ext uri="{BB962C8B-B14F-4D97-AF65-F5344CB8AC3E}">
        <p14:creationId xmlns:p14="http://schemas.microsoft.com/office/powerpoint/2010/main" val="1716775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61951"/>
            <a:ext cx="8382000" cy="3810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368677"/>
            <a:ext cx="8382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Tx/>
              <a:buAutoNum type="romanUcPeriod" startAt="2"/>
            </a:pP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When you read this letter, what messages are going to your various internal elements?  How does this type of message sensitize you to the relationships in your life?  Check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any response you think you might have if you were to receive such a letter.  You may not know the answers to all of </a:t>
            </a:r>
            <a:r>
              <a:rPr lang="en-US" dirty="0" smtClean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these 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questions, but thinking through the possibilities will help you to clarify where you are at, as a knight, regarding your eventual death.  Share what you would expect to occur as you anticipate death by checking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the options below that you believe would apply to you.</a:t>
            </a:r>
          </a:p>
          <a:p>
            <a:endParaRPr lang="en-US" sz="2000" dirty="0">
              <a:latin typeface="Adobe Garamond Pro" pitchFamily="18" charset="0"/>
              <a:sym typeface="Wingdings"/>
            </a:endParaRPr>
          </a:p>
          <a:p>
            <a:r>
              <a:rPr lang="en-US" sz="2000" dirty="0" smtClean="0">
                <a:latin typeface="Adobe Garamond Pro" pitchFamily="18" charset="0"/>
                <a:sym typeface="Wingdings"/>
              </a:rPr>
              <a:t>	</a:t>
            </a:r>
            <a:r>
              <a:rPr lang="en-US" dirty="0" smtClean="0">
                <a:latin typeface="Adobe Garamond Pro" pitchFamily="18" charset="0"/>
                <a:sym typeface="Wingdings"/>
              </a:rPr>
              <a:t> O.  How does your mind’s friend want you to handle this stage of your life?</a:t>
            </a:r>
          </a:p>
          <a:p>
            <a:endParaRPr lang="en-US" dirty="0">
              <a:latin typeface="Adobe Garamond Pro" pitchFamily="18" charset="0"/>
              <a:sym typeface="Wingdings"/>
            </a:endParaRPr>
          </a:p>
          <a:p>
            <a:r>
              <a:rPr lang="en-US" dirty="0" smtClean="0">
                <a:latin typeface="Adobe Garamond Pro" pitchFamily="18" charset="0"/>
                <a:sym typeface="Wingdings"/>
              </a:rPr>
              <a:t>	 P.  How does your shadow respond during this unique time in your life?</a:t>
            </a:r>
            <a:endParaRPr lang="en-US" sz="2000" dirty="0" smtClean="0">
              <a:latin typeface="Adobe Garamond Pro" pitchFamily="18" charset="0"/>
              <a:sym typeface="Wingdings"/>
            </a:endParaRPr>
          </a:p>
          <a:p>
            <a:r>
              <a:rPr lang="en-US" sz="2000" dirty="0">
                <a:latin typeface="Adobe Garamond Pro" pitchFamily="18" charset="0"/>
                <a:sym typeface="Wingdings"/>
              </a:rPr>
              <a:t>	</a:t>
            </a:r>
            <a:endParaRPr lang="en-US" sz="2000" dirty="0" smtClean="0">
              <a:latin typeface="Adobe Garamond Pro" pitchFamily="18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854502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550"/>
            <a:ext cx="8458200" cy="3962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209550"/>
            <a:ext cx="8458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Tx/>
              <a:buAutoNum type="romanUcPeriod" startAt="2"/>
            </a:pP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When you read this letter, what messages are going to your various internal elements?  How does this type of message sensitize you to the relationships in your life?  Check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any response you think you might have if you were to receive such a letter.  You may not know the answers to all of </a:t>
            </a:r>
            <a:r>
              <a:rPr lang="en-US" dirty="0" smtClean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these 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questions, but thinking through the possibilities will help you to clarify where you are at, as a knight, regarding your eventual death.  Share what you would expect to occur as you anticipate death by checking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the options below that you believe would apply to you.</a:t>
            </a:r>
          </a:p>
          <a:p>
            <a:endParaRPr lang="en-US" sz="2000" dirty="0">
              <a:latin typeface="Adobe Garamond Pro" pitchFamily="18" charset="0"/>
              <a:sym typeface="Wingdings"/>
            </a:endParaRPr>
          </a:p>
          <a:p>
            <a:r>
              <a:rPr lang="en-US" sz="2000" dirty="0" smtClean="0">
                <a:latin typeface="Adobe Garamond Pro" pitchFamily="18" charset="0"/>
                <a:sym typeface="Wingdings"/>
              </a:rPr>
              <a:t>	</a:t>
            </a:r>
            <a:r>
              <a:rPr lang="en-US" dirty="0" smtClean="0">
                <a:latin typeface="Adobe Garamond Pro" pitchFamily="18" charset="0"/>
                <a:sym typeface="Wingdings"/>
              </a:rPr>
              <a:t> 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Q.  How does the God you have chosen assist you during this time?</a:t>
            </a:r>
          </a:p>
          <a:p>
            <a:r>
              <a:rPr lang="en-US" sz="1600" dirty="0">
                <a:latin typeface="Adobe Garamond Pro" pitchFamily="18" charset="0"/>
                <a:sym typeface="Wingdings"/>
              </a:rPr>
              <a:t>	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       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How 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does your decision either to follow or not follow your soul’s life theme (or calling) 	   	       affect you?  </a:t>
            </a:r>
          </a:p>
          <a:p>
            <a:r>
              <a:rPr lang="en-US" sz="1600" dirty="0" smtClean="0">
                <a:latin typeface="Adobe Garamond Pro" pitchFamily="18" charset="0"/>
                <a:sym typeface="Wingdings"/>
              </a:rPr>
              <a:t>	       Which relationships give you comfort?</a:t>
            </a:r>
            <a:endParaRPr lang="en-US" sz="2000" dirty="0" smtClean="0">
              <a:latin typeface="Adobe Garamond Pro" pitchFamily="18" charset="0"/>
              <a:sym typeface="Wingdings"/>
            </a:endParaRPr>
          </a:p>
          <a:p>
            <a:r>
              <a:rPr lang="en-US" sz="2000" dirty="0">
                <a:latin typeface="Adobe Garamond Pro" pitchFamily="18" charset="0"/>
                <a:sym typeface="Wingdings"/>
              </a:rPr>
              <a:t>	</a:t>
            </a:r>
            <a:endParaRPr lang="en-US" sz="2000" dirty="0" smtClean="0">
              <a:latin typeface="Adobe Garamond Pro" pitchFamily="18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12586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75889"/>
            <a:ext cx="3550173" cy="19912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190750"/>
            <a:ext cx="35173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pperplate Gothic Bold" panose="020E0705020206020404" pitchFamily="34" charset="0"/>
              </a:rPr>
              <a:t>What Would   I Miss?</a:t>
            </a:r>
            <a:endParaRPr lang="en-US" sz="3200" dirty="0"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9922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550"/>
            <a:ext cx="8458200" cy="3886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209550"/>
            <a:ext cx="8458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Tx/>
              <a:buAutoNum type="romanUcPeriod" startAt="2"/>
            </a:pP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When you read this letter, what messages are going to your various internal elements?  How does this type of message sensitize you to the relationships in your life?  Check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any response you think you might have if you were to receive such a letter.  You may not know the answers to all of </a:t>
            </a:r>
            <a:r>
              <a:rPr lang="en-US" dirty="0" smtClean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these 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questions, but thinking through the possibilities will help you to clarify where you are at, as a knight, regarding your eventual death.  Share what you would expect to occur as you anticipate death by checking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the options below that you believe would apply to you.</a:t>
            </a:r>
          </a:p>
          <a:p>
            <a:endParaRPr lang="en-US" sz="2000" dirty="0">
              <a:latin typeface="Adobe Garamond Pro" pitchFamily="18" charset="0"/>
              <a:sym typeface="Wingdings"/>
            </a:endParaRPr>
          </a:p>
          <a:p>
            <a:r>
              <a:rPr lang="en-US" sz="2000" dirty="0" smtClean="0">
                <a:latin typeface="Adobe Garamond Pro" pitchFamily="18" charset="0"/>
                <a:sym typeface="Wingdings"/>
              </a:rPr>
              <a:t>	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 R.  A knight lives today by making choices that he will be satisfied with tomorrow:</a:t>
            </a:r>
          </a:p>
          <a:p>
            <a:r>
              <a:rPr lang="en-US" sz="1600" dirty="0" smtClean="0">
                <a:latin typeface="Adobe Garamond Pro" pitchFamily="18" charset="0"/>
                <a:sym typeface="Wingdings"/>
              </a:rPr>
              <a:t>	      How content are you with the answers you gave in the questions above?</a:t>
            </a:r>
          </a:p>
          <a:p>
            <a:r>
              <a:rPr lang="en-US" sz="1600" dirty="0" smtClean="0">
                <a:latin typeface="Adobe Garamond Pro" pitchFamily="18" charset="0"/>
                <a:sym typeface="Wingdings"/>
              </a:rPr>
              <a:t>	      What do you need to change in order to live your life in ways that line up with how you 	      	      want your story to end?</a:t>
            </a:r>
            <a:endParaRPr lang="en-US" sz="2000" dirty="0" smtClean="0">
              <a:latin typeface="Adobe Garamond Pro" pitchFamily="18" charset="0"/>
              <a:sym typeface="Wingdings"/>
            </a:endParaRPr>
          </a:p>
          <a:p>
            <a:r>
              <a:rPr lang="en-US" sz="2000" dirty="0">
                <a:latin typeface="Adobe Garamond Pro" pitchFamily="18" charset="0"/>
                <a:sym typeface="Wingdings"/>
              </a:rPr>
              <a:t>	</a:t>
            </a:r>
            <a:endParaRPr lang="en-US" sz="2000" dirty="0" smtClean="0">
              <a:latin typeface="Adobe Garamond Pro" pitchFamily="18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1031143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5811"/>
            <a:ext cx="8458200" cy="372373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295454"/>
            <a:ext cx="84582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Tx/>
              <a:buAutoNum type="romanUcPeriod" startAt="2"/>
            </a:pP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When you read this letter, what messages are going to your various internal elements?  How does this type of message sensitize you to the relationships in your life?  Check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any response you think you might have if you were to receive such a letter.  You may not know the answers to all of </a:t>
            </a:r>
            <a:r>
              <a:rPr lang="en-US" dirty="0" smtClean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these 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questions, but thinking through the possibilities will help you to clarify where you are at, as a knight, regarding your eventual death.  Share what you would expect to occur as you anticipate death by checking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the options below that you believe would apply to you.</a:t>
            </a:r>
          </a:p>
          <a:p>
            <a:endParaRPr lang="en-US" sz="2000" dirty="0">
              <a:latin typeface="Adobe Garamond Pro" pitchFamily="18" charset="0"/>
              <a:sym typeface="Wingdings"/>
            </a:endParaRPr>
          </a:p>
          <a:p>
            <a:r>
              <a:rPr lang="en-US" sz="2000" dirty="0" smtClean="0">
                <a:latin typeface="Adobe Garamond Pro" pitchFamily="18" charset="0"/>
                <a:sym typeface="Wingdings"/>
              </a:rPr>
              <a:t>	 </a:t>
            </a:r>
            <a:r>
              <a:rPr lang="en-US" dirty="0" smtClean="0">
                <a:latin typeface="Adobe Garamond Pro" pitchFamily="18" charset="0"/>
                <a:sym typeface="Wingdings"/>
              </a:rPr>
              <a:t>S.  A knight recognizes that the quality of the relationships he leaves behind is part 	      of his legacy and is an indicator of the significance of his life.  Describe your 	   	      legacy.</a:t>
            </a:r>
            <a:endParaRPr lang="en-US" sz="2000" dirty="0" smtClean="0">
              <a:latin typeface="Adobe Garamond Pro" pitchFamily="18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741171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550"/>
            <a:ext cx="8458200" cy="4038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209550"/>
            <a:ext cx="8458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Tx/>
              <a:buAutoNum type="romanUcPeriod" startAt="2"/>
            </a:pP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When you read this letter, what messages are going to your various internal elements?  How does this type of message sensitize you to the relationships in your life?  Check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any response you think you might have if you were to receive such a letter.  You may not know the answers to all of </a:t>
            </a:r>
            <a:r>
              <a:rPr lang="en-US" dirty="0" smtClean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these 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questions, but thinking through the possibilities will help you to clarify where you are at, as a knight, regarding your eventual death.  Share what you would expect to occur as you anticipate death by checking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the options below that you believe would apply to you.</a:t>
            </a:r>
          </a:p>
          <a:p>
            <a:endParaRPr lang="en-US" sz="2000" dirty="0">
              <a:latin typeface="Adobe Garamond Pro" pitchFamily="18" charset="0"/>
              <a:sym typeface="Wingdings"/>
            </a:endParaRPr>
          </a:p>
          <a:p>
            <a:r>
              <a:rPr lang="en-US" sz="2000" dirty="0" smtClean="0">
                <a:latin typeface="Adobe Garamond Pro" pitchFamily="18" charset="0"/>
                <a:sym typeface="Wingdings"/>
              </a:rPr>
              <a:t>	</a:t>
            </a:r>
            <a:r>
              <a:rPr lang="en-US" dirty="0" smtClean="0">
                <a:latin typeface="Adobe Garamond Pro" pitchFamily="18" charset="0"/>
                <a:sym typeface="Wingdings"/>
              </a:rPr>
              <a:t> T.  Do you believe you will spend eternity with God, as a result of Jesus Christ’s 		      death for you?</a:t>
            </a:r>
          </a:p>
          <a:p>
            <a:endParaRPr lang="en-US" dirty="0">
              <a:latin typeface="Adobe Garamond Pro" pitchFamily="18" charset="0"/>
              <a:sym typeface="Wingdings"/>
            </a:endParaRPr>
          </a:p>
          <a:p>
            <a:r>
              <a:rPr lang="en-US" dirty="0" smtClean="0">
                <a:latin typeface="Adobe Garamond Pro" pitchFamily="18" charset="0"/>
                <a:sym typeface="Wingdings"/>
              </a:rPr>
              <a:t>	      Yes ___               No ___               Not sure ___</a:t>
            </a:r>
            <a:endParaRPr lang="en-US" sz="2000" dirty="0" smtClean="0">
              <a:latin typeface="Adobe Garamond Pro" pitchFamily="18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631095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14350"/>
            <a:ext cx="8382000" cy="3581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541675"/>
            <a:ext cx="8382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Tx/>
              <a:buAutoNum type="romanUcPeriod" startAt="2"/>
            </a:pP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When you read this letter, what messages are going to your various internal elements?  How does this type of message sensitize you to the relationships in your life?  Check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any response you think you might have if you were to receive such a letter.  You may not know the answers to all of </a:t>
            </a:r>
            <a:r>
              <a:rPr lang="en-US" dirty="0" smtClean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these 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questions, but thinking through the possibilities will help you to clarify where you are at, as a knight, regarding your eventual death.  Share what you would expect to occur as you anticipate death by checking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the options below that you believe would apply to you.</a:t>
            </a:r>
          </a:p>
          <a:p>
            <a:endParaRPr lang="en-US" sz="2000" dirty="0">
              <a:latin typeface="Adobe Garamond Pro" pitchFamily="18" charset="0"/>
              <a:sym typeface="Wingdings"/>
            </a:endParaRPr>
          </a:p>
          <a:p>
            <a:r>
              <a:rPr lang="en-US" sz="2000" dirty="0" smtClean="0">
                <a:latin typeface="Adobe Garamond Pro" pitchFamily="18" charset="0"/>
                <a:sym typeface="Wingdings"/>
              </a:rPr>
              <a:t>	 </a:t>
            </a:r>
            <a:r>
              <a:rPr lang="en-US" dirty="0" smtClean="0">
                <a:latin typeface="Adobe Garamond Pro" pitchFamily="18" charset="0"/>
                <a:sym typeface="Wingdings"/>
              </a:rPr>
              <a:t>U.  In which areas of personal accomplishment will God say, “Well done, 	       my good and faithful servant”?</a:t>
            </a:r>
            <a:r>
              <a:rPr lang="en-US" sz="2000" dirty="0" smtClean="0">
                <a:latin typeface="Adobe Garamond Pro" pitchFamily="18" charset="0"/>
                <a:sym typeface="Wingding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05240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550"/>
            <a:ext cx="8458200" cy="4724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209550"/>
            <a:ext cx="84582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2000" dirty="0" smtClean="0">
                <a:latin typeface="Adobe Garamond Pro" pitchFamily="18" charset="0"/>
              </a:rPr>
              <a:t>This Trail begins as you read the following letter from your physician:</a:t>
            </a:r>
          </a:p>
          <a:p>
            <a:pPr marL="514350" indent="-514350">
              <a:buAutoNum type="romanUcPeriod"/>
            </a:pPr>
            <a:endParaRPr lang="en-US" sz="1100" dirty="0">
              <a:latin typeface="Adobe Garamond Pro" pitchFamily="18" charset="0"/>
            </a:endParaRPr>
          </a:p>
          <a:p>
            <a:r>
              <a:rPr lang="en-US" sz="2000" dirty="0" smtClean="0">
                <a:latin typeface="Adobe Garamond Pro" pitchFamily="18" charset="0"/>
              </a:rPr>
              <a:t>Dear </a:t>
            </a:r>
            <a:r>
              <a:rPr lang="en-US" sz="2000" dirty="0" smtClean="0">
                <a:latin typeface="Adobe Garamond Pro" pitchFamily="18" charset="0"/>
              </a:rPr>
              <a:t>_________________,</a:t>
            </a:r>
            <a:endParaRPr lang="en-US" sz="2000" dirty="0" smtClean="0">
              <a:latin typeface="Adobe Garamond Pro" pitchFamily="18" charset="0"/>
            </a:endParaRPr>
          </a:p>
          <a:p>
            <a:endParaRPr lang="en-US" sz="1100" dirty="0">
              <a:latin typeface="Adobe Garamond Pro" pitchFamily="18" charset="0"/>
            </a:endParaRPr>
          </a:p>
          <a:p>
            <a:r>
              <a:rPr lang="en-US" sz="2000" dirty="0">
                <a:latin typeface="Adobe Garamond Pro" pitchFamily="18" charset="0"/>
              </a:rPr>
              <a:t>	</a:t>
            </a:r>
            <a:r>
              <a:rPr lang="en-US" sz="2000" dirty="0" smtClean="0">
                <a:latin typeface="Adobe Garamond Pro" pitchFamily="18" charset="0"/>
              </a:rPr>
              <a:t>We are sorry to inform you that your test results have come back positive.  Unfortunately, there is nothing more </a:t>
            </a:r>
            <a:r>
              <a:rPr lang="en-US" sz="2000" dirty="0">
                <a:latin typeface="Adobe Garamond Pro" pitchFamily="18" charset="0"/>
              </a:rPr>
              <a:t>at this time that </a:t>
            </a:r>
            <a:r>
              <a:rPr lang="en-US" sz="2000" dirty="0" smtClean="0">
                <a:latin typeface="Adobe Garamond Pro" pitchFamily="18" charset="0"/>
              </a:rPr>
              <a:t>can be done for you.  The normal course of this rare illness is </a:t>
            </a:r>
            <a:r>
              <a:rPr lang="en-US" sz="2000" dirty="0" smtClean="0">
                <a:latin typeface="Adobe Garamond Pro" pitchFamily="18" charset="0"/>
              </a:rPr>
              <a:t>three </a:t>
            </a:r>
            <a:r>
              <a:rPr lang="en-US" sz="2000" dirty="0" smtClean="0">
                <a:latin typeface="Adobe Garamond Pro" pitchFamily="18" charset="0"/>
              </a:rPr>
              <a:t>weeks.  You will feel fine for three weeks and will experience very few symptoms.  From there on, your health will decline quickly and you will pass away within 24 hours.  I am sorry to be the bearer of this bad news.  We wish you well.</a:t>
            </a:r>
          </a:p>
          <a:p>
            <a:endParaRPr lang="en-US" sz="1100" dirty="0">
              <a:latin typeface="Adobe Garamond Pro" pitchFamily="18" charset="0"/>
            </a:endParaRPr>
          </a:p>
          <a:p>
            <a:r>
              <a:rPr lang="en-US" sz="2000" dirty="0" smtClean="0">
                <a:latin typeface="Adobe Garamond Pro" pitchFamily="18" charset="0"/>
              </a:rPr>
              <a:t>Sincerely,</a:t>
            </a:r>
          </a:p>
          <a:p>
            <a:endParaRPr lang="en-US" sz="1000" dirty="0">
              <a:latin typeface="Adobe Garamond Pro" pitchFamily="18" charset="0"/>
            </a:endParaRPr>
          </a:p>
          <a:p>
            <a:r>
              <a:rPr lang="en-US" sz="2000" dirty="0" smtClean="0">
                <a:latin typeface="Adobe Garamond Pro" pitchFamily="18" charset="0"/>
              </a:rPr>
              <a:t>Dr. Quack</a:t>
            </a: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029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61950"/>
            <a:ext cx="8534400" cy="4419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2420" y="36195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dirty="0" smtClean="0">
                <a:latin typeface="Adobe Garamond Pro" pitchFamily="18" charset="0"/>
              </a:rPr>
              <a:t>When you read this letter, what messages are going to your various internal elements?  How does this type of message sensitize you to the relationships in your life?  Check (</a:t>
            </a:r>
            <a:r>
              <a:rPr lang="en-US" dirty="0" smtClean="0">
                <a:latin typeface="Adobe Garamond Pro" pitchFamily="18" charset="0"/>
                <a:sym typeface="Wingdings"/>
              </a:rPr>
              <a:t>) any response you think you might have if you were to receive such a letter.  You may not know the answers to all of these questions, but thinking through the possibilities will help you to clarify where you are at, as a knight, regarding your eventual death.  Share what you would expect to occur as you anticipate death by checking</a:t>
            </a:r>
            <a:r>
              <a:rPr lang="en-US" dirty="0">
                <a:latin typeface="Adobe Garamond Pro" pitchFamily="18" charset="0"/>
              </a:rPr>
              <a:t> (</a:t>
            </a:r>
            <a:r>
              <a:rPr lang="en-US" dirty="0">
                <a:latin typeface="Adobe Garamond Pro" pitchFamily="18" charset="0"/>
                <a:sym typeface="Wingdings"/>
              </a:rPr>
              <a:t></a:t>
            </a:r>
            <a:r>
              <a:rPr lang="en-US" dirty="0" smtClean="0">
                <a:latin typeface="Adobe Garamond Pro" pitchFamily="18" charset="0"/>
                <a:sym typeface="Wingdings"/>
              </a:rPr>
              <a:t>) the options below that you believe would apply to you.</a:t>
            </a:r>
          </a:p>
          <a:p>
            <a:endParaRPr lang="en-US" sz="2000" dirty="0">
              <a:latin typeface="Adobe Garamond Pro" pitchFamily="18" charset="0"/>
              <a:sym typeface="Wingdings"/>
            </a:endParaRPr>
          </a:p>
          <a:p>
            <a:r>
              <a:rPr lang="en-US" sz="2000" dirty="0" smtClean="0">
                <a:latin typeface="Adobe Garamond Pro" pitchFamily="18" charset="0"/>
                <a:sym typeface="Wingdings"/>
              </a:rPr>
              <a:t>	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A.  How would your armor respond?</a:t>
            </a:r>
          </a:p>
          <a:p>
            <a:r>
              <a:rPr lang="en-US" sz="1600" dirty="0">
                <a:latin typeface="Adobe Garamond Pro" pitchFamily="18" charset="0"/>
                <a:sym typeface="Wingdings"/>
              </a:rPr>
              <a:t>	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      Would you be more open and 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vulnerable? 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___</a:t>
            </a:r>
          </a:p>
          <a:p>
            <a:r>
              <a:rPr lang="en-US" sz="1600" dirty="0">
                <a:latin typeface="Adobe Garamond Pro" pitchFamily="18" charset="0"/>
                <a:sym typeface="Wingdings"/>
              </a:rPr>
              <a:t>	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      Do you think that you would isolate yourself?  ___</a:t>
            </a:r>
          </a:p>
          <a:p>
            <a:r>
              <a:rPr lang="en-US" sz="1600" dirty="0" smtClean="0">
                <a:latin typeface="Adobe Garamond Pro" pitchFamily="18" charset="0"/>
                <a:sym typeface="Wingdings"/>
              </a:rPr>
              <a:t>	      Would you want to talk more to others?  ___</a:t>
            </a:r>
          </a:p>
          <a:p>
            <a:r>
              <a:rPr lang="en-US" sz="1600" dirty="0">
                <a:latin typeface="Adobe Garamond Pro" pitchFamily="18" charset="0"/>
                <a:sym typeface="Wingdings"/>
              </a:rPr>
              <a:t>	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      Would you rather be left alone?  ___  </a:t>
            </a:r>
            <a:endParaRPr lang="en-US" sz="16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727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61950"/>
            <a:ext cx="5552467" cy="44095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3703" y="403920"/>
            <a:ext cx="55235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Monotype Corsiva" panose="03010101010201010101" pitchFamily="66" charset="0"/>
              </a:rPr>
              <a:t>Before he had to deal with </a:t>
            </a:r>
            <a:r>
              <a:rPr lang="en-US" sz="4000" dirty="0" smtClean="0">
                <a:latin typeface="Monotype Corsiva" panose="03010101010201010101" pitchFamily="66" charset="0"/>
              </a:rPr>
              <a:t>his </a:t>
            </a:r>
            <a:r>
              <a:rPr lang="en-US" sz="4000" dirty="0" smtClean="0">
                <a:latin typeface="Monotype Corsiva" panose="03010101010201010101" pitchFamily="66" charset="0"/>
              </a:rPr>
              <a:t>death, he fought for a longer life.  But death cannot be delayed forever. </a:t>
            </a:r>
          </a:p>
          <a:p>
            <a:pPr algn="ctr"/>
            <a:endParaRPr lang="en-US" sz="3200" dirty="0">
              <a:latin typeface="Monotype Corsiva" panose="03010101010201010101" pitchFamily="66" charset="0"/>
            </a:endParaRPr>
          </a:p>
          <a:p>
            <a:pPr algn="ctr"/>
            <a:r>
              <a:rPr lang="en-US" sz="3200" dirty="0" smtClean="0">
                <a:latin typeface="Monotype Corsiva" panose="03010101010201010101" pitchFamily="66" charset="0"/>
              </a:rPr>
              <a:t>(2 Kings 20:1-11)</a:t>
            </a:r>
            <a:endParaRPr lang="en-US" sz="32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035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550"/>
            <a:ext cx="8534400" cy="4191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209550"/>
            <a:ext cx="85344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Tx/>
              <a:buAutoNum type="romanUcPeriod" startAt="2"/>
            </a:pP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When you read this letter, what messages are going to your various internal elements?  How does this type of message sensitize you to the relationships in your life?  Check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any response you think you might have if you were to receive such a letter.  You may not know the answers to all of </a:t>
            </a:r>
            <a:r>
              <a:rPr lang="en-US" dirty="0" smtClean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these 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questions, but thinking through the possibilities will help you to clarify where you are at, as a knight, regarding your eventual death.  Share what you would expect to occur as you anticipate death by checking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the options below that you believe would apply to you.</a:t>
            </a:r>
          </a:p>
          <a:p>
            <a:endParaRPr lang="en-US" sz="2000" dirty="0">
              <a:latin typeface="Adobe Garamond Pro" pitchFamily="18" charset="0"/>
              <a:sym typeface="Wingdings"/>
            </a:endParaRPr>
          </a:p>
          <a:p>
            <a:r>
              <a:rPr lang="en-US" sz="2000" dirty="0" smtClean="0">
                <a:latin typeface="Adobe Garamond Pro" pitchFamily="18" charset="0"/>
                <a:sym typeface="Wingdings"/>
              </a:rPr>
              <a:t>	</a:t>
            </a:r>
            <a:r>
              <a:rPr lang="en-US" sz="1500" dirty="0" smtClean="0">
                <a:latin typeface="Adobe Garamond Pro" pitchFamily="18" charset="0"/>
                <a:sym typeface="Wingdings"/>
              </a:rPr>
              <a:t>B.  What messages would your chain mail send you?</a:t>
            </a:r>
          </a:p>
          <a:p>
            <a:r>
              <a:rPr lang="en-US" sz="1500" dirty="0">
                <a:latin typeface="Adobe Garamond Pro" pitchFamily="18" charset="0"/>
                <a:sym typeface="Wingdings"/>
              </a:rPr>
              <a:t>	</a:t>
            </a:r>
            <a:r>
              <a:rPr lang="en-US" sz="1500" dirty="0" smtClean="0">
                <a:latin typeface="Adobe Garamond Pro" pitchFamily="18" charset="0"/>
                <a:sym typeface="Wingdings"/>
              </a:rPr>
              <a:t>     Do you have any memories related to someone you knew who either died well or poorly? __</a:t>
            </a:r>
          </a:p>
          <a:p>
            <a:r>
              <a:rPr lang="en-US" sz="1500" dirty="0">
                <a:latin typeface="Adobe Garamond Pro" pitchFamily="18" charset="0"/>
                <a:sym typeface="Wingdings"/>
              </a:rPr>
              <a:t>	 </a:t>
            </a:r>
            <a:r>
              <a:rPr lang="en-US" sz="1500" dirty="0" smtClean="0">
                <a:latin typeface="Adobe Garamond Pro" pitchFamily="18" charset="0"/>
                <a:sym typeface="Wingdings"/>
              </a:rPr>
              <a:t>    Do you have the strength to handle this knighthood challenge? ___</a:t>
            </a:r>
          </a:p>
          <a:p>
            <a:r>
              <a:rPr lang="en-US" sz="1500" dirty="0">
                <a:latin typeface="Adobe Garamond Pro" pitchFamily="18" charset="0"/>
                <a:sym typeface="Wingdings"/>
              </a:rPr>
              <a:t>	 </a:t>
            </a:r>
            <a:r>
              <a:rPr lang="en-US" sz="1500" dirty="0" smtClean="0">
                <a:latin typeface="Adobe Garamond Pro" pitchFamily="18" charset="0"/>
                <a:sym typeface="Wingdings"/>
              </a:rPr>
              <a:t>    What are your beliefs?  Do they comfort you, as you think about your death?  ___</a:t>
            </a:r>
          </a:p>
          <a:p>
            <a:r>
              <a:rPr lang="en-US" sz="1500" dirty="0">
                <a:latin typeface="Adobe Garamond Pro" pitchFamily="18" charset="0"/>
                <a:sym typeface="Wingdings"/>
              </a:rPr>
              <a:t>	</a:t>
            </a:r>
            <a:r>
              <a:rPr lang="en-US" sz="1500" dirty="0" smtClean="0">
                <a:latin typeface="Adobe Garamond Pro" pitchFamily="18" charset="0"/>
                <a:sym typeface="Wingdings"/>
              </a:rPr>
              <a:t>     Are they of no comfort to you? ___</a:t>
            </a:r>
            <a:endParaRPr lang="en-US" sz="15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299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550"/>
            <a:ext cx="8382000" cy="4724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2420" y="209550"/>
            <a:ext cx="83820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Tx/>
              <a:buAutoNum type="romanUcPeriod" startAt="2"/>
            </a:pP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When you read this letter, what messages are going to your various internal elements?  How does this type of message sensitize you to the relationships in your life?  Check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any response you think you might have if you were to receive such a letter.  You may not know the answers to all of </a:t>
            </a:r>
            <a:r>
              <a:rPr lang="en-US" dirty="0" smtClean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these 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questions, but thinking through the possibilities will help you to clarify where you are at, as a knight, regarding your eventual death.  Share what you would expect to occur as you anticipate death by checking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the options below that you believe would apply to you.</a:t>
            </a:r>
          </a:p>
          <a:p>
            <a:endParaRPr lang="en-US" sz="2000" dirty="0">
              <a:latin typeface="Adobe Garamond Pro" pitchFamily="18" charset="0"/>
              <a:sym typeface="Wingdings"/>
            </a:endParaRPr>
          </a:p>
          <a:p>
            <a:r>
              <a:rPr lang="en-US" sz="2000" dirty="0" smtClean="0">
                <a:latin typeface="Adobe Garamond Pro" pitchFamily="18" charset="0"/>
                <a:sym typeface="Wingdings"/>
              </a:rPr>
              <a:t>	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C.  What messages would your body send you from its various elements?</a:t>
            </a:r>
          </a:p>
          <a:p>
            <a:r>
              <a:rPr lang="en-US" sz="1600" dirty="0">
                <a:latin typeface="Adobe Garamond Pro" pitchFamily="18" charset="0"/>
                <a:sym typeface="Wingdings"/>
              </a:rPr>
              <a:t>	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      Would you have an instinctual tendency to want to run from your body’s messages 	      through the use of denial? ___</a:t>
            </a:r>
          </a:p>
          <a:p>
            <a:r>
              <a:rPr lang="en-US" sz="1600" dirty="0">
                <a:latin typeface="Adobe Garamond Pro" pitchFamily="18" charset="0"/>
                <a:sym typeface="Wingdings"/>
              </a:rPr>
              <a:t>	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      Would you get a second opinion on your diagnosis?  ___</a:t>
            </a:r>
          </a:p>
          <a:p>
            <a:r>
              <a:rPr lang="en-US" sz="1600" dirty="0">
                <a:latin typeface="Adobe Garamond Pro" pitchFamily="18" charset="0"/>
                <a:sym typeface="Wingdings"/>
              </a:rPr>
              <a:t>	 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     Would you take care of your body until the end?  ___</a:t>
            </a:r>
          </a:p>
          <a:p>
            <a:r>
              <a:rPr lang="en-US" sz="1600" dirty="0">
                <a:latin typeface="Adobe Garamond Pro" pitchFamily="18" charset="0"/>
                <a:sym typeface="Wingdings"/>
              </a:rPr>
              <a:t>	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      What feelings do you have about the end of your life?  ___</a:t>
            </a:r>
          </a:p>
          <a:p>
            <a:r>
              <a:rPr lang="en-US" sz="1600" dirty="0" smtClean="0">
                <a:latin typeface="Adobe Garamond Pro" pitchFamily="18" charset="0"/>
                <a:sym typeface="Wingdings"/>
              </a:rPr>
              <a:t>	</a:t>
            </a:r>
            <a:endParaRPr lang="en-US" sz="1600" dirty="0">
              <a:latin typeface="Adobe Garamond Pro" pitchFamily="18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835760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4179"/>
            <a:ext cx="8382000" cy="382637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2900" y="666750"/>
            <a:ext cx="838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Tx/>
              <a:buAutoNum type="romanUcPeriod" startAt="2"/>
            </a:pP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When you read this letter, what messages are going to your various internal elements?  How does this type of message sensitize you to the relationships in your life?  Check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any response you think you might have if you were to receive such a letter.  You may not know the answers to all of </a:t>
            </a:r>
            <a:r>
              <a:rPr lang="en-US" dirty="0" smtClean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these 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questions, but thinking through the possibilities will help you to clarify where you are at, as a knight, regarding your eventual death.  Share what you would expect to occur as you anticipate death by checking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the options below that you believe would apply to you.</a:t>
            </a:r>
          </a:p>
          <a:p>
            <a:endParaRPr lang="en-US" sz="2000" dirty="0">
              <a:latin typeface="Adobe Garamond Pro" pitchFamily="18" charset="0"/>
              <a:sym typeface="Wingdings"/>
            </a:endParaRPr>
          </a:p>
          <a:p>
            <a:r>
              <a:rPr lang="en-US" sz="2000" dirty="0" smtClean="0">
                <a:latin typeface="Adobe Garamond Pro" pitchFamily="18" charset="0"/>
                <a:sym typeface="Wingdings"/>
              </a:rPr>
              <a:t>	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C.  Would your sexual interest decrease?  ___</a:t>
            </a:r>
          </a:p>
          <a:p>
            <a:r>
              <a:rPr lang="en-US" sz="1600" dirty="0">
                <a:latin typeface="Adobe Garamond Pro" pitchFamily="18" charset="0"/>
                <a:sym typeface="Wingdings"/>
              </a:rPr>
              <a:t>	 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     Would it stay the same?  ___</a:t>
            </a:r>
          </a:p>
          <a:p>
            <a:r>
              <a:rPr lang="en-US" sz="1600" dirty="0">
                <a:latin typeface="Adobe Garamond Pro" pitchFamily="18" charset="0"/>
                <a:sym typeface="Wingdings"/>
              </a:rPr>
              <a:t>	</a:t>
            </a:r>
            <a:r>
              <a:rPr lang="en-US" sz="1600" dirty="0" smtClean="0">
                <a:latin typeface="Adobe Garamond Pro" pitchFamily="18" charset="0"/>
                <a:sym typeface="Wingdings"/>
              </a:rPr>
              <a:t>      Would it intensify?  ___</a:t>
            </a:r>
            <a:endParaRPr lang="en-US" sz="1600" dirty="0">
              <a:latin typeface="Adobe Garamond Pro" pitchFamily="18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579362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28881"/>
            <a:ext cx="8382000" cy="346207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328880"/>
            <a:ext cx="8382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Tx/>
              <a:buAutoNum type="romanUcPeriod" startAt="2"/>
            </a:pP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When you read this letter, what messages are going to your various internal elements?  How does this type of message sensitize you to the relationships in your life?  Check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any response you think you might have if you were to receive such a letter.  You may not know the answers to all of </a:t>
            </a:r>
            <a:r>
              <a:rPr lang="en-US" dirty="0" smtClean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these 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questions, but thinking through the possibilities will help you to clarify where you are at, as a knight, regarding your eventual death.  Share what you would expect to occur as you anticipate death by checking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 (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  <a:sym typeface="Wingdings"/>
              </a:rPr>
              <a:t>) the options below that you believe would apply to you.</a:t>
            </a:r>
          </a:p>
          <a:p>
            <a:endParaRPr lang="en-US" sz="2000" dirty="0">
              <a:latin typeface="Adobe Garamond Pro" pitchFamily="18" charset="0"/>
              <a:sym typeface="Wingdings"/>
            </a:endParaRPr>
          </a:p>
          <a:p>
            <a:r>
              <a:rPr lang="en-US" sz="2000" dirty="0" smtClean="0">
                <a:latin typeface="Adobe Garamond Pro" pitchFamily="18" charset="0"/>
                <a:sym typeface="Wingdings"/>
              </a:rPr>
              <a:t>	</a:t>
            </a:r>
            <a:r>
              <a:rPr lang="en-US" dirty="0" smtClean="0">
                <a:latin typeface="Adobe Garamond Pro" pitchFamily="18" charset="0"/>
                <a:sym typeface="Wingdings"/>
              </a:rPr>
              <a:t>D.  List the activities that would be enjoyable to you during your final days.</a:t>
            </a:r>
          </a:p>
          <a:p>
            <a:r>
              <a:rPr lang="en-US" dirty="0">
                <a:latin typeface="Adobe Garamond Pro" pitchFamily="18" charset="0"/>
                <a:sym typeface="Wingdings"/>
              </a:rPr>
              <a:t>	</a:t>
            </a:r>
            <a:r>
              <a:rPr lang="en-US" dirty="0" smtClean="0">
                <a:latin typeface="Adobe Garamond Pro" pitchFamily="18" charset="0"/>
                <a:sym typeface="Wingdings"/>
              </a:rPr>
              <a:t>      </a:t>
            </a:r>
            <a:r>
              <a:rPr lang="en-US" dirty="0" smtClean="0">
                <a:latin typeface="Adobe Garamond Pro" pitchFamily="18" charset="0"/>
                <a:sym typeface="Wingdings"/>
              </a:rPr>
              <a:t>How </a:t>
            </a:r>
            <a:r>
              <a:rPr lang="en-US" dirty="0" smtClean="0">
                <a:latin typeface="Adobe Garamond Pro" pitchFamily="18" charset="0"/>
                <a:sym typeface="Wingdings"/>
              </a:rPr>
              <a:t>would this news change any plans that you made prior to this time?</a:t>
            </a:r>
          </a:p>
          <a:p>
            <a:pPr lvl="3"/>
            <a:endParaRPr lang="en-US" sz="2000" dirty="0" smtClean="0">
              <a:latin typeface="Adobe Garamond Pro" pitchFamily="18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569246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2214</Words>
  <Application>Microsoft Office PowerPoint</Application>
  <PresentationFormat>On-screen Show (16:9)</PresentationFormat>
  <Paragraphs>112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Faehling</dc:creator>
  <cp:lastModifiedBy>Laura Cramer</cp:lastModifiedBy>
  <cp:revision>55</cp:revision>
  <cp:lastPrinted>2014-07-30T17:14:13Z</cp:lastPrinted>
  <dcterms:created xsi:type="dcterms:W3CDTF">2014-05-07T17:07:37Z</dcterms:created>
  <dcterms:modified xsi:type="dcterms:W3CDTF">2014-07-30T17:15:51Z</dcterms:modified>
</cp:coreProperties>
</file>