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54" y="-5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38F14-6A36-4E1B-BBED-F48A551BEB2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FE2C-DC4E-4522-8CF6-453038EF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1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9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4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5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7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309B-CD4F-4143-AEEF-8F930F04D0D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3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7188"/>
            <a:ext cx="6858000" cy="4640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258" y="217188"/>
            <a:ext cx="6841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3"/>
            </a:pPr>
            <a:r>
              <a:rPr lang="en-US" sz="2000" dirty="0" smtClean="0">
                <a:latin typeface="Adobe Garamond Pro" pitchFamily="18" charset="0"/>
              </a:rPr>
              <a:t>As a result of serving others through his calling, the knight:</a:t>
            </a:r>
          </a:p>
          <a:p>
            <a:pPr marL="514350" indent="-514350">
              <a:buAutoNum type="romanUcPeriod" startAt="3"/>
            </a:pPr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A.  Learns what it is like to be deeply connected to God and 	   	     guided by Him. </a:t>
            </a: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B.  Is aware of the difference between when he is </a:t>
            </a:r>
            <a:r>
              <a:rPr lang="en-US" dirty="0">
                <a:latin typeface="Adobe Garamond Pro" pitchFamily="18" charset="0"/>
              </a:rPr>
              <a:t>connected </a:t>
            </a:r>
            <a:r>
              <a:rPr lang="en-US" dirty="0" smtClean="0">
                <a:latin typeface="Adobe Garamond Pro" pitchFamily="18" charset="0"/>
              </a:rPr>
              <a:t>	   	      to God and when he is walking his own way.</a:t>
            </a: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C.  Seeks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forgiveness</a:t>
            </a:r>
            <a:r>
              <a:rPr lang="en-US" dirty="0" smtClean="0">
                <a:latin typeface="Adobe Garamond Pro" pitchFamily="18" charset="0"/>
              </a:rPr>
              <a:t> when he takes forest detours, for the 	     	      Godly path is now more attractive to him. </a:t>
            </a: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D.  Experiences great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joy</a:t>
            </a:r>
            <a:r>
              <a:rPr lang="en-US" dirty="0" smtClean="0">
                <a:latin typeface="Adobe Garamond Pro" pitchFamily="18" charset="0"/>
              </a:rPr>
              <a:t>, as he is filled with the excitement </a:t>
            </a:r>
          </a:p>
          <a:p>
            <a:r>
              <a:rPr lang="en-US" dirty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      that comes from following his call. </a:t>
            </a:r>
            <a:endParaRPr lang="en-US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17188"/>
            <a:ext cx="8153400" cy="4716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167" y="217188"/>
            <a:ext cx="81369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romanUcPeriod" startAt="3"/>
            </a:pP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As a result of serving others through his calling, the knight:</a:t>
            </a:r>
          </a:p>
          <a:p>
            <a:pPr marL="514350" indent="-514350">
              <a:buAutoNum type="romanUcPeriod" startAt="3"/>
            </a:pPr>
            <a:endParaRPr lang="en-US" sz="16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E.  Understands that the activity of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serving</a:t>
            </a:r>
            <a:r>
              <a:rPr lang="en-US" dirty="0" smtClean="0">
                <a:latin typeface="Adobe Garamond Pro" pitchFamily="18" charset="0"/>
              </a:rPr>
              <a:t> God well is as much a motivator </a:t>
            </a:r>
          </a:p>
          <a:p>
            <a:r>
              <a:rPr lang="en-US" dirty="0">
                <a:latin typeface="Adobe Garamond Pro" pitchFamily="18" charset="0"/>
              </a:rPr>
              <a:t>	 </a:t>
            </a:r>
            <a:r>
              <a:rPr lang="en-US" dirty="0" smtClean="0">
                <a:latin typeface="Adobe Garamond Pro" pitchFamily="18" charset="0"/>
              </a:rPr>
              <a:t>     as seeing the ways that others benefit from his actions.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F.  Willingly suspends any concerns that he has, which allows him to 	   	     confidently take the risks that are required for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transparency</a:t>
            </a:r>
            <a:r>
              <a:rPr lang="en-US" dirty="0" smtClean="0">
                <a:latin typeface="Adobe Garamond Pro" pitchFamily="18" charset="0"/>
              </a:rPr>
              <a:t>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G.  Has a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calmness</a:t>
            </a:r>
            <a:r>
              <a:rPr lang="en-US" dirty="0" smtClean="0">
                <a:latin typeface="Adobe Garamond Pro" pitchFamily="18" charset="0"/>
              </a:rPr>
              <a:t> of spirit that others can feel, as his “game slows down,” </a:t>
            </a:r>
          </a:p>
          <a:p>
            <a:r>
              <a:rPr lang="en-US" dirty="0">
                <a:latin typeface="Adobe Garamond Pro" pitchFamily="18" charset="0"/>
              </a:rPr>
              <a:t>	 </a:t>
            </a:r>
            <a:r>
              <a:rPr lang="en-US" dirty="0" smtClean="0">
                <a:latin typeface="Adobe Garamond Pro" pitchFamily="18" charset="0"/>
              </a:rPr>
              <a:t>     self-consciousness disappears, and he pursues his calling. </a:t>
            </a:r>
          </a:p>
          <a:p>
            <a:endParaRPr lang="en-US" sz="1600" dirty="0" smtClean="0">
              <a:latin typeface="Adobe Garamond Pro" pitchFamily="18" charset="0"/>
            </a:endParaRPr>
          </a:p>
          <a:p>
            <a:r>
              <a:rPr lang="en-US" dirty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H.  Naturally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mentors</a:t>
            </a:r>
            <a:r>
              <a:rPr lang="en-US" dirty="0" smtClean="0">
                <a:latin typeface="Adobe Garamond Pro" pitchFamily="18" charset="0"/>
              </a:rPr>
              <a:t> others who want to follow their calling in ways that </a:t>
            </a:r>
          </a:p>
          <a:p>
            <a:r>
              <a:rPr lang="en-US">
                <a:latin typeface="Adobe Garamond Pro" pitchFamily="18" charset="0"/>
              </a:rPr>
              <a:t>	</a:t>
            </a:r>
            <a:r>
              <a:rPr lang="en-US" smtClean="0">
                <a:latin typeface="Adobe Garamond Pro" pitchFamily="18" charset="0"/>
              </a:rPr>
              <a:t>      are similar </a:t>
            </a:r>
            <a:r>
              <a:rPr lang="en-US" dirty="0" smtClean="0">
                <a:latin typeface="Adobe Garamond Pro" pitchFamily="18" charset="0"/>
              </a:rPr>
              <a:t>to his.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I.  Values his time and ignores anything that contradicts his calling. </a:t>
            </a:r>
            <a:endParaRPr lang="en-US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0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75889"/>
            <a:ext cx="3550173" cy="1915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190750"/>
            <a:ext cx="3517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pperplate Gothic Bold" panose="020E0705020206020404" pitchFamily="34" charset="0"/>
              </a:rPr>
              <a:t>Going With The “Flow”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9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9" y="369588"/>
            <a:ext cx="6858000" cy="44881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487" y="327669"/>
            <a:ext cx="6841542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In this Trail, the nature of your calling as a knight will be explored and the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motivation</a:t>
            </a:r>
            <a:r>
              <a:rPr lang="en-US" dirty="0" smtClean="0">
                <a:latin typeface="Adobe Garamond Pro" pitchFamily="18" charset="0"/>
              </a:rPr>
              <a:t> it provides to the knight to positively influence forest life will be examined.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500" dirty="0" smtClean="0">
                <a:latin typeface="Adobe Garamond Pro" pitchFamily="18" charset="0"/>
              </a:rPr>
              <a:t>A knight’s true calling follows the design God has for him which allows his life to “flow”</a:t>
            </a:r>
            <a:r>
              <a:rPr lang="en-US" sz="1500" baseline="30000" dirty="0">
                <a:latin typeface="Adobe Garamond Pro" pitchFamily="18" charset="0"/>
              </a:rPr>
              <a:t> </a:t>
            </a:r>
            <a:r>
              <a:rPr lang="en-US" sz="1500" baseline="30000" dirty="0" smtClean="0">
                <a:latin typeface="Adobe Garamond Pro" pitchFamily="18" charset="0"/>
              </a:rPr>
              <a:t>2</a:t>
            </a:r>
            <a:r>
              <a:rPr lang="en-US" sz="1500" dirty="0" smtClean="0">
                <a:latin typeface="Adobe Garamond Pro" pitchFamily="18" charset="0"/>
              </a:rPr>
              <a:t> (when he lives within God’s design).</a:t>
            </a:r>
          </a:p>
          <a:p>
            <a:endParaRPr lang="en-US" sz="1500" dirty="0">
              <a:latin typeface="Adobe Garamond Pro" pitchFamily="18" charset="0"/>
            </a:endParaRPr>
          </a:p>
          <a:p>
            <a:pPr marL="514350" indent="-514350">
              <a:buAutoNum type="romanUcPeriod"/>
            </a:pPr>
            <a:r>
              <a:rPr lang="en-US" sz="1500" dirty="0" smtClean="0">
                <a:latin typeface="Adobe Garamond Pro" pitchFamily="18" charset="0"/>
              </a:rPr>
              <a:t>In order to experience the </a:t>
            </a:r>
            <a:r>
              <a:rPr lang="en-US" sz="1500" u="sng" dirty="0" smtClean="0">
                <a:solidFill>
                  <a:srgbClr val="FF0000"/>
                </a:solidFill>
                <a:latin typeface="Adobe Garamond Pro" pitchFamily="18" charset="0"/>
              </a:rPr>
              <a:t>flow</a:t>
            </a:r>
            <a:r>
              <a:rPr lang="en-US" sz="1500" dirty="0" smtClean="0">
                <a:solidFill>
                  <a:srgbClr val="FF0000"/>
                </a:solidFill>
                <a:latin typeface="Adobe Garamond Pro" pitchFamily="18" charset="0"/>
              </a:rPr>
              <a:t> </a:t>
            </a:r>
            <a:r>
              <a:rPr lang="en-US" sz="1500" dirty="0" smtClean="0">
                <a:latin typeface="Adobe Garamond Pro" pitchFamily="18" charset="0"/>
              </a:rPr>
              <a:t>that is a result of following his calling, a knight needs to do the following:</a:t>
            </a:r>
          </a:p>
          <a:p>
            <a:pPr marL="514350" indent="-514350">
              <a:buAutoNum type="romanUcPeriod"/>
            </a:pPr>
            <a:endParaRPr lang="en-US" sz="1500" dirty="0">
              <a:latin typeface="Adobe Garamond Pro" pitchFamily="18" charset="0"/>
            </a:endParaRPr>
          </a:p>
          <a:p>
            <a:r>
              <a:rPr lang="en-US" sz="1500" dirty="0">
                <a:latin typeface="Adobe Garamond Pro" pitchFamily="18" charset="0"/>
              </a:rPr>
              <a:t>	</a:t>
            </a:r>
            <a:r>
              <a:rPr lang="en-US" sz="1500" dirty="0" smtClean="0">
                <a:latin typeface="Adobe Garamond Pro" pitchFamily="18" charset="0"/>
              </a:rPr>
              <a:t>A.  He must </a:t>
            </a:r>
            <a:r>
              <a:rPr lang="en-US" sz="1500" dirty="0">
                <a:latin typeface="Adobe Garamond Pro" pitchFamily="18" charset="0"/>
              </a:rPr>
              <a:t>regularly participate in </a:t>
            </a:r>
            <a:r>
              <a:rPr lang="en-US" sz="1500" dirty="0" smtClean="0">
                <a:latin typeface="Adobe Garamond Pro" pitchFamily="18" charset="0"/>
              </a:rPr>
              <a:t>activities which </a:t>
            </a:r>
            <a:r>
              <a:rPr lang="en-US" sz="1500" u="sng" dirty="0" smtClean="0">
                <a:solidFill>
                  <a:srgbClr val="FF0000"/>
                </a:solidFill>
                <a:latin typeface="Adobe Garamond Pro" pitchFamily="18" charset="0"/>
              </a:rPr>
              <a:t>challenge</a:t>
            </a:r>
            <a:r>
              <a:rPr lang="en-US" sz="1500" dirty="0" smtClean="0">
                <a:latin typeface="Adobe Garamond Pro" pitchFamily="18" charset="0"/>
              </a:rPr>
              <a:t> him and 	      	      are at the higher end of his capabilities. </a:t>
            </a:r>
          </a:p>
          <a:p>
            <a:endParaRPr lang="en-US" sz="1500" dirty="0">
              <a:latin typeface="Adobe Garamond Pro" pitchFamily="18" charset="0"/>
            </a:endParaRPr>
          </a:p>
          <a:p>
            <a:r>
              <a:rPr lang="en-US" sz="1500" dirty="0" smtClean="0">
                <a:latin typeface="Adobe Garamond Pro" pitchFamily="18" charset="0"/>
              </a:rPr>
              <a:t>	B.  The challenge must require significant effort on his part, allowing 	   	      nothing to be held back.</a:t>
            </a:r>
          </a:p>
          <a:p>
            <a:endParaRPr lang="en-US" sz="500" dirty="0" smtClean="0">
              <a:latin typeface="Adobe Garamond Pro" pitchFamily="18" charset="0"/>
            </a:endParaRPr>
          </a:p>
          <a:p>
            <a:r>
              <a:rPr lang="en-US" sz="1100" baseline="30000" dirty="0">
                <a:latin typeface="Adobe Garamond Pro" pitchFamily="18" charset="0"/>
              </a:rPr>
              <a:t>2 </a:t>
            </a:r>
            <a:r>
              <a:rPr lang="en-US" sz="1100" dirty="0" err="1" smtClean="0">
                <a:latin typeface="Adobe Garamond Pro" pitchFamily="18" charset="0"/>
              </a:rPr>
              <a:t>Czikszentmihalyi</a:t>
            </a:r>
            <a:r>
              <a:rPr lang="en-US" sz="1100" dirty="0" smtClean="0">
                <a:latin typeface="Adobe Garamond Pro" pitchFamily="18" charset="0"/>
              </a:rPr>
              <a:t> </a:t>
            </a:r>
            <a:r>
              <a:rPr lang="en-US" sz="1100" dirty="0">
                <a:latin typeface="Adobe Garamond Pro" pitchFamily="18" charset="0"/>
              </a:rPr>
              <a:t>(1990)</a:t>
            </a:r>
            <a:r>
              <a:rPr lang="en-US" sz="1100" baseline="30000" dirty="0">
                <a:latin typeface="Adobe Garamond Pro" pitchFamily="18" charset="0"/>
              </a:rPr>
              <a:t> </a:t>
            </a:r>
            <a:r>
              <a:rPr lang="en-US" sz="1100" dirty="0">
                <a:latin typeface="Adobe Garamond Pro" pitchFamily="18" charset="0"/>
              </a:rPr>
              <a:t>did</a:t>
            </a:r>
            <a:r>
              <a:rPr lang="en-US" sz="1100" baseline="30000" dirty="0">
                <a:latin typeface="Adobe Garamond Pro" pitchFamily="18" charset="0"/>
              </a:rPr>
              <a:t> </a:t>
            </a:r>
            <a:r>
              <a:rPr lang="en-US" sz="1100" dirty="0" smtClean="0">
                <a:latin typeface="Adobe Garamond Pro" pitchFamily="18" charset="0"/>
              </a:rPr>
              <a:t>research on </a:t>
            </a:r>
            <a:r>
              <a:rPr lang="en-US" sz="1100" dirty="0">
                <a:latin typeface="Adobe Garamond Pro" pitchFamily="18" charset="0"/>
              </a:rPr>
              <a:t>what he called “flow</a:t>
            </a:r>
            <a:r>
              <a:rPr lang="en-US" sz="1100" dirty="0" smtClean="0">
                <a:latin typeface="Adobe Garamond Pro" pitchFamily="18" charset="0"/>
              </a:rPr>
              <a:t>.”</a:t>
            </a:r>
            <a:endParaRPr lang="en-US" sz="11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2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7188"/>
            <a:ext cx="8534400" cy="4716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258" y="217188"/>
            <a:ext cx="85179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>
                <a:latin typeface="Adobe Garamond Pro" pitchFamily="18" charset="0"/>
              </a:rPr>
              <a:t>In order to experience the </a:t>
            </a:r>
            <a:r>
              <a:rPr lang="en-US" sz="2000" u="sng" dirty="0">
                <a:solidFill>
                  <a:srgbClr val="FF0000"/>
                </a:solidFill>
                <a:latin typeface="Adobe Garamond Pro" pitchFamily="18" charset="0"/>
              </a:rPr>
              <a:t>flow</a:t>
            </a:r>
            <a:r>
              <a:rPr lang="en-US" sz="2000" dirty="0">
                <a:solidFill>
                  <a:srgbClr val="FF0000"/>
                </a:solidFill>
                <a:latin typeface="Adobe Garamond Pro" pitchFamily="18" charset="0"/>
              </a:rPr>
              <a:t> </a:t>
            </a:r>
            <a:r>
              <a:rPr lang="en-US" sz="2000" dirty="0">
                <a:latin typeface="Adobe Garamond Pro" pitchFamily="18" charset="0"/>
              </a:rPr>
              <a:t>that is a result of following his calling, a knight needs to do the following:</a:t>
            </a:r>
          </a:p>
          <a:p>
            <a:pPr marL="514350" indent="-514350">
              <a:buAutoNum type="romanUcPeriod"/>
            </a:pPr>
            <a:endParaRPr lang="en-US" sz="1200" dirty="0">
              <a:latin typeface="Adobe Garamond Pro" pitchFamily="18" charset="0"/>
            </a:endParaRPr>
          </a:p>
          <a:p>
            <a:r>
              <a:rPr lang="en-US" dirty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C.  The skills that are required to fulfill his calling must be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realistic</a:t>
            </a:r>
            <a:r>
              <a:rPr lang="en-US" dirty="0" smtClean="0">
                <a:latin typeface="Adobe Garamond Pro" pitchFamily="18" charset="0"/>
              </a:rPr>
              <a:t>, and he should 	   	      be constantly seeking to improve himself. </a:t>
            </a:r>
          </a:p>
          <a:p>
            <a:endParaRPr lang="en-US" sz="12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D.  God’s call always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balances</a:t>
            </a:r>
            <a:r>
              <a:rPr lang="en-US" dirty="0" smtClean="0">
                <a:latin typeface="Adobe Garamond Pro" pitchFamily="18" charset="0"/>
              </a:rPr>
              <a:t> a knight’s skills with the challenges that are ahead.  </a:t>
            </a:r>
          </a:p>
          <a:p>
            <a:r>
              <a:rPr lang="en-US" dirty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      If the challenge is less than what he is capable of, he is likely to become bored.  	      If it is too difficult, he is likely to become frustrated.</a:t>
            </a:r>
          </a:p>
          <a:p>
            <a:endParaRPr lang="en-US" sz="12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E.  His calling must be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connected</a:t>
            </a:r>
            <a:r>
              <a:rPr lang="en-US" dirty="0" smtClean="0">
                <a:latin typeface="Adobe Garamond Pro" pitchFamily="18" charset="0"/>
              </a:rPr>
              <a:t> to clearly defined targets which allow success </a:t>
            </a:r>
          </a:p>
          <a:p>
            <a:r>
              <a:rPr lang="en-US" dirty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     and failure to be measured.</a:t>
            </a:r>
          </a:p>
          <a:p>
            <a:endParaRPr lang="en-US" sz="12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F.  His call is comprised of a series of mini-goals which are focused on a larger 	  	     purpose.  </a:t>
            </a:r>
          </a:p>
          <a:p>
            <a:r>
              <a:rPr lang="en-US" sz="2000" dirty="0" smtClean="0">
                <a:latin typeface="Adobe Garamond Pro" pitchFamily="18" charset="0"/>
              </a:rPr>
              <a:t>   </a:t>
            </a:r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8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4350"/>
            <a:ext cx="8534400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258" y="514350"/>
            <a:ext cx="851794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dirty="0">
                <a:latin typeface="Adobe Garamond Pro" pitchFamily="18" charset="0"/>
              </a:rPr>
              <a:t>In order to experience the </a:t>
            </a:r>
            <a:r>
              <a:rPr lang="en-US" u="sng" dirty="0">
                <a:solidFill>
                  <a:srgbClr val="FF0000"/>
                </a:solidFill>
                <a:latin typeface="Adobe Garamond Pro" pitchFamily="18" charset="0"/>
              </a:rPr>
              <a:t>flow</a:t>
            </a:r>
            <a:r>
              <a:rPr lang="en-US" dirty="0">
                <a:solidFill>
                  <a:srgbClr val="FF0000"/>
                </a:solidFill>
                <a:latin typeface="Adobe Garamond Pro" pitchFamily="18" charset="0"/>
              </a:rPr>
              <a:t> </a:t>
            </a:r>
            <a:r>
              <a:rPr lang="en-US" dirty="0">
                <a:latin typeface="Adobe Garamond Pro" pitchFamily="18" charset="0"/>
              </a:rPr>
              <a:t>that is a result of following his calling, a knight needs to do the following:</a:t>
            </a:r>
          </a:p>
          <a:p>
            <a:pPr marL="514350" indent="-514350">
              <a:buAutoNum type="romanUcPeriod"/>
            </a:pPr>
            <a:endParaRPr lang="en-US" sz="1200" dirty="0">
              <a:latin typeface="Adobe Garamond Pro" pitchFamily="18" charset="0"/>
            </a:endParaRPr>
          </a:p>
          <a:p>
            <a:r>
              <a:rPr lang="en-US" dirty="0">
                <a:latin typeface="Adobe Garamond Pro" pitchFamily="18" charset="0"/>
              </a:rPr>
              <a:t>	</a:t>
            </a:r>
            <a:r>
              <a:rPr lang="en-US" sz="1600" dirty="0" smtClean="0">
                <a:latin typeface="Adobe Garamond Pro" pitchFamily="18" charset="0"/>
              </a:rPr>
              <a:t>G.  All of the elements within the knight must be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integrated</a:t>
            </a:r>
            <a:r>
              <a:rPr lang="en-US" sz="1600" dirty="0" smtClean="0">
                <a:latin typeface="Adobe Garamond Pro" pitchFamily="18" charset="0"/>
              </a:rPr>
              <a:t> in order for him to succeed.  </a:t>
            </a:r>
          </a:p>
          <a:p>
            <a:r>
              <a:rPr lang="en-US" sz="1600" dirty="0">
                <a:latin typeface="Adobe Garamond Pro" pitchFamily="18" charset="0"/>
              </a:rPr>
              <a:t>	 </a:t>
            </a:r>
            <a:r>
              <a:rPr lang="en-US" sz="1600" dirty="0" smtClean="0">
                <a:latin typeface="Adobe Garamond Pro" pitchFamily="18" charset="0"/>
              </a:rPr>
              <a:t>     This doesn’t allow for conflicting objectives or ambivalence, for it requires him to focus </a:t>
            </a:r>
          </a:p>
          <a:p>
            <a:r>
              <a:rPr lang="en-US" sz="1600" dirty="0">
                <a:latin typeface="Adobe Garamond Pro" pitchFamily="18" charset="0"/>
              </a:rPr>
              <a:t>	</a:t>
            </a:r>
            <a:r>
              <a:rPr lang="en-US" sz="1600" dirty="0" smtClean="0">
                <a:latin typeface="Adobe Garamond Pro" pitchFamily="18" charset="0"/>
              </a:rPr>
              <a:t>      on a single objective.  </a:t>
            </a:r>
          </a:p>
          <a:p>
            <a:endParaRPr lang="en-US" sz="10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</a:t>
            </a:r>
            <a:r>
              <a:rPr lang="en-US" sz="1600" dirty="0" smtClean="0">
                <a:latin typeface="Adobe Garamond Pro" pitchFamily="18" charset="0"/>
              </a:rPr>
              <a:t>H.  He must continually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evaluate</a:t>
            </a:r>
            <a:r>
              <a:rPr lang="en-US" sz="1600" dirty="0" smtClean="0">
                <a:latin typeface="Adobe Garamond Pro" pitchFamily="18" charset="0"/>
              </a:rPr>
              <a:t> whether he is moving toward his calling or away from it. </a:t>
            </a:r>
          </a:p>
          <a:p>
            <a:endParaRPr lang="en-US" sz="10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I.  He seeks immediate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feedback</a:t>
            </a:r>
            <a:r>
              <a:rPr lang="en-US" sz="1600" dirty="0" smtClean="0">
                <a:latin typeface="Adobe Garamond Pro" pitchFamily="18" charset="0"/>
              </a:rPr>
              <a:t> and willingly shifts his performance as a result of it. </a:t>
            </a:r>
          </a:p>
          <a:p>
            <a:endParaRPr lang="en-US" sz="10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J.  He recognizes that his relationship with God is the ultimate source of his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power</a:t>
            </a:r>
            <a:r>
              <a:rPr lang="en-US" sz="1600" dirty="0" smtClean="0">
                <a:latin typeface="Adobe Garamond Pro" pitchFamily="18" charset="0"/>
              </a:rPr>
              <a:t> and 	  	    strength. </a:t>
            </a:r>
            <a:endParaRPr lang="en-US" sz="16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3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8" y="438150"/>
            <a:ext cx="7696200" cy="4183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258" y="514350"/>
            <a:ext cx="7679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2"/>
            </a:pPr>
            <a:r>
              <a:rPr lang="en-US" sz="2000" dirty="0" smtClean="0">
                <a:latin typeface="Adobe Garamond Pro" pitchFamily="18" charset="0"/>
              </a:rPr>
              <a:t>When a knight is following his call:</a:t>
            </a:r>
          </a:p>
          <a:p>
            <a:pPr marL="514350" indent="-514350">
              <a:buAutoNum type="romanUcPeriod" startAt="2"/>
            </a:pPr>
            <a:endParaRPr lang="en-US" dirty="0">
              <a:latin typeface="Adobe Garamond Pro" pitchFamily="18" charset="0"/>
            </a:endParaRPr>
          </a:p>
          <a:p>
            <a:pPr marL="914400" lvl="1" indent="-4572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The intensity of the forest activities related to his calling causes him to </a:t>
            </a:r>
            <a:br>
              <a:rPr lang="en-US" dirty="0" smtClean="0">
                <a:latin typeface="Adobe Garamond Pro" pitchFamily="18" charset="0"/>
              </a:rPr>
            </a:br>
            <a:r>
              <a:rPr lang="en-US" dirty="0" smtClean="0">
                <a:latin typeface="Adobe Garamond Pro" pitchFamily="18" charset="0"/>
              </a:rPr>
              <a:t>feel fully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engaged</a:t>
            </a:r>
            <a:r>
              <a:rPr lang="en-US" dirty="0" smtClean="0">
                <a:latin typeface="Adobe Garamond Pro" pitchFamily="18" charset="0"/>
              </a:rPr>
              <a:t>. </a:t>
            </a:r>
          </a:p>
          <a:p>
            <a:pPr marL="914400" lvl="1" indent="-457200">
              <a:buAutoNum type="alphaUcPeriod"/>
            </a:pPr>
            <a:endParaRPr lang="en-US" dirty="0">
              <a:latin typeface="Adobe Garamond Pro" pitchFamily="18" charset="0"/>
            </a:endParaRPr>
          </a:p>
          <a:p>
            <a:pPr marL="914400" lvl="1" indent="-4572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The mundane parts of life are put aside in order to fully focus on his calling, as the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miraculous</a:t>
            </a:r>
            <a:r>
              <a:rPr lang="en-US" dirty="0">
                <a:latin typeface="Adobe Garamond Pro" pitchFamily="18" charset="0"/>
              </a:rPr>
              <a:t> </a:t>
            </a:r>
            <a:r>
              <a:rPr lang="en-US" dirty="0" smtClean="0">
                <a:latin typeface="Adobe Garamond Pro" pitchFamily="18" charset="0"/>
              </a:rPr>
              <a:t>becomes expected.</a:t>
            </a:r>
          </a:p>
          <a:p>
            <a:pPr marL="914400" lvl="1" indent="-457200">
              <a:buAutoNum type="alphaUcPeriod"/>
            </a:pPr>
            <a:endParaRPr lang="en-US" dirty="0">
              <a:latin typeface="Adobe Garamond Pro" pitchFamily="18" charset="0"/>
            </a:endParaRPr>
          </a:p>
          <a:p>
            <a:pPr marL="914400" lvl="1" indent="-4572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Simple details and practical applications can take on extraordinary importance because of their relevance to his objective. </a:t>
            </a:r>
          </a:p>
          <a:p>
            <a:pPr marL="914400" lvl="1" indent="-457200">
              <a:buAutoNum type="alphaUcPeriod"/>
            </a:pPr>
            <a:endParaRPr lang="en-US" dirty="0">
              <a:latin typeface="Adobe Garamond Pro" pitchFamily="18" charset="0"/>
            </a:endParaRPr>
          </a:p>
          <a:p>
            <a:pPr marL="914400" lvl="1" indent="-4572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His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attention</a:t>
            </a:r>
            <a:r>
              <a:rPr lang="en-US" dirty="0" smtClean="0">
                <a:latin typeface="Adobe Garamond Pro" pitchFamily="18" charset="0"/>
              </a:rPr>
              <a:t> narrows; all that matters is the achievement of his call. </a:t>
            </a:r>
          </a:p>
        </p:txBody>
      </p:sp>
    </p:spTree>
    <p:extLst>
      <p:ext uri="{BB962C8B-B14F-4D97-AF65-F5344CB8AC3E}">
        <p14:creationId xmlns:p14="http://schemas.microsoft.com/office/powerpoint/2010/main" val="263598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5" y="630767"/>
            <a:ext cx="6858000" cy="40309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258" y="666750"/>
            <a:ext cx="68415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2"/>
            </a:pPr>
            <a:r>
              <a:rPr lang="en-US" sz="2000" dirty="0" smtClean="0">
                <a:latin typeface="Adobe Garamond Pro" pitchFamily="18" charset="0"/>
              </a:rPr>
              <a:t>When a knight is following his call:</a:t>
            </a:r>
          </a:p>
          <a:p>
            <a:endParaRPr lang="en-US" dirty="0" smtClean="0">
              <a:latin typeface="Adobe Garamond Pro" pitchFamily="18" charset="0"/>
            </a:endParaRPr>
          </a:p>
          <a:p>
            <a:r>
              <a:rPr lang="en-US" sz="2400" dirty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E.  His awareness of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time</a:t>
            </a:r>
            <a:r>
              <a:rPr lang="en-US" dirty="0" smtClean="0">
                <a:latin typeface="Adobe Garamond Pro" pitchFamily="18" charset="0"/>
              </a:rPr>
              <a:t> diminishes as each moment becomes 	     sacred. </a:t>
            </a: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F.  He becomes “one” with the activities related to his calling, </a:t>
            </a:r>
            <a:endParaRPr lang="en-US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     so much so that his identity in the moment blends with the 	     tasks at hand.  He wants to do what he is doing. </a:t>
            </a: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G.  His motivation to participate in the activity is high because it 	      comes from deep within him, almost automatically.</a:t>
            </a:r>
            <a:endParaRPr lang="en-US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3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8" y="1047750"/>
            <a:ext cx="6858000" cy="33451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487" y="1036338"/>
            <a:ext cx="68415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2"/>
            </a:pPr>
            <a:r>
              <a:rPr lang="en-US" sz="2000" dirty="0" smtClean="0">
                <a:latin typeface="Adobe Garamond Pro" pitchFamily="18" charset="0"/>
              </a:rPr>
              <a:t>When a knight is following his call:</a:t>
            </a:r>
          </a:p>
          <a:p>
            <a:endParaRPr lang="en-US" sz="2000" dirty="0" smtClean="0">
              <a:latin typeface="Adobe Garamond Pro" pitchFamily="18" charset="0"/>
            </a:endParaRPr>
          </a:p>
          <a:p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H.  He becomes lost within the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bigger</a:t>
            </a:r>
            <a:r>
              <a:rPr lang="en-US" dirty="0" smtClean="0">
                <a:latin typeface="Adobe Garamond Pro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picture</a:t>
            </a:r>
            <a:r>
              <a:rPr lang="en-US" dirty="0" smtClean="0">
                <a:latin typeface="Adobe Garamond Pro" pitchFamily="18" charset="0"/>
              </a:rPr>
              <a:t> as he follows what    	      God has asked him to do. </a:t>
            </a: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I.  He feels utilized by God, as he reflects on God’s presence to 	    those he loves. </a:t>
            </a: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J.  He feels a great sense of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adventure</a:t>
            </a:r>
            <a:r>
              <a:rPr lang="en-US" dirty="0" smtClean="0">
                <a:latin typeface="Adobe Garamond Pro" pitchFamily="18" charset="0"/>
              </a:rPr>
              <a:t> as he works hard to make 	    what seems impossible, possible.   </a:t>
            </a:r>
            <a:endParaRPr lang="en-US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7188"/>
            <a:ext cx="6858000" cy="4599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258" y="217188"/>
            <a:ext cx="68415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onotype Corsiva" panose="03010101010201010101" pitchFamily="66" charset="0"/>
              </a:rPr>
              <a:t>His character and the flow that was a result of following his calling provided safety for </a:t>
            </a:r>
            <a:r>
              <a:rPr lang="en-US" sz="4000" dirty="0">
                <a:latin typeface="Monotype Corsiva" panose="03010101010201010101" pitchFamily="66" charset="0"/>
              </a:rPr>
              <a:t>R</a:t>
            </a:r>
            <a:r>
              <a:rPr lang="en-US" sz="4000" dirty="0" smtClean="0">
                <a:latin typeface="Monotype Corsiva" panose="03010101010201010101" pitchFamily="66" charset="0"/>
              </a:rPr>
              <a:t>uth and became a model for years to come.</a:t>
            </a:r>
          </a:p>
          <a:p>
            <a:pPr algn="ctr"/>
            <a:endParaRPr lang="en-US" sz="4000" dirty="0">
              <a:latin typeface="Monotype Corsiva" panose="03010101010201010101" pitchFamily="66" charset="0"/>
            </a:endParaRPr>
          </a:p>
          <a:p>
            <a:pPr algn="ctr"/>
            <a:r>
              <a:rPr lang="en-US" sz="3200" dirty="0" smtClean="0">
                <a:latin typeface="Monotype Corsiva" panose="03010101010201010101" pitchFamily="66" charset="0"/>
              </a:rPr>
              <a:t>(Ruth </a:t>
            </a:r>
            <a:r>
              <a:rPr lang="en-US" sz="3200" dirty="0" smtClean="0">
                <a:latin typeface="Monotype Corsiva" panose="03010101010201010101" pitchFamily="66" charset="0"/>
              </a:rPr>
              <a:t>2; 4:1-11</a:t>
            </a:r>
            <a:r>
              <a:rPr lang="en-US" sz="3200" dirty="0" smtClean="0">
                <a:latin typeface="Monotype Corsiva" panose="03010101010201010101" pitchFamily="66" charset="0"/>
              </a:rPr>
              <a:t>)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9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230</Words>
  <Application>Microsoft Office PowerPoint</Application>
  <PresentationFormat>On-screen Show (16:9)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Faehling</dc:creator>
  <cp:lastModifiedBy>Laura Cramer</cp:lastModifiedBy>
  <cp:revision>58</cp:revision>
  <cp:lastPrinted>2014-07-26T00:05:39Z</cp:lastPrinted>
  <dcterms:created xsi:type="dcterms:W3CDTF">2014-05-07T17:07:37Z</dcterms:created>
  <dcterms:modified xsi:type="dcterms:W3CDTF">2014-07-30T20:47:42Z</dcterms:modified>
</cp:coreProperties>
</file>