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81"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312"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Lst>
  <p:sldSz cx="9144000" cy="5143500" type="screen16x9"/>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8" y="-2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0738F14-6A36-4E1B-BBED-F48A551BEB27}" type="datetimeFigureOut">
              <a:rPr lang="en-US" smtClean="0"/>
              <a:t>7/29/2014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7C8FE2C-DC4E-4522-8CF6-453038EFCFE7}" type="slidenum">
              <a:rPr lang="en-US" smtClean="0"/>
              <a:t>‹#›</a:t>
            </a:fld>
            <a:endParaRPr lang="en-US"/>
          </a:p>
        </p:txBody>
      </p:sp>
    </p:spTree>
    <p:extLst>
      <p:ext uri="{BB962C8B-B14F-4D97-AF65-F5344CB8AC3E}">
        <p14:creationId xmlns:p14="http://schemas.microsoft.com/office/powerpoint/2010/main" val="27192614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17219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3163649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5637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399112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8F309B-CD4F-4143-AEEF-8F930F04D0D7}"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47783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8F309B-CD4F-4143-AEEF-8F930F04D0D7}"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3183157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8F309B-CD4F-4143-AEEF-8F930F04D0D7}" type="datetimeFigureOut">
              <a:rPr lang="en-US" smtClean="0"/>
              <a:t>7/29/2014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198107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8F309B-CD4F-4143-AEEF-8F930F04D0D7}" type="datetimeFigureOut">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420134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F309B-CD4F-4143-AEEF-8F930F04D0D7}" type="datetimeFigureOut">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64304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F309B-CD4F-4143-AEEF-8F930F04D0D7}"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287248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8F309B-CD4F-4143-AEEF-8F930F04D0D7}"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89DE-A29C-444A-8DA7-60113DE98E8A}" type="slidenum">
              <a:rPr lang="en-US" smtClean="0"/>
              <a:t>‹#›</a:t>
            </a:fld>
            <a:endParaRPr lang="en-US"/>
          </a:p>
        </p:txBody>
      </p:sp>
    </p:spTree>
    <p:extLst>
      <p:ext uri="{BB962C8B-B14F-4D97-AF65-F5344CB8AC3E}">
        <p14:creationId xmlns:p14="http://schemas.microsoft.com/office/powerpoint/2010/main" val="120865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58F309B-CD4F-4143-AEEF-8F930F04D0D7}" type="datetimeFigureOut">
              <a:rPr lang="en-US" smtClean="0"/>
              <a:t>7/29/2014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B2189DE-A29C-444A-8DA7-60113DE98E8A}" type="slidenum">
              <a:rPr lang="en-US" smtClean="0"/>
              <a:t>‹#›</a:t>
            </a:fld>
            <a:endParaRPr lang="en-US"/>
          </a:p>
        </p:txBody>
      </p:sp>
    </p:spTree>
    <p:extLst>
      <p:ext uri="{BB962C8B-B14F-4D97-AF65-F5344CB8AC3E}">
        <p14:creationId xmlns:p14="http://schemas.microsoft.com/office/powerpoint/2010/main" val="3262174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Tree>
    <p:extLst>
      <p:ext uri="{BB962C8B-B14F-4D97-AF65-F5344CB8AC3E}">
        <p14:creationId xmlns:p14="http://schemas.microsoft.com/office/powerpoint/2010/main" val="187543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590550"/>
            <a:ext cx="8541822" cy="4046444"/>
          </a:xfrm>
          <a:prstGeom prst="rect">
            <a:avLst/>
          </a:prstGeom>
        </p:spPr>
      </p:pic>
      <p:sp>
        <p:nvSpPr>
          <p:cNvPr id="2" name="TextBox 1"/>
          <p:cNvSpPr txBox="1"/>
          <p:nvPr/>
        </p:nvSpPr>
        <p:spPr>
          <a:xfrm>
            <a:off x="297378" y="590550"/>
            <a:ext cx="8541822" cy="3262432"/>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A. </a:t>
            </a:r>
            <a:r>
              <a:rPr lang="en-US" sz="1600" dirty="0">
                <a:solidFill>
                  <a:prstClr val="black"/>
                </a:solidFill>
                <a:latin typeface="Adobe Garamond Pro" pitchFamily="18" charset="0"/>
              </a:rPr>
              <a:t>A knight assists others with their </a:t>
            </a:r>
            <a:r>
              <a:rPr lang="en-US" sz="1600" u="sng" dirty="0">
                <a:solidFill>
                  <a:srgbClr val="FF0000"/>
                </a:solidFill>
                <a:latin typeface="Adobe Garamond Pro" pitchFamily="18" charset="0"/>
              </a:rPr>
              <a:t>physiological</a:t>
            </a:r>
            <a:r>
              <a:rPr lang="en-US" sz="1600" dirty="0">
                <a:solidFill>
                  <a:prstClr val="black"/>
                </a:solidFill>
                <a:latin typeface="Adobe Garamond Pro" pitchFamily="18" charset="0"/>
              </a:rPr>
              <a:t> needs.  Along with air and 	         	     	     water, those we love have other biological needs which must be met in order 		     	     to ensure their survival</a:t>
            </a:r>
            <a:r>
              <a:rPr lang="en-US" sz="1600" dirty="0">
                <a:latin typeface="Adobe Garamond Pro" pitchFamily="18" charset="0"/>
              </a:rPr>
              <a:t>.   </a:t>
            </a:r>
          </a:p>
          <a:p>
            <a:endParaRPr lang="en-US" sz="1400" dirty="0">
              <a:latin typeface="Adobe Garamond Pro" pitchFamily="18" charset="0"/>
            </a:endParaRPr>
          </a:p>
          <a:p>
            <a:r>
              <a:rPr lang="en-US" sz="1600" dirty="0">
                <a:latin typeface="Adobe Garamond Pro" pitchFamily="18" charset="0"/>
              </a:rPr>
              <a:t>			</a:t>
            </a:r>
            <a:r>
              <a:rPr lang="en-US" sz="1400" dirty="0">
                <a:latin typeface="Adobe Garamond Pro" pitchFamily="18" charset="0"/>
              </a:rPr>
              <a:t>3.  There is a biological need for touch, for </a:t>
            </a:r>
            <a:r>
              <a:rPr lang="en-US" sz="1400" u="sng" dirty="0">
                <a:solidFill>
                  <a:srgbClr val="FF0000"/>
                </a:solidFill>
                <a:latin typeface="Adobe Garamond Pro" pitchFamily="18" charset="0"/>
              </a:rPr>
              <a:t>comfort</a:t>
            </a:r>
            <a:r>
              <a:rPr lang="en-US" sz="1400" dirty="0">
                <a:latin typeface="Adobe Garamond Pro" pitchFamily="18" charset="0"/>
              </a:rPr>
              <a:t> and for sexual contact.   </a:t>
            </a:r>
            <a:endParaRPr lang="en-US" sz="1400" dirty="0" smtClean="0">
              <a:latin typeface="Adobe Garamond Pro" pitchFamily="18" charset="0"/>
            </a:endParaRP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How physically </a:t>
            </a:r>
            <a:r>
              <a:rPr lang="en-US" sz="1200" u="sng" dirty="0" smtClean="0">
                <a:solidFill>
                  <a:srgbClr val="FF0000"/>
                </a:solidFill>
                <a:latin typeface="Adobe Garamond Pro" pitchFamily="18" charset="0"/>
              </a:rPr>
              <a:t>demonstrative</a:t>
            </a:r>
            <a:r>
              <a:rPr lang="en-US" sz="1200" dirty="0" smtClean="0">
                <a:latin typeface="Adobe Garamond Pro" pitchFamily="18" charset="0"/>
              </a:rPr>
              <a:t> are you regarding the ways that you show that you value others?  (e.g., hug, smile, handshake)  ___  (encouraging others) </a:t>
            </a:r>
            <a:r>
              <a:rPr lang="en-US" sz="1400" dirty="0" smtClean="0">
                <a:latin typeface="Adobe Garamond Pro" pitchFamily="18" charset="0"/>
              </a:rPr>
              <a:t>	    </a:t>
            </a:r>
          </a:p>
        </p:txBody>
      </p:sp>
    </p:spTree>
    <p:extLst>
      <p:ext uri="{BB962C8B-B14F-4D97-AF65-F5344CB8AC3E}">
        <p14:creationId xmlns:p14="http://schemas.microsoft.com/office/powerpoint/2010/main" val="318328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259" y="628650"/>
            <a:ext cx="8465622" cy="3886200"/>
          </a:xfrm>
          <a:prstGeom prst="rect">
            <a:avLst/>
          </a:prstGeom>
        </p:spPr>
      </p:pic>
      <p:sp>
        <p:nvSpPr>
          <p:cNvPr id="2" name="TextBox 1"/>
          <p:cNvSpPr txBox="1"/>
          <p:nvPr/>
        </p:nvSpPr>
        <p:spPr>
          <a:xfrm>
            <a:off x="297378" y="628650"/>
            <a:ext cx="8465622" cy="3508653"/>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A. </a:t>
            </a:r>
            <a:r>
              <a:rPr lang="en-US" sz="1600" dirty="0">
                <a:solidFill>
                  <a:prstClr val="black"/>
                </a:solidFill>
                <a:latin typeface="Adobe Garamond Pro" pitchFamily="18" charset="0"/>
              </a:rPr>
              <a:t>A knight assists others with their </a:t>
            </a:r>
            <a:r>
              <a:rPr lang="en-US" sz="1600" u="sng" dirty="0">
                <a:solidFill>
                  <a:srgbClr val="FF0000"/>
                </a:solidFill>
                <a:latin typeface="Adobe Garamond Pro" pitchFamily="18" charset="0"/>
              </a:rPr>
              <a:t>physiological</a:t>
            </a:r>
            <a:r>
              <a:rPr lang="en-US" sz="1600" dirty="0">
                <a:solidFill>
                  <a:prstClr val="black"/>
                </a:solidFill>
                <a:latin typeface="Adobe Garamond Pro" pitchFamily="18" charset="0"/>
              </a:rPr>
              <a:t> needs.  Along with air and 	         	     	     water, those we love have other biological needs which must be met in order 		     	     to ensure their survival</a:t>
            </a:r>
            <a:r>
              <a:rPr lang="en-US" sz="1600" dirty="0" smtClean="0">
                <a:latin typeface="Adobe Garamond Pro" pitchFamily="18" charset="0"/>
              </a:rPr>
              <a:t>.   </a:t>
            </a:r>
            <a:endParaRPr lang="en-US" dirty="0" smtClean="0">
              <a:latin typeface="Adobe Garamond Pro" pitchFamily="18" charset="0"/>
            </a:endParaRPr>
          </a:p>
          <a:p>
            <a:endParaRPr lang="en-US" sz="1400" dirty="0">
              <a:latin typeface="Adobe Garamond Pro" pitchFamily="18" charset="0"/>
            </a:endParaRPr>
          </a:p>
          <a:p>
            <a:r>
              <a:rPr lang="en-US" dirty="0" smtClean="0">
                <a:latin typeface="Adobe Garamond Pro" pitchFamily="18" charset="0"/>
              </a:rPr>
              <a:t>			</a:t>
            </a:r>
            <a:r>
              <a:rPr lang="en-US" sz="1400" dirty="0" smtClean="0">
                <a:latin typeface="Adobe Garamond Pro" pitchFamily="18" charset="0"/>
              </a:rPr>
              <a:t>4.  The people in the knight’s life need to live a life that is </a:t>
            </a:r>
            <a:r>
              <a:rPr lang="en-US" sz="1400" u="sng" dirty="0" smtClean="0">
                <a:solidFill>
                  <a:srgbClr val="FF0000"/>
                </a:solidFill>
                <a:latin typeface="Adobe Garamond Pro" pitchFamily="18" charset="0"/>
              </a:rPr>
              <a:t>balanced</a:t>
            </a:r>
            <a:r>
              <a:rPr lang="en-US" sz="1400" dirty="0" smtClean="0">
                <a:solidFill>
                  <a:srgbClr val="FF0000"/>
                </a:solidFill>
                <a:latin typeface="Adobe Garamond Pro" pitchFamily="18" charset="0"/>
              </a:rPr>
              <a:t> </a:t>
            </a:r>
            <a:r>
              <a:rPr lang="en-US" sz="1400" dirty="0" smtClean="0">
                <a:latin typeface="Adobe Garamond Pro" pitchFamily="18" charset="0"/>
              </a:rPr>
              <a:t>with proper 				     medical </a:t>
            </a:r>
            <a:r>
              <a:rPr lang="en-US" sz="1400" dirty="0" smtClean="0">
                <a:latin typeface="Adobe Garamond Pro" pitchFamily="18" charset="0"/>
              </a:rPr>
              <a:t>care and </a:t>
            </a:r>
            <a:r>
              <a:rPr lang="en-US" sz="1400" dirty="0" smtClean="0">
                <a:latin typeface="Adobe Garamond Pro" pitchFamily="18" charset="0"/>
              </a:rPr>
              <a:t>adequate exercise in order to </a:t>
            </a:r>
            <a:r>
              <a:rPr lang="en-US" sz="1400" dirty="0" smtClean="0">
                <a:latin typeface="Adobe Garamond Pro" pitchFamily="18" charset="0"/>
              </a:rPr>
              <a:t>care for </a:t>
            </a:r>
            <a:r>
              <a:rPr lang="en-US" sz="1400" dirty="0" smtClean="0">
                <a:latin typeface="Adobe Garamond Pro" pitchFamily="18" charset="0"/>
              </a:rPr>
              <a:t>their physical bodies. </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What kind of model is the knight in regard to taking care of his body?  ___  (physical integrity)</a:t>
            </a:r>
            <a:r>
              <a:rPr lang="en-US" sz="1400" dirty="0" smtClean="0">
                <a:latin typeface="Adobe Garamond Pro" pitchFamily="18" charset="0"/>
              </a:rPr>
              <a:t> 	    </a:t>
            </a:r>
          </a:p>
        </p:txBody>
      </p:sp>
    </p:spTree>
    <p:extLst>
      <p:ext uri="{BB962C8B-B14F-4D97-AF65-F5344CB8AC3E}">
        <p14:creationId xmlns:p14="http://schemas.microsoft.com/office/powerpoint/2010/main" val="301494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514350"/>
            <a:ext cx="8541822" cy="4038600"/>
          </a:xfrm>
          <a:prstGeom prst="rect">
            <a:avLst/>
          </a:prstGeom>
        </p:spPr>
      </p:pic>
      <p:sp>
        <p:nvSpPr>
          <p:cNvPr id="2" name="TextBox 1"/>
          <p:cNvSpPr txBox="1"/>
          <p:nvPr/>
        </p:nvSpPr>
        <p:spPr>
          <a:xfrm>
            <a:off x="297378" y="514350"/>
            <a:ext cx="8541822" cy="3600986"/>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B.  A knight assists others with their need for </a:t>
            </a:r>
            <a:r>
              <a:rPr lang="en-US" sz="1600" u="sng" dirty="0" smtClean="0">
                <a:solidFill>
                  <a:srgbClr val="FF0000"/>
                </a:solidFill>
                <a:latin typeface="Adobe Garamond Pro" pitchFamily="18" charset="0"/>
              </a:rPr>
              <a:t>safety</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1.  The people who are in the knight’s life want emotional </a:t>
            </a:r>
            <a:r>
              <a:rPr lang="en-US" sz="1400" u="sng" dirty="0" smtClean="0">
                <a:solidFill>
                  <a:srgbClr val="FF0000"/>
                </a:solidFill>
                <a:latin typeface="Adobe Garamond Pro" pitchFamily="18" charset="0"/>
              </a:rPr>
              <a:t>security</a:t>
            </a:r>
            <a:r>
              <a:rPr lang="en-US" sz="1400" dirty="0" smtClean="0">
                <a:latin typeface="Adobe Garamond Pro" pitchFamily="18" charset="0"/>
              </a:rPr>
              <a:t>; they also 				      look to the knight to provide an orderly world, one that makes sense 				      where justice can be found and where chaos is minimal.  A knight is called </a:t>
            </a:r>
            <a:br>
              <a:rPr lang="en-US" sz="1400" dirty="0" smtClean="0">
                <a:latin typeface="Adobe Garamond Pro" pitchFamily="18" charset="0"/>
              </a:rPr>
            </a:br>
            <a:r>
              <a:rPr lang="en-US" sz="1400" dirty="0" smtClean="0">
                <a:latin typeface="Adobe Garamond Pro" pitchFamily="18" charset="0"/>
              </a:rPr>
              <a:t>			      to lead. </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In what ways do you provide </a:t>
            </a:r>
            <a:r>
              <a:rPr lang="en-US" sz="1200" u="sng" dirty="0" smtClean="0">
                <a:solidFill>
                  <a:srgbClr val="FF0000"/>
                </a:solidFill>
                <a:latin typeface="Adobe Garamond Pro" pitchFamily="18" charset="0"/>
              </a:rPr>
              <a:t>stability</a:t>
            </a:r>
            <a:r>
              <a:rPr lang="en-US" sz="1200" dirty="0" smtClean="0">
                <a:latin typeface="Adobe Garamond Pro" pitchFamily="18" charset="0"/>
              </a:rPr>
              <a:t> to others?  Can they feel the stability that you provide through your plans, principles, personhood and leadership?  </a:t>
            </a:r>
            <a:br>
              <a:rPr lang="en-US" sz="1200" dirty="0" smtClean="0">
                <a:latin typeface="Adobe Garamond Pro" pitchFamily="18" charset="0"/>
              </a:rPr>
            </a:br>
            <a:r>
              <a:rPr lang="en-US" sz="1200" dirty="0" smtClean="0">
                <a:latin typeface="Adobe Garamond Pro" pitchFamily="18" charset="0"/>
              </a:rPr>
              <a:t>___   (strength of character)     </a:t>
            </a:r>
            <a:r>
              <a:rPr lang="en-US" sz="1400" dirty="0" smtClean="0">
                <a:latin typeface="Adobe Garamond Pro" pitchFamily="18" charset="0"/>
              </a:rPr>
              <a:t>  </a:t>
            </a:r>
          </a:p>
        </p:txBody>
      </p:sp>
    </p:spTree>
    <p:extLst>
      <p:ext uri="{BB962C8B-B14F-4D97-AF65-F5344CB8AC3E}">
        <p14:creationId xmlns:p14="http://schemas.microsoft.com/office/powerpoint/2010/main" val="1873720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514350"/>
            <a:ext cx="4274621" cy="3124200"/>
          </a:xfrm>
          <a:prstGeom prst="rect">
            <a:avLst/>
          </a:prstGeom>
        </p:spPr>
      </p:pic>
      <p:sp>
        <p:nvSpPr>
          <p:cNvPr id="2" name="TextBox 1"/>
          <p:cNvSpPr txBox="1"/>
          <p:nvPr/>
        </p:nvSpPr>
        <p:spPr>
          <a:xfrm>
            <a:off x="318480" y="590550"/>
            <a:ext cx="4274621" cy="2431435"/>
          </a:xfrm>
          <a:prstGeom prst="rect">
            <a:avLst/>
          </a:prstGeom>
          <a:noFill/>
        </p:spPr>
        <p:txBody>
          <a:bodyPr wrap="square" rtlCol="0">
            <a:spAutoFit/>
          </a:bodyPr>
          <a:lstStyle/>
          <a:p>
            <a:pPr algn="ctr"/>
            <a:r>
              <a:rPr lang="en-US" sz="3200" dirty="0" smtClean="0">
                <a:latin typeface="Monotype Corsiva" panose="03010101010201010101" pitchFamily="66" charset="0"/>
              </a:rPr>
              <a:t>The security provided by a true warrior should never be taken lightly.  </a:t>
            </a:r>
          </a:p>
          <a:p>
            <a:pPr algn="ctr"/>
            <a:endParaRPr lang="en-US" sz="3200" dirty="0">
              <a:latin typeface="Monotype Corsiva" panose="03010101010201010101" pitchFamily="66" charset="0"/>
            </a:endParaRPr>
          </a:p>
          <a:p>
            <a:pPr algn="ctr"/>
            <a:r>
              <a:rPr lang="en-US" sz="2400" dirty="0" smtClean="0">
                <a:latin typeface="Monotype Corsiva" panose="03010101010201010101" pitchFamily="66" charset="0"/>
              </a:rPr>
              <a:t>(2 Samuel 3:6-12) </a:t>
            </a:r>
          </a:p>
        </p:txBody>
      </p:sp>
    </p:spTree>
    <p:extLst>
      <p:ext uri="{BB962C8B-B14F-4D97-AF65-F5344CB8AC3E}">
        <p14:creationId xmlns:p14="http://schemas.microsoft.com/office/powerpoint/2010/main" val="3537439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552450"/>
            <a:ext cx="8541822" cy="4038600"/>
          </a:xfrm>
          <a:prstGeom prst="rect">
            <a:avLst/>
          </a:prstGeom>
        </p:spPr>
      </p:pic>
      <p:sp>
        <p:nvSpPr>
          <p:cNvPr id="2" name="TextBox 1"/>
          <p:cNvSpPr txBox="1"/>
          <p:nvPr/>
        </p:nvSpPr>
        <p:spPr>
          <a:xfrm>
            <a:off x="297378" y="552450"/>
            <a:ext cx="8541822" cy="3447098"/>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B.  A knight assists others with their need for </a:t>
            </a:r>
            <a:r>
              <a:rPr lang="en-US" sz="1600" u="sng" dirty="0" smtClean="0">
                <a:solidFill>
                  <a:srgbClr val="FF0000"/>
                </a:solidFill>
                <a:latin typeface="Adobe Garamond Pro" pitchFamily="18" charset="0"/>
              </a:rPr>
              <a:t>safety</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2.  A knight meets the </a:t>
            </a:r>
            <a:r>
              <a:rPr lang="en-US" sz="1400" u="sng" dirty="0" smtClean="0">
                <a:solidFill>
                  <a:srgbClr val="FF0000"/>
                </a:solidFill>
                <a:latin typeface="Adobe Garamond Pro" pitchFamily="18" charset="0"/>
              </a:rPr>
              <a:t>financial</a:t>
            </a:r>
            <a:r>
              <a:rPr lang="en-US" sz="1400" dirty="0" smtClean="0">
                <a:latin typeface="Adobe Garamond Pro" pitchFamily="18" charset="0"/>
              </a:rPr>
              <a:t> security needs of others.</a:t>
            </a:r>
          </a:p>
          <a:p>
            <a:endParaRPr lang="en-US" sz="1400" dirty="0">
              <a:latin typeface="Adobe Garamond Pro" pitchFamily="18" charset="0"/>
            </a:endParaRPr>
          </a:p>
          <a:p>
            <a:pPr marL="3486150" lvl="7" indent="-285750">
              <a:buFont typeface="Arial" panose="020B0604020202020204" pitchFamily="34" charset="0"/>
              <a:buChar char="•"/>
            </a:pPr>
            <a:r>
              <a:rPr lang="en-US" sz="1400" dirty="0" smtClean="0">
                <a:latin typeface="Adobe Garamond Pro" pitchFamily="18" charset="0"/>
              </a:rPr>
              <a:t>How does each of the following protect the livelihood of those you feel responsible for:  work ethic, savings and investments, financial planning, insurance choices, impulse control, disability accommodations, estate planning and will?  ___      </a:t>
            </a:r>
            <a:r>
              <a:rPr lang="en-US" sz="1400" dirty="0">
                <a:latin typeface="Adobe Garamond Pro" pitchFamily="18" charset="0"/>
              </a:rPr>
              <a:t> </a:t>
            </a:r>
            <a:r>
              <a:rPr lang="en-US" sz="1400" dirty="0" smtClean="0">
                <a:latin typeface="Adobe Garamond Pro" pitchFamily="18" charset="0"/>
              </a:rPr>
              <a:t>     </a:t>
            </a:r>
            <a:br>
              <a:rPr lang="en-US" sz="1400" dirty="0" smtClean="0">
                <a:latin typeface="Adobe Garamond Pro" pitchFamily="18" charset="0"/>
              </a:rPr>
            </a:br>
            <a:r>
              <a:rPr lang="en-US" sz="1400" dirty="0" smtClean="0">
                <a:latin typeface="Adobe Garamond Pro" pitchFamily="18" charset="0"/>
              </a:rPr>
              <a:t>(practical leadership)  </a:t>
            </a:r>
          </a:p>
        </p:txBody>
      </p:sp>
    </p:spTree>
    <p:extLst>
      <p:ext uri="{BB962C8B-B14F-4D97-AF65-F5344CB8AC3E}">
        <p14:creationId xmlns:p14="http://schemas.microsoft.com/office/powerpoint/2010/main" val="150885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476250"/>
            <a:ext cx="8541822" cy="4191000"/>
          </a:xfrm>
          <a:prstGeom prst="rect">
            <a:avLst/>
          </a:prstGeom>
        </p:spPr>
      </p:pic>
      <p:sp>
        <p:nvSpPr>
          <p:cNvPr id="2" name="TextBox 1"/>
          <p:cNvSpPr txBox="1"/>
          <p:nvPr/>
        </p:nvSpPr>
        <p:spPr>
          <a:xfrm>
            <a:off x="297378" y="476250"/>
            <a:ext cx="8541822" cy="3539430"/>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a:t>
            </a:r>
            <a:r>
              <a:rPr lang="en-US" dirty="0" smtClean="0">
                <a:latin typeface="Adobe Garamond Pro" pitchFamily="18" charset="0"/>
              </a:rPr>
              <a:t>in a </a:t>
            </a:r>
            <a:r>
              <a:rPr lang="en-US" dirty="0" smtClean="0">
                <a:latin typeface="Adobe Garamond Pro" pitchFamily="18" charset="0"/>
              </a:rPr>
              <a:t>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B. </a:t>
            </a:r>
            <a:r>
              <a:rPr lang="en-US" sz="1600" dirty="0">
                <a:latin typeface="Adobe Garamond Pro" pitchFamily="18" charset="0"/>
              </a:rPr>
              <a:t>A knight assists others with their need for </a:t>
            </a:r>
            <a:r>
              <a:rPr lang="en-US" sz="1600" u="sng" dirty="0" smtClean="0">
                <a:solidFill>
                  <a:srgbClr val="FF0000"/>
                </a:solidFill>
                <a:latin typeface="Adobe Garamond Pro" pitchFamily="18" charset="0"/>
              </a:rPr>
              <a:t>safety</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3.  A knight is aware of the personal security needs of others.  He pro-actively 			     	     protects them from violence, abusive actions, manipulations, mistruths, past 				     painful memories and the negative definitions they have of themselves.</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When you walk up to someone you know, do they appear relaxed; do they feel </a:t>
            </a:r>
            <a:r>
              <a:rPr lang="en-US" sz="1200" u="sng" dirty="0" smtClean="0">
                <a:solidFill>
                  <a:srgbClr val="FF0000"/>
                </a:solidFill>
                <a:latin typeface="Adobe Garamond Pro" pitchFamily="18" charset="0"/>
              </a:rPr>
              <a:t>safe</a:t>
            </a:r>
            <a:r>
              <a:rPr lang="en-US" sz="1200" dirty="0" smtClean="0">
                <a:latin typeface="Adobe Garamond Pro" pitchFamily="18" charset="0"/>
              </a:rPr>
              <a:t>; are they looking forward to having fun; do they willingly talk about what they are struggling with; do they seek your encouragement?  ___            (emotional intelligence) </a:t>
            </a:r>
          </a:p>
        </p:txBody>
      </p:sp>
    </p:spTree>
    <p:extLst>
      <p:ext uri="{BB962C8B-B14F-4D97-AF65-F5344CB8AC3E}">
        <p14:creationId xmlns:p14="http://schemas.microsoft.com/office/powerpoint/2010/main" val="212069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343" y="514350"/>
            <a:ext cx="8465622" cy="4076553"/>
          </a:xfrm>
          <a:prstGeom prst="rect">
            <a:avLst/>
          </a:prstGeom>
        </p:spPr>
      </p:pic>
      <p:sp>
        <p:nvSpPr>
          <p:cNvPr id="2" name="TextBox 1"/>
          <p:cNvSpPr txBox="1"/>
          <p:nvPr/>
        </p:nvSpPr>
        <p:spPr>
          <a:xfrm>
            <a:off x="306343" y="514350"/>
            <a:ext cx="8465622" cy="3600986"/>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C.  A knight assists others with their need for love:</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1.  A knight </a:t>
            </a:r>
            <a:r>
              <a:rPr lang="en-US" sz="1400" u="sng" dirty="0" smtClean="0">
                <a:solidFill>
                  <a:srgbClr val="FF0000"/>
                </a:solidFill>
                <a:latin typeface="Adobe Garamond Pro" pitchFamily="18" charset="0"/>
              </a:rPr>
              <a:t>prioritizes</a:t>
            </a:r>
            <a:r>
              <a:rPr lang="en-US" sz="1400" dirty="0" smtClean="0">
                <a:latin typeface="Adobe Garamond Pro" pitchFamily="18" charset="0"/>
              </a:rPr>
              <a:t> his relationships according to the level of intimacy he 				     wants and his commitment to the relationship.  This allows those who are 				     closest to him to trust that he will take care of them in all circumstances.</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Would the people you love the most say that you treat them like they are a priority?  Do you invest your time in them?  ___  (reliable friend)     </a:t>
            </a:r>
            <a:endParaRPr lang="en-US" sz="1400" dirty="0" smtClean="0">
              <a:latin typeface="Adobe Garamond Pro" pitchFamily="18" charset="0"/>
            </a:endParaRPr>
          </a:p>
          <a:p>
            <a:endParaRPr lang="en-US" sz="1600" dirty="0">
              <a:latin typeface="Adobe Garamond Pro" pitchFamily="18" charset="0"/>
            </a:endParaRPr>
          </a:p>
          <a:p>
            <a:endParaRPr lang="en-US" sz="1200" dirty="0" smtClean="0">
              <a:latin typeface="Adobe Garamond Pro" pitchFamily="18" charset="0"/>
            </a:endParaRPr>
          </a:p>
        </p:txBody>
      </p:sp>
    </p:spTree>
    <p:extLst>
      <p:ext uri="{BB962C8B-B14F-4D97-AF65-F5344CB8AC3E}">
        <p14:creationId xmlns:p14="http://schemas.microsoft.com/office/powerpoint/2010/main" val="3790732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590550"/>
            <a:ext cx="8465622" cy="3962400"/>
          </a:xfrm>
          <a:prstGeom prst="rect">
            <a:avLst/>
          </a:prstGeom>
        </p:spPr>
      </p:pic>
      <p:sp>
        <p:nvSpPr>
          <p:cNvPr id="2" name="TextBox 1"/>
          <p:cNvSpPr txBox="1"/>
          <p:nvPr/>
        </p:nvSpPr>
        <p:spPr>
          <a:xfrm>
            <a:off x="297378" y="573872"/>
            <a:ext cx="8465622" cy="3477875"/>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C. </a:t>
            </a:r>
            <a:r>
              <a:rPr lang="en-US" sz="1600" dirty="0">
                <a:latin typeface="Adobe Garamond Pro" pitchFamily="18" charset="0"/>
              </a:rPr>
              <a:t>A knight assists others with their need for </a:t>
            </a:r>
            <a:r>
              <a:rPr lang="en-US" sz="1600" dirty="0" smtClean="0">
                <a:latin typeface="Adobe Garamond Pro" pitchFamily="18" charset="0"/>
              </a:rPr>
              <a:t>love:</a:t>
            </a:r>
            <a:endParaRPr lang="en-US" sz="1600" dirty="0" smtClean="0">
              <a:latin typeface="Adobe Garamond Pro" pitchFamily="18" charset="0"/>
            </a:endParaRP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2.  A knight practices L.A.R.G.E. C.A.R.E. with the people he is closest to:</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a:t>
            </a:r>
            <a:r>
              <a:rPr lang="en-US" sz="1200" b="1" u="sng" dirty="0" smtClean="0">
                <a:solidFill>
                  <a:srgbClr val="FF0000"/>
                </a:solidFill>
                <a:latin typeface="Adobe Garamond Pro" pitchFamily="18" charset="0"/>
              </a:rPr>
              <a:t>l</a:t>
            </a:r>
            <a:r>
              <a:rPr lang="en-US" sz="1200" u="sng" dirty="0" smtClean="0">
                <a:solidFill>
                  <a:srgbClr val="FF0000"/>
                </a:solidFill>
                <a:latin typeface="Adobe Garamond Pro" pitchFamily="18" charset="0"/>
              </a:rPr>
              <a:t>istens</a:t>
            </a:r>
            <a:r>
              <a:rPr lang="en-US" sz="1200" dirty="0" smtClean="0">
                <a:latin typeface="Adobe Garamond Pro" pitchFamily="18" charset="0"/>
              </a:rPr>
              <a:t> to them.</a:t>
            </a:r>
          </a:p>
          <a:p>
            <a:pPr marL="3486150" lvl="7" indent="-285750">
              <a:buFont typeface="Arial" panose="020B0604020202020204" pitchFamily="34" charset="0"/>
              <a:buChar char="•"/>
            </a:pPr>
            <a:endParaRPr lang="en-US" sz="12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gives them his </a:t>
            </a:r>
            <a:r>
              <a:rPr lang="en-US" sz="1200" b="1" dirty="0" smtClean="0">
                <a:latin typeface="Adobe Garamond Pro" pitchFamily="18" charset="0"/>
              </a:rPr>
              <a:t>a</a:t>
            </a:r>
            <a:r>
              <a:rPr lang="en-US" sz="1200" dirty="0" smtClean="0">
                <a:latin typeface="Adobe Garamond Pro" pitchFamily="18" charset="0"/>
              </a:rPr>
              <a:t>ttention.</a:t>
            </a:r>
          </a:p>
          <a:p>
            <a:pPr marL="3486150" lvl="7" indent="-285750">
              <a:buFont typeface="Arial" panose="020B0604020202020204" pitchFamily="34" charset="0"/>
              <a:buChar char="•"/>
            </a:pPr>
            <a:endParaRPr lang="en-US" sz="12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a:t>
            </a:r>
            <a:r>
              <a:rPr lang="en-US" sz="1200" b="1" dirty="0" smtClean="0">
                <a:latin typeface="Adobe Garamond Pro" pitchFamily="18" charset="0"/>
              </a:rPr>
              <a:t>r</a:t>
            </a:r>
            <a:r>
              <a:rPr lang="en-US" sz="1200" dirty="0" smtClean="0">
                <a:latin typeface="Adobe Garamond Pro" pitchFamily="18" charset="0"/>
              </a:rPr>
              <a:t>espects them.    </a:t>
            </a:r>
            <a:endParaRPr lang="en-US" sz="1400" dirty="0">
              <a:latin typeface="Adobe Garamond Pro" pitchFamily="18" charset="0"/>
            </a:endParaRPr>
          </a:p>
          <a:p>
            <a:endParaRPr lang="en-US" sz="1200" dirty="0" smtClean="0">
              <a:latin typeface="Adobe Garamond Pro" pitchFamily="18" charset="0"/>
            </a:endParaRPr>
          </a:p>
        </p:txBody>
      </p:sp>
    </p:spTree>
    <p:extLst>
      <p:ext uri="{BB962C8B-B14F-4D97-AF65-F5344CB8AC3E}">
        <p14:creationId xmlns:p14="http://schemas.microsoft.com/office/powerpoint/2010/main" val="12460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172" y="590550"/>
            <a:ext cx="8541822" cy="3962400"/>
          </a:xfrm>
          <a:prstGeom prst="rect">
            <a:avLst/>
          </a:prstGeom>
        </p:spPr>
      </p:pic>
      <p:sp>
        <p:nvSpPr>
          <p:cNvPr id="2" name="TextBox 1"/>
          <p:cNvSpPr txBox="1"/>
          <p:nvPr/>
        </p:nvSpPr>
        <p:spPr>
          <a:xfrm>
            <a:off x="301088" y="598394"/>
            <a:ext cx="8541822" cy="329320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pPr lvl="0"/>
            <a:r>
              <a:rPr lang="en-US" dirty="0" smtClean="0">
                <a:latin typeface="Adobe Garamond Pro" pitchFamily="18" charset="0"/>
              </a:rPr>
              <a:t>		</a:t>
            </a:r>
            <a:r>
              <a:rPr lang="en-US" sz="1600" dirty="0" smtClean="0">
                <a:latin typeface="Adobe Garamond Pro" pitchFamily="18" charset="0"/>
              </a:rPr>
              <a:t>C. </a:t>
            </a:r>
            <a:r>
              <a:rPr lang="en-US" sz="1600" dirty="0">
                <a:solidFill>
                  <a:prstClr val="black"/>
                </a:solidFill>
                <a:latin typeface="Adobe Garamond Pro" pitchFamily="18" charset="0"/>
              </a:rPr>
              <a:t>A knight assists others with their need for </a:t>
            </a:r>
            <a:r>
              <a:rPr lang="en-US" sz="1600" dirty="0" smtClean="0">
                <a:solidFill>
                  <a:prstClr val="black"/>
                </a:solidFill>
                <a:latin typeface="Adobe Garamond Pro" pitchFamily="18" charset="0"/>
              </a:rPr>
              <a:t>love:</a:t>
            </a:r>
            <a:endParaRPr lang="en-US" sz="1600" dirty="0">
              <a:solidFill>
                <a:prstClr val="black"/>
              </a:solidFill>
              <a:latin typeface="Adobe Garamond Pro" pitchFamily="18" charset="0"/>
            </a:endParaRPr>
          </a:p>
          <a:p>
            <a:pPr lvl="0"/>
            <a:endParaRPr lang="en-US" sz="1600" dirty="0">
              <a:solidFill>
                <a:prstClr val="black"/>
              </a:solidFill>
              <a:latin typeface="Adobe Garamond Pro" pitchFamily="18" charset="0"/>
            </a:endParaRPr>
          </a:p>
          <a:p>
            <a:pPr lvl="0"/>
            <a:r>
              <a:rPr lang="en-US" sz="1600" dirty="0">
                <a:solidFill>
                  <a:prstClr val="black"/>
                </a:solidFill>
                <a:latin typeface="Adobe Garamond Pro" pitchFamily="18" charset="0"/>
              </a:rPr>
              <a:t>			</a:t>
            </a:r>
            <a:r>
              <a:rPr lang="en-US" sz="1400" dirty="0">
                <a:solidFill>
                  <a:prstClr val="black"/>
                </a:solidFill>
                <a:latin typeface="Adobe Garamond Pro" pitchFamily="18" charset="0"/>
              </a:rPr>
              <a:t>2.  A knight practices L.A.R.G.E. C.A.R.E. with the people he is closest </a:t>
            </a:r>
            <a:r>
              <a:rPr lang="en-US" sz="1400" dirty="0" smtClean="0">
                <a:solidFill>
                  <a:prstClr val="black"/>
                </a:solidFill>
                <a:latin typeface="Adobe Garamond Pro" pitchFamily="18" charset="0"/>
              </a:rPr>
              <a:t>to</a:t>
            </a:r>
            <a:r>
              <a:rPr lang="en-US" sz="1400" dirty="0" smtClean="0">
                <a:latin typeface="Adobe Garamond Pro" pitchFamily="18" charset="0"/>
              </a:rPr>
              <a:t>:</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is </a:t>
            </a:r>
            <a:r>
              <a:rPr lang="en-US" sz="1200" b="1" dirty="0" smtClean="0">
                <a:latin typeface="Adobe Garamond Pro" pitchFamily="18" charset="0"/>
              </a:rPr>
              <a:t>g</a:t>
            </a:r>
            <a:r>
              <a:rPr lang="en-US" sz="1200" dirty="0" smtClean="0">
                <a:latin typeface="Adobe Garamond Pro" pitchFamily="18" charset="0"/>
              </a:rPr>
              <a:t>enuine when he interacts with them.</a:t>
            </a:r>
          </a:p>
          <a:p>
            <a:pPr marL="3486150" lvl="7" indent="-285750">
              <a:buFont typeface="Arial" panose="020B0604020202020204" pitchFamily="34" charset="0"/>
              <a:buChar char="•"/>
            </a:pPr>
            <a:endParaRPr lang="en-US" sz="12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invests </a:t>
            </a:r>
            <a:r>
              <a:rPr lang="en-US" sz="1200" b="1" dirty="0" smtClean="0">
                <a:latin typeface="Adobe Garamond Pro" pitchFamily="18" charset="0"/>
              </a:rPr>
              <a:t>e</a:t>
            </a:r>
            <a:r>
              <a:rPr lang="en-US" sz="1200" dirty="0" smtClean="0">
                <a:latin typeface="Adobe Garamond Pro" pitchFamily="18" charset="0"/>
              </a:rPr>
              <a:t>nergy in their relationship.</a:t>
            </a:r>
          </a:p>
          <a:p>
            <a:pPr marL="3486150" lvl="7" indent="-285750">
              <a:buFont typeface="Arial" panose="020B0604020202020204" pitchFamily="34" charset="0"/>
              <a:buChar char="•"/>
            </a:pPr>
            <a:endParaRPr lang="en-US" sz="12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a:t>
            </a:r>
            <a:r>
              <a:rPr lang="en-US" sz="1200" b="1" dirty="0" smtClean="0">
                <a:latin typeface="Adobe Garamond Pro" pitchFamily="18" charset="0"/>
              </a:rPr>
              <a:t>c</a:t>
            </a:r>
            <a:r>
              <a:rPr lang="en-US" sz="1200" dirty="0" smtClean="0">
                <a:latin typeface="Adobe Garamond Pro" pitchFamily="18" charset="0"/>
              </a:rPr>
              <a:t>ommunicates clearly. </a:t>
            </a:r>
          </a:p>
        </p:txBody>
      </p:sp>
    </p:spTree>
    <p:extLst>
      <p:ext uri="{BB962C8B-B14F-4D97-AF65-F5344CB8AC3E}">
        <p14:creationId xmlns:p14="http://schemas.microsoft.com/office/powerpoint/2010/main" val="2077368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666750"/>
            <a:ext cx="8541822" cy="3886200"/>
          </a:xfrm>
          <a:prstGeom prst="rect">
            <a:avLst/>
          </a:prstGeom>
        </p:spPr>
      </p:pic>
      <p:sp>
        <p:nvSpPr>
          <p:cNvPr id="2" name="TextBox 1"/>
          <p:cNvSpPr txBox="1"/>
          <p:nvPr/>
        </p:nvSpPr>
        <p:spPr>
          <a:xfrm>
            <a:off x="297378" y="666750"/>
            <a:ext cx="8541822" cy="3293209"/>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pPr lvl="0"/>
            <a:r>
              <a:rPr lang="en-US" dirty="0" smtClean="0">
                <a:latin typeface="Adobe Garamond Pro" pitchFamily="18" charset="0"/>
              </a:rPr>
              <a:t>		</a:t>
            </a:r>
            <a:r>
              <a:rPr lang="en-US" sz="1600" dirty="0" smtClean="0">
                <a:latin typeface="Adobe Garamond Pro" pitchFamily="18" charset="0"/>
              </a:rPr>
              <a:t>C. </a:t>
            </a:r>
            <a:r>
              <a:rPr lang="en-US" sz="1600" dirty="0">
                <a:solidFill>
                  <a:prstClr val="black"/>
                </a:solidFill>
                <a:latin typeface="Adobe Garamond Pro" pitchFamily="18" charset="0"/>
              </a:rPr>
              <a:t>A knight assists others with their need for </a:t>
            </a:r>
            <a:r>
              <a:rPr lang="en-US" sz="1600" dirty="0" smtClean="0">
                <a:solidFill>
                  <a:prstClr val="black"/>
                </a:solidFill>
                <a:latin typeface="Adobe Garamond Pro" pitchFamily="18" charset="0"/>
              </a:rPr>
              <a:t>love:</a:t>
            </a:r>
            <a:endParaRPr lang="en-US" sz="1600" dirty="0">
              <a:solidFill>
                <a:prstClr val="black"/>
              </a:solidFill>
              <a:latin typeface="Adobe Garamond Pro" pitchFamily="18" charset="0"/>
            </a:endParaRPr>
          </a:p>
          <a:p>
            <a:pPr lvl="0"/>
            <a:endParaRPr lang="en-US" sz="1600" dirty="0">
              <a:solidFill>
                <a:prstClr val="black"/>
              </a:solidFill>
              <a:latin typeface="Adobe Garamond Pro" pitchFamily="18" charset="0"/>
            </a:endParaRPr>
          </a:p>
          <a:p>
            <a:pPr lvl="0"/>
            <a:r>
              <a:rPr lang="en-US" sz="1600" dirty="0">
                <a:solidFill>
                  <a:prstClr val="black"/>
                </a:solidFill>
                <a:latin typeface="Adobe Garamond Pro" pitchFamily="18" charset="0"/>
              </a:rPr>
              <a:t>			</a:t>
            </a:r>
            <a:r>
              <a:rPr lang="en-US" sz="1400" dirty="0">
                <a:solidFill>
                  <a:prstClr val="black"/>
                </a:solidFill>
                <a:latin typeface="Adobe Garamond Pro" pitchFamily="18" charset="0"/>
              </a:rPr>
              <a:t>2.  A knight practices L.A.R.G.E. C.A.R.E. with the people he is closest </a:t>
            </a:r>
            <a:r>
              <a:rPr lang="en-US" sz="1400" dirty="0" smtClean="0">
                <a:solidFill>
                  <a:prstClr val="black"/>
                </a:solidFill>
                <a:latin typeface="Adobe Garamond Pro" pitchFamily="18" charset="0"/>
              </a:rPr>
              <a:t>to</a:t>
            </a:r>
            <a:r>
              <a:rPr lang="en-US" sz="1400" dirty="0" smtClean="0">
                <a:latin typeface="Adobe Garamond Pro" pitchFamily="18" charset="0"/>
              </a:rPr>
              <a:t>:</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demonstrates </a:t>
            </a:r>
            <a:r>
              <a:rPr lang="en-US" sz="1200" b="1" dirty="0" smtClean="0">
                <a:latin typeface="Adobe Garamond Pro" pitchFamily="18" charset="0"/>
              </a:rPr>
              <a:t>a</a:t>
            </a:r>
            <a:r>
              <a:rPr lang="en-US" sz="1200" dirty="0" smtClean="0">
                <a:latin typeface="Adobe Garamond Pro" pitchFamily="18" charset="0"/>
              </a:rPr>
              <a:t>ffection. </a:t>
            </a:r>
          </a:p>
          <a:p>
            <a:pPr marL="3486150" lvl="7" indent="-285750">
              <a:buFont typeface="Arial" panose="020B0604020202020204" pitchFamily="34" charset="0"/>
              <a:buChar char="•"/>
            </a:pPr>
            <a:endParaRPr lang="en-US" sz="12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acts </a:t>
            </a:r>
            <a:r>
              <a:rPr lang="en-US" sz="1200" b="1" dirty="0" smtClean="0">
                <a:latin typeface="Adobe Garamond Pro" pitchFamily="18" charset="0"/>
              </a:rPr>
              <a:t>r</a:t>
            </a:r>
            <a:r>
              <a:rPr lang="en-US" sz="1200" dirty="0" smtClean="0">
                <a:latin typeface="Adobe Garamond Pro" pitchFamily="18" charset="0"/>
              </a:rPr>
              <a:t>esponsibly.</a:t>
            </a:r>
          </a:p>
          <a:p>
            <a:pPr marL="3486150" lvl="7" indent="-285750">
              <a:buFont typeface="Arial" panose="020B0604020202020204" pitchFamily="34" charset="0"/>
              <a:buChar char="•"/>
            </a:pPr>
            <a:endParaRPr lang="en-US" sz="12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He shows </a:t>
            </a:r>
            <a:r>
              <a:rPr lang="en-US" sz="1200" b="1" dirty="0" smtClean="0">
                <a:latin typeface="Adobe Garamond Pro" pitchFamily="18" charset="0"/>
              </a:rPr>
              <a:t>e</a:t>
            </a:r>
            <a:r>
              <a:rPr lang="en-US" sz="1200" dirty="0" smtClean="0">
                <a:latin typeface="Adobe Garamond Pro" pitchFamily="18" charset="0"/>
              </a:rPr>
              <a:t>mpathy.  </a:t>
            </a:r>
          </a:p>
        </p:txBody>
      </p:sp>
    </p:spTree>
    <p:extLst>
      <p:ext uri="{BB962C8B-B14F-4D97-AF65-F5344CB8AC3E}">
        <p14:creationId xmlns:p14="http://schemas.microsoft.com/office/powerpoint/2010/main" val="318759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875889"/>
            <a:ext cx="3550173" cy="2819400"/>
          </a:xfrm>
          <a:prstGeom prst="rect">
            <a:avLst/>
          </a:prstGeom>
        </p:spPr>
      </p:pic>
      <p:sp>
        <p:nvSpPr>
          <p:cNvPr id="5" name="TextBox 4"/>
          <p:cNvSpPr txBox="1"/>
          <p:nvPr/>
        </p:nvSpPr>
        <p:spPr>
          <a:xfrm>
            <a:off x="317696" y="2571457"/>
            <a:ext cx="3517348" cy="1323439"/>
          </a:xfrm>
          <a:prstGeom prst="rect">
            <a:avLst/>
          </a:prstGeom>
          <a:noFill/>
        </p:spPr>
        <p:txBody>
          <a:bodyPr wrap="square" rtlCol="0">
            <a:spAutoFit/>
          </a:bodyPr>
          <a:lstStyle/>
          <a:p>
            <a:pPr algn="ctr"/>
            <a:r>
              <a:rPr lang="en-US" sz="4000" dirty="0" smtClean="0">
                <a:latin typeface="Copperplate Gothic Bold" panose="020E0705020206020404" pitchFamily="34" charset="0"/>
              </a:rPr>
              <a:t>Difficult Questions</a:t>
            </a:r>
            <a:endParaRPr lang="en-US" sz="4000" dirty="0">
              <a:latin typeface="Copperplate Gothic Bold" panose="020E0705020206020404" pitchFamily="34" charset="0"/>
            </a:endParaRPr>
          </a:p>
        </p:txBody>
      </p:sp>
    </p:spTree>
    <p:extLst>
      <p:ext uri="{BB962C8B-B14F-4D97-AF65-F5344CB8AC3E}">
        <p14:creationId xmlns:p14="http://schemas.microsoft.com/office/powerpoint/2010/main" val="3335992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438150"/>
            <a:ext cx="8541822" cy="4191000"/>
          </a:xfrm>
          <a:prstGeom prst="rect">
            <a:avLst/>
          </a:prstGeom>
        </p:spPr>
      </p:pic>
      <p:sp>
        <p:nvSpPr>
          <p:cNvPr id="2" name="TextBox 1"/>
          <p:cNvSpPr txBox="1"/>
          <p:nvPr/>
        </p:nvSpPr>
        <p:spPr>
          <a:xfrm>
            <a:off x="303329" y="448235"/>
            <a:ext cx="8541822" cy="3877985"/>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pPr lvl="0"/>
            <a:r>
              <a:rPr lang="en-US" dirty="0" smtClean="0">
                <a:latin typeface="Adobe Garamond Pro" pitchFamily="18" charset="0"/>
              </a:rPr>
              <a:t>		</a:t>
            </a:r>
            <a:r>
              <a:rPr lang="en-US" sz="1600" dirty="0" smtClean="0">
                <a:latin typeface="Adobe Garamond Pro" pitchFamily="18" charset="0"/>
              </a:rPr>
              <a:t>C. </a:t>
            </a:r>
            <a:r>
              <a:rPr lang="en-US" sz="1600" dirty="0">
                <a:solidFill>
                  <a:prstClr val="black"/>
                </a:solidFill>
                <a:latin typeface="Adobe Garamond Pro" pitchFamily="18" charset="0"/>
              </a:rPr>
              <a:t>A knight assists others with their need for </a:t>
            </a:r>
            <a:r>
              <a:rPr lang="en-US" sz="1600" dirty="0" smtClean="0">
                <a:solidFill>
                  <a:prstClr val="black"/>
                </a:solidFill>
                <a:latin typeface="Adobe Garamond Pro" pitchFamily="18" charset="0"/>
              </a:rPr>
              <a:t>love:</a:t>
            </a:r>
            <a:endParaRPr lang="en-US" sz="1600" dirty="0">
              <a:solidFill>
                <a:prstClr val="black"/>
              </a:solidFill>
              <a:latin typeface="Adobe Garamond Pro" pitchFamily="18" charset="0"/>
            </a:endParaRPr>
          </a:p>
          <a:p>
            <a:pPr lvl="0"/>
            <a:endParaRPr lang="en-US" sz="1600" dirty="0">
              <a:solidFill>
                <a:prstClr val="black"/>
              </a:solidFill>
              <a:latin typeface="Adobe Garamond Pro" pitchFamily="18" charset="0"/>
            </a:endParaRPr>
          </a:p>
          <a:p>
            <a:pPr lvl="0"/>
            <a:r>
              <a:rPr lang="en-US" sz="1600" dirty="0">
                <a:solidFill>
                  <a:prstClr val="black"/>
                </a:solidFill>
                <a:latin typeface="Adobe Garamond Pro" pitchFamily="18" charset="0"/>
              </a:rPr>
              <a:t>			</a:t>
            </a:r>
            <a:r>
              <a:rPr lang="en-US" sz="1400" dirty="0">
                <a:solidFill>
                  <a:prstClr val="black"/>
                </a:solidFill>
                <a:latin typeface="Adobe Garamond Pro" pitchFamily="18" charset="0"/>
              </a:rPr>
              <a:t>2.  A knight practices L.A.R.G.E. C.A.R.E. with the people he is closest </a:t>
            </a:r>
            <a:r>
              <a:rPr lang="en-US" sz="1400" dirty="0" smtClean="0">
                <a:solidFill>
                  <a:prstClr val="black"/>
                </a:solidFill>
                <a:latin typeface="Adobe Garamond Pro" pitchFamily="18" charset="0"/>
              </a:rPr>
              <a:t>to</a:t>
            </a:r>
            <a:r>
              <a:rPr lang="en-US" sz="1400" dirty="0" smtClean="0">
                <a:latin typeface="Adobe Garamond Pro" pitchFamily="18" charset="0"/>
              </a:rPr>
              <a:t>:</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Do you encourage others to grow and change? Do you allow them to relate 	    in new or different ways than they have in the past?   ___  		    (relationally flexible)</a:t>
            </a:r>
          </a:p>
          <a:p>
            <a:pPr marL="3486150" lvl="7" indent="-285750">
              <a:buFont typeface="Arial" panose="020B0604020202020204" pitchFamily="34" charset="0"/>
              <a:buChar char="•"/>
            </a:pPr>
            <a:endParaRPr lang="en-US" sz="1200" dirty="0" smtClean="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Are</a:t>
            </a:r>
            <a:r>
              <a:rPr lang="en-US" sz="1200" dirty="0">
                <a:latin typeface="Adobe Garamond Pro" pitchFamily="18" charset="0"/>
              </a:rPr>
              <a:t> people better off having had you in their lives?  ___ </a:t>
            </a:r>
            <a:r>
              <a:rPr lang="en-US" sz="1200" dirty="0" smtClean="0">
                <a:latin typeface="Adobe Garamond Pro" pitchFamily="18" charset="0"/>
              </a:rPr>
              <a:t> </a:t>
            </a:r>
            <a:br>
              <a:rPr lang="en-US" sz="1200" dirty="0" smtClean="0">
                <a:latin typeface="Adobe Garamond Pro" pitchFamily="18" charset="0"/>
              </a:rPr>
            </a:br>
            <a:r>
              <a:rPr lang="en-US" sz="1200" dirty="0" smtClean="0">
                <a:latin typeface="Adobe Garamond Pro" pitchFamily="18" charset="0"/>
              </a:rPr>
              <a:t>(</a:t>
            </a:r>
            <a:r>
              <a:rPr lang="en-US" sz="1200" dirty="0">
                <a:latin typeface="Adobe Garamond Pro" pitchFamily="18" charset="0"/>
              </a:rPr>
              <a:t>relationally skilled)</a:t>
            </a:r>
            <a:endParaRPr lang="en-US" sz="1200" dirty="0" smtClean="0">
              <a:latin typeface="Adobe Garamond Pro" pitchFamily="18" charset="0"/>
            </a:endParaRPr>
          </a:p>
          <a:p>
            <a:r>
              <a:rPr lang="en-US" sz="1200" dirty="0" smtClean="0">
                <a:latin typeface="Adobe Garamond Pro" pitchFamily="18" charset="0"/>
              </a:rPr>
              <a:t>				</a:t>
            </a:r>
          </a:p>
          <a:p>
            <a:endParaRPr lang="en-US" sz="1400" dirty="0">
              <a:latin typeface="Adobe Garamond Pro" pitchFamily="18" charset="0"/>
            </a:endParaRPr>
          </a:p>
        </p:txBody>
      </p:sp>
    </p:spTree>
    <p:extLst>
      <p:ext uri="{BB962C8B-B14F-4D97-AF65-F5344CB8AC3E}">
        <p14:creationId xmlns:p14="http://schemas.microsoft.com/office/powerpoint/2010/main" val="3787889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704850"/>
            <a:ext cx="8541822" cy="3733800"/>
          </a:xfrm>
          <a:prstGeom prst="rect">
            <a:avLst/>
          </a:prstGeom>
        </p:spPr>
      </p:pic>
      <p:sp>
        <p:nvSpPr>
          <p:cNvPr id="2" name="TextBox 1"/>
          <p:cNvSpPr txBox="1"/>
          <p:nvPr/>
        </p:nvSpPr>
        <p:spPr>
          <a:xfrm>
            <a:off x="297378" y="704850"/>
            <a:ext cx="8541822" cy="2985433"/>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C. </a:t>
            </a:r>
            <a:r>
              <a:rPr lang="en-US" sz="1600" dirty="0">
                <a:solidFill>
                  <a:prstClr val="black"/>
                </a:solidFill>
                <a:latin typeface="Adobe Garamond Pro" pitchFamily="18" charset="0"/>
              </a:rPr>
              <a:t>A knight assists others with their need for </a:t>
            </a:r>
            <a:r>
              <a:rPr lang="en-US" sz="1600" dirty="0" smtClean="0">
                <a:solidFill>
                  <a:prstClr val="black"/>
                </a:solidFill>
                <a:latin typeface="Adobe Garamond Pro" pitchFamily="18" charset="0"/>
              </a:rPr>
              <a:t>love</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3.  A knight allows himself to become </a:t>
            </a:r>
            <a:r>
              <a:rPr lang="en-US" sz="1400" u="sng" dirty="0" smtClean="0">
                <a:solidFill>
                  <a:srgbClr val="FF0000"/>
                </a:solidFill>
                <a:latin typeface="Adobe Garamond Pro" pitchFamily="18" charset="0"/>
              </a:rPr>
              <a:t>vulnerable</a:t>
            </a:r>
            <a:r>
              <a:rPr lang="en-US" sz="1400" dirty="0" smtClean="0">
                <a:latin typeface="Adobe Garamond Pro" pitchFamily="18" charset="0"/>
              </a:rPr>
              <a:t> and engages others by relating  			     to their thoughts and feelings.</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Are you open to your campfire group members in a manner that allows them to truly become a part of your life?  ___  (active participant)</a:t>
            </a:r>
            <a:r>
              <a:rPr lang="en-US" sz="1400" dirty="0" smtClean="0">
                <a:latin typeface="Adobe Garamond Pro" pitchFamily="18" charset="0"/>
              </a:rPr>
              <a:t> </a:t>
            </a:r>
          </a:p>
        </p:txBody>
      </p:sp>
    </p:spTree>
    <p:extLst>
      <p:ext uri="{BB962C8B-B14F-4D97-AF65-F5344CB8AC3E}">
        <p14:creationId xmlns:p14="http://schemas.microsoft.com/office/powerpoint/2010/main" val="2732922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838200"/>
            <a:ext cx="8541822" cy="3467100"/>
          </a:xfrm>
          <a:prstGeom prst="rect">
            <a:avLst/>
          </a:prstGeom>
        </p:spPr>
      </p:pic>
      <p:sp>
        <p:nvSpPr>
          <p:cNvPr id="2" name="TextBox 1"/>
          <p:cNvSpPr txBox="1"/>
          <p:nvPr/>
        </p:nvSpPr>
        <p:spPr>
          <a:xfrm>
            <a:off x="301088" y="838200"/>
            <a:ext cx="8541822" cy="2954655"/>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C. </a:t>
            </a:r>
            <a:r>
              <a:rPr lang="en-US" sz="1600" dirty="0">
                <a:solidFill>
                  <a:prstClr val="black"/>
                </a:solidFill>
                <a:latin typeface="Adobe Garamond Pro" pitchFamily="18" charset="0"/>
              </a:rPr>
              <a:t>A knight assists others with their need for </a:t>
            </a:r>
            <a:r>
              <a:rPr lang="en-US" sz="1600" dirty="0" smtClean="0">
                <a:solidFill>
                  <a:prstClr val="black"/>
                </a:solidFill>
                <a:latin typeface="Adobe Garamond Pro" pitchFamily="18" charset="0"/>
              </a:rPr>
              <a:t>love</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3. </a:t>
            </a:r>
            <a:r>
              <a:rPr lang="en-US" sz="1400" dirty="0">
                <a:solidFill>
                  <a:prstClr val="black"/>
                </a:solidFill>
                <a:latin typeface="Adobe Garamond Pro" pitchFamily="18" charset="0"/>
              </a:rPr>
              <a:t>A knight allows himself to become </a:t>
            </a:r>
            <a:r>
              <a:rPr lang="en-US" sz="1400" u="sng" dirty="0">
                <a:solidFill>
                  <a:srgbClr val="FF0000"/>
                </a:solidFill>
                <a:latin typeface="Adobe Garamond Pro" pitchFamily="18" charset="0"/>
              </a:rPr>
              <a:t>vulnerable</a:t>
            </a:r>
            <a:r>
              <a:rPr lang="en-US" sz="1400" dirty="0">
                <a:solidFill>
                  <a:prstClr val="black"/>
                </a:solidFill>
                <a:latin typeface="Adobe Garamond Pro" pitchFamily="18" charset="0"/>
              </a:rPr>
              <a:t> and engages others by relating  			     </a:t>
            </a:r>
            <a:r>
              <a:rPr lang="en-US" sz="1400" dirty="0" smtClean="0">
                <a:solidFill>
                  <a:prstClr val="black"/>
                </a:solidFill>
                <a:latin typeface="Adobe Garamond Pro" pitchFamily="18" charset="0"/>
              </a:rPr>
              <a:t>	    to </a:t>
            </a:r>
            <a:r>
              <a:rPr lang="en-US" sz="1400" dirty="0">
                <a:solidFill>
                  <a:prstClr val="black"/>
                </a:solidFill>
                <a:latin typeface="Adobe Garamond Pro" pitchFamily="18" charset="0"/>
              </a:rPr>
              <a:t>their thoughts and feelings</a:t>
            </a:r>
            <a:r>
              <a:rPr lang="en-US" sz="1400" dirty="0" smtClean="0">
                <a:latin typeface="Adobe Garamond Pro" pitchFamily="18" charset="0"/>
              </a:rPr>
              <a:t>.</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Do you learn as much from </a:t>
            </a:r>
            <a:r>
              <a:rPr lang="en-US" sz="1200" u="sng" dirty="0" smtClean="0">
                <a:solidFill>
                  <a:srgbClr val="FF0000"/>
                </a:solidFill>
                <a:latin typeface="Adobe Garamond Pro" pitchFamily="18" charset="0"/>
              </a:rPr>
              <a:t>listening</a:t>
            </a:r>
            <a:r>
              <a:rPr lang="en-US" sz="1200" dirty="0" smtClean="0">
                <a:latin typeface="Adobe Garamond Pro" pitchFamily="18" charset="0"/>
              </a:rPr>
              <a:t> to others and considering their perspectives as you do from sharing your own thoughts? ___ (curious learner) </a:t>
            </a:r>
            <a:endParaRPr lang="en-US" sz="1400" dirty="0" smtClean="0">
              <a:latin typeface="Adobe Garamond Pro" pitchFamily="18" charset="0"/>
            </a:endParaRPr>
          </a:p>
        </p:txBody>
      </p:sp>
    </p:spTree>
    <p:extLst>
      <p:ext uri="{BB962C8B-B14F-4D97-AF65-F5344CB8AC3E}">
        <p14:creationId xmlns:p14="http://schemas.microsoft.com/office/powerpoint/2010/main" val="3210259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762000"/>
            <a:ext cx="8465622" cy="3619500"/>
          </a:xfrm>
          <a:prstGeom prst="rect">
            <a:avLst/>
          </a:prstGeom>
        </p:spPr>
      </p:pic>
      <p:sp>
        <p:nvSpPr>
          <p:cNvPr id="2" name="TextBox 1"/>
          <p:cNvSpPr txBox="1"/>
          <p:nvPr/>
        </p:nvSpPr>
        <p:spPr>
          <a:xfrm>
            <a:off x="297378" y="762000"/>
            <a:ext cx="8465622" cy="3447098"/>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D.  A knight assists others with their need for self-esteem:</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1.  A knight responds in ways that help others feel valued, respected and 				     </a:t>
            </a:r>
            <a:r>
              <a:rPr lang="en-US" sz="1400" u="sng" dirty="0" smtClean="0">
                <a:solidFill>
                  <a:srgbClr val="FF0000"/>
                </a:solidFill>
                <a:latin typeface="Adobe Garamond Pro" pitchFamily="18" charset="0"/>
              </a:rPr>
              <a:t>significant</a:t>
            </a:r>
            <a:r>
              <a:rPr lang="en-US" sz="1400" dirty="0" smtClean="0">
                <a:latin typeface="Adobe Garamond Pro" pitchFamily="18" charset="0"/>
              </a:rPr>
              <a:t>.</a:t>
            </a:r>
          </a:p>
          <a:p>
            <a:endParaRPr lang="en-US" sz="1400" dirty="0" smtClean="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Do others feel better or worse about life and themselves after they interact with you?  ___  (supportive presence) </a:t>
            </a:r>
            <a:r>
              <a:rPr lang="en-US" sz="1400" dirty="0" smtClean="0">
                <a:latin typeface="Adobe Garamond Pro" pitchFamily="18" charset="0"/>
              </a:rPr>
              <a:t>    </a:t>
            </a:r>
            <a:endParaRPr lang="en-US" sz="1600" dirty="0" smtClean="0">
              <a:latin typeface="Adobe Garamond Pro" pitchFamily="18" charset="0"/>
            </a:endParaRPr>
          </a:p>
          <a:p>
            <a:endParaRPr lang="en-US" sz="1600" dirty="0">
              <a:latin typeface="Adobe Garamond Pro" pitchFamily="18" charset="0"/>
            </a:endParaRPr>
          </a:p>
          <a:p>
            <a:endParaRPr lang="en-US" sz="1400" dirty="0" smtClean="0">
              <a:latin typeface="Adobe Garamond Pro" pitchFamily="18" charset="0"/>
            </a:endParaRPr>
          </a:p>
        </p:txBody>
      </p:sp>
    </p:spTree>
    <p:extLst>
      <p:ext uri="{BB962C8B-B14F-4D97-AF65-F5344CB8AC3E}">
        <p14:creationId xmlns:p14="http://schemas.microsoft.com/office/powerpoint/2010/main" val="3125825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742950"/>
            <a:ext cx="8541822" cy="3657600"/>
          </a:xfrm>
          <a:prstGeom prst="rect">
            <a:avLst/>
          </a:prstGeom>
        </p:spPr>
      </p:pic>
      <p:sp>
        <p:nvSpPr>
          <p:cNvPr id="2" name="TextBox 1"/>
          <p:cNvSpPr txBox="1"/>
          <p:nvPr/>
        </p:nvSpPr>
        <p:spPr>
          <a:xfrm>
            <a:off x="297378" y="742950"/>
            <a:ext cx="8541822" cy="3016210"/>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D. </a:t>
            </a:r>
            <a:r>
              <a:rPr lang="en-US" sz="1600" dirty="0" smtClean="0">
                <a:latin typeface="Adobe Garamond Pro" pitchFamily="18" charset="0"/>
              </a:rPr>
              <a:t> A </a:t>
            </a:r>
            <a:r>
              <a:rPr lang="en-US" sz="1600" dirty="0">
                <a:latin typeface="Adobe Garamond Pro" pitchFamily="18" charset="0"/>
              </a:rPr>
              <a:t>knight assists others with their need for </a:t>
            </a:r>
            <a:r>
              <a:rPr lang="en-US" sz="1600" dirty="0" smtClean="0">
                <a:latin typeface="Adobe Garamond Pro" pitchFamily="18" charset="0"/>
              </a:rPr>
              <a:t>self-esteem:</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2.  A knight shows gratitude freely; he compliments others regularly, recognizing 			     that everyone needs verbal hugs.</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Do you tell others regularly what they are good at?  ___ (</a:t>
            </a:r>
            <a:r>
              <a:rPr lang="en-US" sz="1200" u="sng" dirty="0" smtClean="0">
                <a:solidFill>
                  <a:srgbClr val="FF0000"/>
                </a:solidFill>
                <a:latin typeface="Adobe Garamond Pro" pitchFamily="18" charset="0"/>
              </a:rPr>
              <a:t>encouraging</a:t>
            </a:r>
            <a:r>
              <a:rPr lang="en-US" sz="1200" dirty="0" smtClean="0">
                <a:latin typeface="Adobe Garamond Pro" pitchFamily="18" charset="0"/>
              </a:rPr>
              <a:t> attitude)</a:t>
            </a:r>
            <a:r>
              <a:rPr lang="en-US" sz="1400" dirty="0" smtClean="0">
                <a:latin typeface="Adobe Garamond Pro" pitchFamily="18" charset="0"/>
              </a:rPr>
              <a:t> </a:t>
            </a:r>
            <a:endParaRPr lang="en-US" sz="1600" dirty="0">
              <a:latin typeface="Adobe Garamond Pro" pitchFamily="18" charset="0"/>
            </a:endParaRPr>
          </a:p>
          <a:p>
            <a:endParaRPr lang="en-US" sz="1400" dirty="0" smtClean="0">
              <a:latin typeface="Adobe Garamond Pro" pitchFamily="18" charset="0"/>
            </a:endParaRPr>
          </a:p>
        </p:txBody>
      </p:sp>
    </p:spTree>
    <p:extLst>
      <p:ext uri="{BB962C8B-B14F-4D97-AF65-F5344CB8AC3E}">
        <p14:creationId xmlns:p14="http://schemas.microsoft.com/office/powerpoint/2010/main" val="1811033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609600"/>
            <a:ext cx="8541822" cy="3924300"/>
          </a:xfrm>
          <a:prstGeom prst="rect">
            <a:avLst/>
          </a:prstGeom>
        </p:spPr>
      </p:pic>
      <p:sp>
        <p:nvSpPr>
          <p:cNvPr id="2" name="TextBox 1"/>
          <p:cNvSpPr txBox="1"/>
          <p:nvPr/>
        </p:nvSpPr>
        <p:spPr>
          <a:xfrm>
            <a:off x="295422" y="609600"/>
            <a:ext cx="8543778" cy="3385542"/>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D</a:t>
            </a:r>
            <a:r>
              <a:rPr lang="en-US" sz="1600" dirty="0" smtClean="0">
                <a:latin typeface="Adobe Garamond Pro" pitchFamily="18" charset="0"/>
              </a:rPr>
              <a:t>.  </a:t>
            </a:r>
            <a:r>
              <a:rPr lang="en-US" sz="1600" dirty="0">
                <a:latin typeface="Adobe Garamond Pro" pitchFamily="18" charset="0"/>
              </a:rPr>
              <a:t>A knight assists others with their need for </a:t>
            </a:r>
            <a:r>
              <a:rPr lang="en-US" sz="1600" dirty="0" smtClean="0">
                <a:latin typeface="Adobe Garamond Pro" pitchFamily="18" charset="0"/>
              </a:rPr>
              <a:t>self-esteem:</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3.  A knight realizes that everyone is different; there are times when he must 				     change his way of looking at things in order to </a:t>
            </a:r>
            <a:r>
              <a:rPr lang="en-US" sz="1400" u="sng" dirty="0" smtClean="0">
                <a:solidFill>
                  <a:srgbClr val="FF0000"/>
                </a:solidFill>
                <a:latin typeface="Adobe Garamond Pro" pitchFamily="18" charset="0"/>
              </a:rPr>
              <a:t>appreciate</a:t>
            </a:r>
            <a:r>
              <a:rPr lang="en-US" sz="1400" dirty="0" smtClean="0">
                <a:latin typeface="Adobe Garamond Pro" pitchFamily="18" charset="0"/>
              </a:rPr>
              <a:t> the personal style 				     and interests of others.</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Would women, children and other men describe you as someone who can appreciate and celebrate interpersonal </a:t>
            </a:r>
            <a:r>
              <a:rPr lang="en-US" sz="1200" u="sng" dirty="0" smtClean="0">
                <a:solidFill>
                  <a:srgbClr val="FF0000"/>
                </a:solidFill>
                <a:latin typeface="Adobe Garamond Pro" pitchFamily="18" charset="0"/>
              </a:rPr>
              <a:t>differences</a:t>
            </a:r>
            <a:r>
              <a:rPr lang="en-US" sz="1200" dirty="0" smtClean="0">
                <a:latin typeface="Adobe Garamond Pro" pitchFamily="18" charset="0"/>
              </a:rPr>
              <a:t>?   ___                                  (non-judgmental openness) </a:t>
            </a:r>
            <a:r>
              <a:rPr lang="en-US" sz="1400" dirty="0" smtClean="0">
                <a:latin typeface="Adobe Garamond Pro" pitchFamily="18" charset="0"/>
              </a:rPr>
              <a:t> </a:t>
            </a:r>
          </a:p>
        </p:txBody>
      </p:sp>
    </p:spTree>
    <p:extLst>
      <p:ext uri="{BB962C8B-B14F-4D97-AF65-F5344CB8AC3E}">
        <p14:creationId xmlns:p14="http://schemas.microsoft.com/office/powerpoint/2010/main" val="1121620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209550"/>
            <a:ext cx="8541822" cy="4572000"/>
          </a:xfrm>
          <a:prstGeom prst="rect">
            <a:avLst/>
          </a:prstGeom>
        </p:spPr>
      </p:pic>
      <p:sp>
        <p:nvSpPr>
          <p:cNvPr id="2" name="TextBox 1"/>
          <p:cNvSpPr txBox="1"/>
          <p:nvPr/>
        </p:nvSpPr>
        <p:spPr>
          <a:xfrm>
            <a:off x="297378" y="285750"/>
            <a:ext cx="8541822" cy="3785652"/>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D.  </a:t>
            </a:r>
            <a:r>
              <a:rPr lang="en-US" sz="1600" dirty="0">
                <a:latin typeface="Adobe Garamond Pro" pitchFamily="18" charset="0"/>
              </a:rPr>
              <a:t>A knight assists others with their need for </a:t>
            </a:r>
            <a:r>
              <a:rPr lang="en-US" sz="1600" dirty="0" smtClean="0">
                <a:latin typeface="Adobe Garamond Pro" pitchFamily="18" charset="0"/>
              </a:rPr>
              <a:t>self-esteem:</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4.  A knight knows that the </a:t>
            </a:r>
            <a:r>
              <a:rPr lang="en-US" sz="1400" u="sng" dirty="0" smtClean="0">
                <a:solidFill>
                  <a:srgbClr val="FF0000"/>
                </a:solidFill>
                <a:latin typeface="Adobe Garamond Pro" pitchFamily="18" charset="0"/>
              </a:rPr>
              <a:t>recognition</a:t>
            </a:r>
            <a:r>
              <a:rPr lang="en-US" sz="1400" dirty="0" smtClean="0">
                <a:latin typeface="Adobe Garamond Pro" pitchFamily="18" charset="0"/>
              </a:rPr>
              <a:t> of another person through a nod, a 				     handshake or a greeting helps them feel recognized.  In Africa, a person may 				     say, “</a:t>
            </a:r>
            <a:r>
              <a:rPr lang="en-US" sz="1400" dirty="0" err="1" smtClean="0">
                <a:latin typeface="Adobe Garamond Pro" pitchFamily="18" charset="0"/>
              </a:rPr>
              <a:t>Sawa</a:t>
            </a:r>
            <a:r>
              <a:rPr lang="en-US" sz="1400" dirty="0" smtClean="0">
                <a:latin typeface="Adobe Garamond Pro" pitchFamily="18" charset="0"/>
              </a:rPr>
              <a:t> bona” (I see you) and another person may respond by saying, 				     “</a:t>
            </a:r>
            <a:r>
              <a:rPr lang="en-US" sz="1400" dirty="0" err="1" smtClean="0">
                <a:latin typeface="Adobe Garamond Pro" pitchFamily="18" charset="0"/>
              </a:rPr>
              <a:t>Sikhona</a:t>
            </a:r>
            <a:r>
              <a:rPr lang="en-US" sz="1400" dirty="0" smtClean="0">
                <a:latin typeface="Adobe Garamond Pro" pitchFamily="18" charset="0"/>
              </a:rPr>
              <a:t>” (I am here).  These are natural human responses that emphasize our 			     human connection and affirm our existence.</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How often do you reach out to others by choosing to set aside what you are thinking about, or by setting aside your own agenda in order to be present for them?  ___  (showing that you value your relationships) </a:t>
            </a:r>
            <a:endParaRPr lang="en-US" sz="1200" dirty="0">
              <a:latin typeface="Adobe Garamond Pro" pitchFamily="18" charset="0"/>
            </a:endParaRPr>
          </a:p>
        </p:txBody>
      </p:sp>
    </p:spTree>
    <p:extLst>
      <p:ext uri="{BB962C8B-B14F-4D97-AF65-F5344CB8AC3E}">
        <p14:creationId xmlns:p14="http://schemas.microsoft.com/office/powerpoint/2010/main" val="307961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308" y="742950"/>
            <a:ext cx="8465622" cy="3810000"/>
          </a:xfrm>
          <a:prstGeom prst="rect">
            <a:avLst/>
          </a:prstGeom>
        </p:spPr>
      </p:pic>
      <p:sp>
        <p:nvSpPr>
          <p:cNvPr id="2" name="TextBox 1"/>
          <p:cNvSpPr txBox="1"/>
          <p:nvPr/>
        </p:nvSpPr>
        <p:spPr>
          <a:xfrm>
            <a:off x="286172" y="742950"/>
            <a:ext cx="8465622" cy="3416320"/>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E.  A knight assists others with their self-actualization needs which encourages 			     them to be </a:t>
            </a:r>
            <a:r>
              <a:rPr lang="en-US" sz="1600" u="sng" dirty="0" smtClean="0">
                <a:solidFill>
                  <a:srgbClr val="FF0000"/>
                </a:solidFill>
                <a:latin typeface="Adobe Garamond Pro" pitchFamily="18" charset="0"/>
              </a:rPr>
              <a:t>authentic</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1.  A knight encourages others in their own self-development by being a 				     model, a coach and teacher.</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Can others identify specific ways that you have helped </a:t>
            </a:r>
            <a:r>
              <a:rPr lang="en-US" sz="1200" dirty="0" smtClean="0">
                <a:latin typeface="Adobe Garamond Pro" pitchFamily="18" charset="0"/>
              </a:rPr>
              <a:t>them to </a:t>
            </a:r>
            <a:r>
              <a:rPr lang="en-US" sz="1200" dirty="0" smtClean="0">
                <a:latin typeface="Adobe Garamond Pro" pitchFamily="18" charset="0"/>
              </a:rPr>
              <a:t>develop their </a:t>
            </a:r>
            <a:r>
              <a:rPr lang="en-US" sz="1200" u="sng" dirty="0" smtClean="0">
                <a:solidFill>
                  <a:srgbClr val="FF0000"/>
                </a:solidFill>
                <a:latin typeface="Adobe Garamond Pro" pitchFamily="18" charset="0"/>
              </a:rPr>
              <a:t>potential</a:t>
            </a:r>
            <a:r>
              <a:rPr lang="en-US" sz="1200" dirty="0" smtClean="0">
                <a:latin typeface="Adobe Garamond Pro" pitchFamily="18" charset="0"/>
              </a:rPr>
              <a:t> and become what God has called them to be?  ___  </a:t>
            </a:r>
            <a:br>
              <a:rPr lang="en-US" sz="1200" dirty="0" smtClean="0">
                <a:latin typeface="Adobe Garamond Pro" pitchFamily="18" charset="0"/>
              </a:rPr>
            </a:br>
            <a:r>
              <a:rPr lang="en-US" sz="1200" dirty="0" smtClean="0">
                <a:latin typeface="Adobe Garamond Pro" pitchFamily="18" charset="0"/>
              </a:rPr>
              <a:t>(inspiring essence)</a:t>
            </a:r>
            <a:r>
              <a:rPr lang="en-US" sz="1400" dirty="0" smtClean="0">
                <a:latin typeface="Adobe Garamond Pro" pitchFamily="18" charset="0"/>
              </a:rPr>
              <a:t>   </a:t>
            </a:r>
          </a:p>
        </p:txBody>
      </p:sp>
    </p:spTree>
    <p:extLst>
      <p:ext uri="{BB962C8B-B14F-4D97-AF65-F5344CB8AC3E}">
        <p14:creationId xmlns:p14="http://schemas.microsoft.com/office/powerpoint/2010/main" val="810159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750794"/>
            <a:ext cx="8541822" cy="3733800"/>
          </a:xfrm>
          <a:prstGeom prst="rect">
            <a:avLst/>
          </a:prstGeom>
        </p:spPr>
      </p:pic>
      <p:sp>
        <p:nvSpPr>
          <p:cNvPr id="2" name="TextBox 1"/>
          <p:cNvSpPr txBox="1"/>
          <p:nvPr/>
        </p:nvSpPr>
        <p:spPr>
          <a:xfrm>
            <a:off x="301088" y="742950"/>
            <a:ext cx="8541822" cy="3200876"/>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E.  A knight assists others with their self-actualization needs which encourages 			     them to be </a:t>
            </a:r>
            <a:r>
              <a:rPr lang="en-US" sz="1600" u="sng" dirty="0" smtClean="0">
                <a:solidFill>
                  <a:srgbClr val="FF0000"/>
                </a:solidFill>
                <a:latin typeface="Adobe Garamond Pro" pitchFamily="18" charset="0"/>
              </a:rPr>
              <a:t>authentic</a:t>
            </a:r>
            <a:r>
              <a:rPr lang="en-US" sz="1600" dirty="0" smtClean="0">
                <a:latin typeface="Adobe Garamond Pro" pitchFamily="18" charset="0"/>
              </a:rPr>
              <a:t>:</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2.  A knight provides </a:t>
            </a:r>
            <a:r>
              <a:rPr lang="en-US" sz="1400" u="sng" dirty="0" smtClean="0">
                <a:solidFill>
                  <a:srgbClr val="FF0000"/>
                </a:solidFill>
                <a:latin typeface="Adobe Garamond Pro" pitchFamily="18" charset="0"/>
              </a:rPr>
              <a:t>opportunities</a:t>
            </a:r>
            <a:r>
              <a:rPr lang="en-US" sz="1400" dirty="0" smtClean="0">
                <a:latin typeface="Adobe Garamond Pro" pitchFamily="18" charset="0"/>
              </a:rPr>
              <a:t> for the people he loves to succeed in areas that 			     are outside of his skill set. </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How do you handle the success of others?  Is your natural reaction to be </a:t>
            </a:r>
            <a:r>
              <a:rPr lang="en-US" sz="1200" u="sng" dirty="0" smtClean="0">
                <a:solidFill>
                  <a:srgbClr val="FF0000"/>
                </a:solidFill>
                <a:latin typeface="Adobe Garamond Pro" pitchFamily="18" charset="0"/>
              </a:rPr>
              <a:t>competitive</a:t>
            </a:r>
            <a:r>
              <a:rPr lang="en-US" sz="1200" dirty="0" smtClean="0">
                <a:latin typeface="Adobe Garamond Pro" pitchFamily="18" charset="0"/>
              </a:rPr>
              <a:t> with others or to celebrate with them?  ___  (appreciative companion) </a:t>
            </a:r>
            <a:endParaRPr lang="en-US" sz="1400" dirty="0" smtClean="0">
              <a:latin typeface="Adobe Garamond Pro" pitchFamily="18" charset="0"/>
            </a:endParaRPr>
          </a:p>
        </p:txBody>
      </p:sp>
    </p:spTree>
    <p:extLst>
      <p:ext uri="{BB962C8B-B14F-4D97-AF65-F5344CB8AC3E}">
        <p14:creationId xmlns:p14="http://schemas.microsoft.com/office/powerpoint/2010/main" val="3669609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361950"/>
            <a:ext cx="8541822" cy="4419600"/>
          </a:xfrm>
          <a:prstGeom prst="rect">
            <a:avLst/>
          </a:prstGeom>
        </p:spPr>
      </p:pic>
      <p:sp>
        <p:nvSpPr>
          <p:cNvPr id="2" name="TextBox 1"/>
          <p:cNvSpPr txBox="1"/>
          <p:nvPr/>
        </p:nvSpPr>
        <p:spPr>
          <a:xfrm>
            <a:off x="292896" y="361950"/>
            <a:ext cx="8541822" cy="3631763"/>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t>
            </a:r>
            <a:r>
              <a:rPr lang="en-US" dirty="0">
                <a:latin typeface="Adobe Garamond Pro" pitchFamily="18" charset="0"/>
              </a:rPr>
              <a:t>a</a:t>
            </a:r>
            <a:r>
              <a:rPr lang="en-US" dirty="0" smtClean="0">
                <a:latin typeface="Adobe Garamond Pro" pitchFamily="18" charset="0"/>
              </a:rPr>
              <a:t>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E.  A knight assists others with their self-actualization needs which encourages 			     them to be </a:t>
            </a:r>
            <a:r>
              <a:rPr lang="en-US" sz="1600" u="sng" dirty="0" smtClean="0">
                <a:solidFill>
                  <a:srgbClr val="FF0000"/>
                </a:solidFill>
                <a:latin typeface="Adobe Garamond Pro" pitchFamily="18" charset="0"/>
              </a:rPr>
              <a:t>authentic</a:t>
            </a:r>
            <a:r>
              <a:rPr lang="en-US" sz="1600" dirty="0" smtClean="0">
                <a:latin typeface="Adobe Garamond Pro" pitchFamily="18" charset="0"/>
              </a:rPr>
              <a:t>:  </a:t>
            </a:r>
          </a:p>
          <a:p>
            <a:endParaRPr lang="en-US" sz="1600" dirty="0">
              <a:latin typeface="Adobe Garamond Pro" pitchFamily="18" charset="0"/>
            </a:endParaRPr>
          </a:p>
          <a:p>
            <a:r>
              <a:rPr lang="en-US" sz="1600" dirty="0" smtClean="0">
                <a:latin typeface="Adobe Garamond Pro" pitchFamily="18" charset="0"/>
              </a:rPr>
              <a:t>			</a:t>
            </a:r>
            <a:r>
              <a:rPr lang="en-US" sz="1400" dirty="0" smtClean="0">
                <a:latin typeface="Adobe Garamond Pro" pitchFamily="18" charset="0"/>
              </a:rPr>
              <a:t>3.  A knight has high expectations of those around him, despite the fact that they 			     may not feel the same way.  He believes in their potential and willingly 				     confronts the behavioral choices they make which might demean them and 				     limit their success. </a:t>
            </a:r>
            <a:endParaRPr lang="en-US" sz="1400" dirty="0">
              <a:latin typeface="Adobe Garamond Pro" pitchFamily="18" charset="0"/>
            </a:endParaRP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Are you willing to create </a:t>
            </a:r>
            <a:r>
              <a:rPr lang="en-US" sz="1200" u="sng" dirty="0" smtClean="0">
                <a:solidFill>
                  <a:srgbClr val="FF0000"/>
                </a:solidFill>
                <a:latin typeface="Adobe Garamond Pro" pitchFamily="18" charset="0"/>
              </a:rPr>
              <a:t>tension</a:t>
            </a:r>
            <a:r>
              <a:rPr lang="en-US" sz="1200" dirty="0" smtClean="0">
                <a:latin typeface="Adobe Garamond Pro" pitchFamily="18" charset="0"/>
              </a:rPr>
              <a:t> in your relationships by confronting others when they are making choices that will hurt them?  ___ (challenging teammate) </a:t>
            </a:r>
            <a:endParaRPr lang="en-US" sz="1400" dirty="0">
              <a:latin typeface="Adobe Garamond Pro" pitchFamily="18" charset="0"/>
            </a:endParaRPr>
          </a:p>
        </p:txBody>
      </p:sp>
    </p:spTree>
    <p:extLst>
      <p:ext uri="{BB962C8B-B14F-4D97-AF65-F5344CB8AC3E}">
        <p14:creationId xmlns:p14="http://schemas.microsoft.com/office/powerpoint/2010/main" val="139853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438151"/>
            <a:ext cx="5360566" cy="4038600"/>
          </a:xfrm>
          <a:prstGeom prst="rect">
            <a:avLst/>
          </a:prstGeom>
        </p:spPr>
      </p:pic>
      <p:sp>
        <p:nvSpPr>
          <p:cNvPr id="2" name="TextBox 1"/>
          <p:cNvSpPr txBox="1"/>
          <p:nvPr/>
        </p:nvSpPr>
        <p:spPr>
          <a:xfrm>
            <a:off x="304800" y="438150"/>
            <a:ext cx="5360566" cy="3785652"/>
          </a:xfrm>
          <a:prstGeom prst="rect">
            <a:avLst/>
          </a:prstGeom>
          <a:noFill/>
        </p:spPr>
        <p:txBody>
          <a:bodyPr wrap="square" rtlCol="0">
            <a:spAutoFit/>
          </a:bodyPr>
          <a:lstStyle/>
          <a:p>
            <a:pPr marL="514350" indent="-514350">
              <a:buAutoNum type="romanUcPeriod"/>
            </a:pPr>
            <a:r>
              <a:rPr lang="en-US" sz="2000" dirty="0" smtClean="0">
                <a:latin typeface="Adobe Garamond Pro" pitchFamily="18" charset="0"/>
              </a:rPr>
              <a:t>It is the duty of the </a:t>
            </a:r>
            <a:r>
              <a:rPr lang="en-US" sz="2000" dirty="0" smtClean="0">
                <a:latin typeface="Adobe Garamond Pro" pitchFamily="18" charset="0"/>
              </a:rPr>
              <a:t>knight to </a:t>
            </a:r>
            <a:r>
              <a:rPr lang="en-US" sz="2000" dirty="0" smtClean="0">
                <a:latin typeface="Adobe Garamond Pro" pitchFamily="18" charset="0"/>
              </a:rPr>
              <a:t>protect the hearts of women and children and to assist other males with their manhood journey.  To do this, a knight must rely on his band of brothers (knights) to encourage, strengthen, confront and advise him.</a:t>
            </a:r>
          </a:p>
          <a:p>
            <a:pPr marL="514350" indent="-514350">
              <a:buAutoNum type="romanUcPeriod"/>
            </a:pPr>
            <a:endParaRPr lang="en-US" sz="2000" dirty="0">
              <a:latin typeface="Adobe Garamond Pro" pitchFamily="18" charset="0"/>
            </a:endParaRPr>
          </a:p>
          <a:p>
            <a:pPr marL="514350" indent="-514350">
              <a:buAutoNum type="romanUcPeriod"/>
            </a:pPr>
            <a:r>
              <a:rPr lang="en-US" sz="2000" dirty="0" smtClean="0">
                <a:latin typeface="Adobe Garamond Pro" pitchFamily="18" charset="0"/>
              </a:rPr>
              <a:t>In this Trail we will explore the application of the knightly characteristics that were described in the previous Trail, as the man strives to meet the needs of others.   </a:t>
            </a:r>
          </a:p>
          <a:p>
            <a:pPr marL="514350" indent="-514350">
              <a:buAutoNum type="romanUcPeriod"/>
            </a:pPr>
            <a:endParaRPr lang="en-US" sz="2000" dirty="0">
              <a:latin typeface="Adobe Garamond Pro" pitchFamily="18" charset="0"/>
            </a:endParaRPr>
          </a:p>
        </p:txBody>
      </p:sp>
    </p:spTree>
    <p:extLst>
      <p:ext uri="{BB962C8B-B14F-4D97-AF65-F5344CB8AC3E}">
        <p14:creationId xmlns:p14="http://schemas.microsoft.com/office/powerpoint/2010/main" val="3189575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628650"/>
            <a:ext cx="6560622" cy="3771900"/>
          </a:xfrm>
          <a:prstGeom prst="rect">
            <a:avLst/>
          </a:prstGeom>
        </p:spPr>
      </p:pic>
      <p:sp>
        <p:nvSpPr>
          <p:cNvPr id="2" name="TextBox 1"/>
          <p:cNvSpPr txBox="1"/>
          <p:nvPr/>
        </p:nvSpPr>
        <p:spPr>
          <a:xfrm>
            <a:off x="1371600" y="628650"/>
            <a:ext cx="6560622" cy="3200876"/>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a:latin typeface="Adobe Garamond Pro" pitchFamily="18" charset="0"/>
              </a:rPr>
              <a:t>F</a:t>
            </a:r>
            <a:r>
              <a:rPr lang="en-US" sz="1600" dirty="0" smtClean="0">
                <a:latin typeface="Adobe Garamond Pro" pitchFamily="18" charset="0"/>
              </a:rPr>
              <a:t>.  When a knight has met his own needs, he is more 		     willing to meet the needs of others.  He recognizes 		     that each person has their own chain mail filters which 		     cause them to re-experience past issues.  He accepts, as 		     his knightly quest, the obligation to help others learn 		     to be their best.  ___  (loves deeply)</a:t>
            </a:r>
          </a:p>
        </p:txBody>
      </p:sp>
    </p:spTree>
    <p:extLst>
      <p:ext uri="{BB962C8B-B14F-4D97-AF65-F5344CB8AC3E}">
        <p14:creationId xmlns:p14="http://schemas.microsoft.com/office/powerpoint/2010/main" val="1170561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1428750"/>
            <a:ext cx="4579422" cy="2514600"/>
          </a:xfrm>
          <a:prstGeom prst="rect">
            <a:avLst/>
          </a:prstGeom>
        </p:spPr>
      </p:pic>
      <p:sp>
        <p:nvSpPr>
          <p:cNvPr id="2" name="TextBox 1"/>
          <p:cNvSpPr txBox="1"/>
          <p:nvPr/>
        </p:nvSpPr>
        <p:spPr>
          <a:xfrm>
            <a:off x="297378" y="1547158"/>
            <a:ext cx="4579422" cy="1938992"/>
          </a:xfrm>
          <a:prstGeom prst="rect">
            <a:avLst/>
          </a:prstGeom>
          <a:noFill/>
        </p:spPr>
        <p:txBody>
          <a:bodyPr wrap="square" rtlCol="0">
            <a:spAutoFit/>
          </a:bodyPr>
          <a:lstStyle/>
          <a:p>
            <a:r>
              <a:rPr lang="en-US" sz="2000" dirty="0" smtClean="0">
                <a:latin typeface="Adobe Garamond Pro" pitchFamily="18" charset="0"/>
              </a:rPr>
              <a:t>Total Score:  ___</a:t>
            </a:r>
          </a:p>
          <a:p>
            <a:endParaRPr lang="en-US" sz="2000" dirty="0">
              <a:latin typeface="Adobe Garamond Pro" pitchFamily="18" charset="0"/>
            </a:endParaRPr>
          </a:p>
          <a:p>
            <a:r>
              <a:rPr lang="en-US" sz="2000" dirty="0" smtClean="0">
                <a:latin typeface="Adobe Garamond Pro" pitchFamily="18" charset="0"/>
              </a:rPr>
              <a:t>Challenge question:  As a knight, to how many people do you feel an obligation to ensure that their needs are met?  ___  (sensing a social responsibility)  </a:t>
            </a:r>
          </a:p>
        </p:txBody>
      </p:sp>
    </p:spTree>
    <p:extLst>
      <p:ext uri="{BB962C8B-B14F-4D97-AF65-F5344CB8AC3E}">
        <p14:creationId xmlns:p14="http://schemas.microsoft.com/office/powerpoint/2010/main" val="3131699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424" y="895350"/>
            <a:ext cx="6146800" cy="3352800"/>
          </a:xfrm>
          <a:prstGeom prst="rect">
            <a:avLst/>
          </a:prstGeom>
        </p:spPr>
      </p:pic>
      <p:sp>
        <p:nvSpPr>
          <p:cNvPr id="2" name="TextBox 1"/>
          <p:cNvSpPr txBox="1"/>
          <p:nvPr/>
        </p:nvSpPr>
        <p:spPr>
          <a:xfrm>
            <a:off x="319642" y="895350"/>
            <a:ext cx="6145581" cy="2369880"/>
          </a:xfrm>
          <a:prstGeom prst="rect">
            <a:avLst/>
          </a:prstGeom>
          <a:noFill/>
        </p:spPr>
        <p:txBody>
          <a:bodyPr wrap="square" rtlCol="0">
            <a:spAutoFit/>
          </a:bodyPr>
          <a:lstStyle/>
          <a:p>
            <a:pPr marL="514350" indent="-514350">
              <a:buAutoNum type="romanUcPeriod" startAt="3"/>
            </a:pPr>
            <a:r>
              <a:rPr lang="en-US" sz="2000" dirty="0" smtClean="0">
                <a:latin typeface="Adobe Garamond Pro" pitchFamily="18" charset="0"/>
              </a:rPr>
              <a:t>Each person you have a relationship with has a series of needs that occur as part of their human development.</a:t>
            </a:r>
            <a:r>
              <a:rPr lang="en-US" sz="1400" baseline="30000" dirty="0" smtClean="0">
                <a:latin typeface="Adobe Garamond Pro" pitchFamily="18" charset="0"/>
              </a:rPr>
              <a:t>1</a:t>
            </a:r>
            <a:r>
              <a:rPr lang="en-US" sz="2000" dirty="0" smtClean="0">
                <a:latin typeface="Adobe Garamond Pro" pitchFamily="18" charset="0"/>
              </a:rPr>
              <a:t>  The more understanding you have of these needs, the easier it is to positively influence their lives.  As these needs are satisfied, the intensity of the needs drops off.</a:t>
            </a:r>
          </a:p>
          <a:p>
            <a:endParaRPr lang="en-US" sz="2000" dirty="0">
              <a:latin typeface="Adobe Garamond Pro" pitchFamily="18" charset="0"/>
            </a:endParaRPr>
          </a:p>
          <a:p>
            <a:r>
              <a:rPr lang="en-US" sz="1400" dirty="0" smtClean="0">
                <a:latin typeface="Adobe Garamond Pro" pitchFamily="18" charset="0"/>
              </a:rPr>
              <a:t>1  These typical human needs were first discussed by Abraham Maslow in his theory of a hierarchy of human needs. </a:t>
            </a:r>
          </a:p>
        </p:txBody>
      </p:sp>
    </p:spTree>
    <p:extLst>
      <p:ext uri="{BB962C8B-B14F-4D97-AF65-F5344CB8AC3E}">
        <p14:creationId xmlns:p14="http://schemas.microsoft.com/office/powerpoint/2010/main" val="3504345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088" y="895350"/>
            <a:ext cx="8541822" cy="3352800"/>
          </a:xfrm>
          <a:prstGeom prst="rect">
            <a:avLst/>
          </a:prstGeom>
        </p:spPr>
      </p:pic>
      <p:sp>
        <p:nvSpPr>
          <p:cNvPr id="2" name="TextBox 1"/>
          <p:cNvSpPr txBox="1"/>
          <p:nvPr/>
        </p:nvSpPr>
        <p:spPr>
          <a:xfrm>
            <a:off x="297378" y="895350"/>
            <a:ext cx="8541822" cy="2862322"/>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latin typeface="Adobe Garamond Pro" pitchFamily="18" charset="0"/>
              </a:rPr>
              <a:t>A.  A knight assists others with their </a:t>
            </a:r>
            <a:r>
              <a:rPr lang="en-US" sz="1600" u="sng" dirty="0" smtClean="0">
                <a:solidFill>
                  <a:srgbClr val="FF0000"/>
                </a:solidFill>
                <a:latin typeface="Adobe Garamond Pro" pitchFamily="18" charset="0"/>
              </a:rPr>
              <a:t>physiological</a:t>
            </a:r>
            <a:r>
              <a:rPr lang="en-US" sz="1600" dirty="0" smtClean="0">
                <a:latin typeface="Adobe Garamond Pro" pitchFamily="18" charset="0"/>
              </a:rPr>
              <a:t> needs.  Along with air and water, 		     those we love have other biological needs which must be met in order to ensure 	  	     their survival.   </a:t>
            </a:r>
            <a:endParaRPr lang="en-US" dirty="0" smtClean="0">
              <a:latin typeface="Adobe Garamond Pro" pitchFamily="18" charset="0"/>
            </a:endParaRPr>
          </a:p>
          <a:p>
            <a:endParaRPr lang="en-US" sz="1400" dirty="0">
              <a:latin typeface="Adobe Garamond Pro" pitchFamily="18" charset="0"/>
            </a:endParaRPr>
          </a:p>
          <a:p>
            <a:r>
              <a:rPr lang="en-US" dirty="0" smtClean="0">
                <a:latin typeface="Adobe Garamond Pro" pitchFamily="18" charset="0"/>
              </a:rPr>
              <a:t>			</a:t>
            </a:r>
            <a:r>
              <a:rPr lang="en-US" sz="1400" dirty="0" smtClean="0">
                <a:latin typeface="Adobe Garamond Pro" pitchFamily="18" charset="0"/>
              </a:rPr>
              <a:t>1.  What kinds of </a:t>
            </a:r>
            <a:r>
              <a:rPr lang="en-US" sz="1400" u="sng" dirty="0" smtClean="0">
                <a:solidFill>
                  <a:srgbClr val="FF0000"/>
                </a:solidFill>
                <a:latin typeface="Adobe Garamond Pro" pitchFamily="18" charset="0"/>
              </a:rPr>
              <a:t>food</a:t>
            </a:r>
            <a:r>
              <a:rPr lang="en-US" sz="1400" dirty="0" smtClean="0">
                <a:latin typeface="Adobe Garamond Pro" pitchFamily="18" charset="0"/>
              </a:rPr>
              <a:t> do you eat?  What kind of food do you give to others?		   		     Is it healthy or unhealthy food?  ___  (nutritionally healthy)</a:t>
            </a:r>
          </a:p>
        </p:txBody>
      </p:sp>
    </p:spTree>
    <p:extLst>
      <p:ext uri="{BB962C8B-B14F-4D97-AF65-F5344CB8AC3E}">
        <p14:creationId xmlns:p14="http://schemas.microsoft.com/office/powerpoint/2010/main" val="202850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578" y="361950"/>
            <a:ext cx="8389422" cy="4267200"/>
          </a:xfrm>
          <a:prstGeom prst="rect">
            <a:avLst/>
          </a:prstGeom>
        </p:spPr>
      </p:pic>
      <p:sp>
        <p:nvSpPr>
          <p:cNvPr id="2" name="TextBox 1"/>
          <p:cNvSpPr txBox="1"/>
          <p:nvPr/>
        </p:nvSpPr>
        <p:spPr>
          <a:xfrm>
            <a:off x="377288" y="361950"/>
            <a:ext cx="8389422" cy="3816429"/>
          </a:xfrm>
          <a:prstGeom prst="rect">
            <a:avLst/>
          </a:prstGeom>
          <a:noFill/>
        </p:spPr>
        <p:txBody>
          <a:bodyPr wrap="square" rtlCol="0">
            <a:spAutoFit/>
          </a:bodyPr>
          <a:lstStyle/>
          <a:p>
            <a:pPr marL="514350" lvl="0" indent="-514350">
              <a:buFontTx/>
              <a:buAutoNum type="romanUcPeriod" startAt="4"/>
            </a:pPr>
            <a:r>
              <a:rPr lang="en-US" sz="2000" dirty="0">
                <a:solidFill>
                  <a:prstClr val="black"/>
                </a:solidFill>
                <a:latin typeface="Adobe Garamond Pro" pitchFamily="18" charset="0"/>
              </a:rPr>
              <a:t>Think about the people you are close to.  Grade yourself on a scale of 1 to 5:</a:t>
            </a:r>
          </a:p>
          <a:p>
            <a:pPr lvl="0"/>
            <a:endParaRPr lang="en-US" sz="1400" dirty="0">
              <a:solidFill>
                <a:prstClr val="black"/>
              </a:solidFill>
              <a:latin typeface="Adobe Garamond Pro" pitchFamily="18" charset="0"/>
            </a:endParaRPr>
          </a:p>
          <a:p>
            <a:pPr lvl="0"/>
            <a:r>
              <a:rPr lang="en-US" sz="2000" dirty="0">
                <a:solidFill>
                  <a:prstClr val="black"/>
                </a:solidFill>
                <a:latin typeface="Adobe Garamond Pro" pitchFamily="18" charset="0"/>
              </a:rPr>
              <a:t>	</a:t>
            </a:r>
            <a:r>
              <a:rPr lang="en-US" dirty="0">
                <a:solidFill>
                  <a:prstClr val="black"/>
                </a:solidFill>
                <a:latin typeface="Adobe Garamond Pro" pitchFamily="18" charset="0"/>
              </a:rPr>
              <a:t>1=Insensitive or self-centered</a:t>
            </a:r>
          </a:p>
          <a:p>
            <a:pPr lvl="0"/>
            <a:r>
              <a:rPr lang="en-US" dirty="0">
                <a:solidFill>
                  <a:prstClr val="black"/>
                </a:solidFill>
                <a:latin typeface="Adobe Garamond Pro" pitchFamily="18" charset="0"/>
              </a:rPr>
              <a:t>	5=The most knightly way to act in a specific situation</a:t>
            </a:r>
          </a:p>
          <a:p>
            <a:pPr lvl="0"/>
            <a:endParaRPr lang="en-US" sz="1200" dirty="0">
              <a:solidFill>
                <a:prstClr val="black"/>
              </a:solidFill>
              <a:latin typeface="Adobe Garamond Pro" pitchFamily="18" charset="0"/>
            </a:endParaRPr>
          </a:p>
          <a:p>
            <a:pPr lvl="0"/>
            <a:r>
              <a:rPr lang="en-US" dirty="0">
                <a:solidFill>
                  <a:prstClr val="black"/>
                </a:solidFill>
                <a:latin typeface="Adobe Garamond Pro" pitchFamily="18" charset="0"/>
              </a:rPr>
              <a:t>		</a:t>
            </a:r>
            <a:r>
              <a:rPr lang="en-US" sz="1600" dirty="0">
                <a:solidFill>
                  <a:prstClr val="black"/>
                </a:solidFill>
                <a:latin typeface="Adobe Garamond Pro" pitchFamily="18" charset="0"/>
              </a:rPr>
              <a:t>A.  A knight assists others with their </a:t>
            </a:r>
            <a:r>
              <a:rPr lang="en-US" sz="1600" u="sng" dirty="0">
                <a:solidFill>
                  <a:srgbClr val="FF0000"/>
                </a:solidFill>
                <a:latin typeface="Adobe Garamond Pro" pitchFamily="18" charset="0"/>
              </a:rPr>
              <a:t>physiological</a:t>
            </a:r>
            <a:r>
              <a:rPr lang="en-US" sz="1600" dirty="0">
                <a:solidFill>
                  <a:prstClr val="black"/>
                </a:solidFill>
                <a:latin typeface="Adobe Garamond Pro" pitchFamily="18" charset="0"/>
              </a:rPr>
              <a:t> needs.  Along with air and </a:t>
            </a:r>
            <a:r>
              <a:rPr lang="en-US" sz="1600" dirty="0" smtClean="0">
                <a:solidFill>
                  <a:prstClr val="black"/>
                </a:solidFill>
                <a:latin typeface="Adobe Garamond Pro" pitchFamily="18" charset="0"/>
              </a:rPr>
              <a:t>	         	     water</a:t>
            </a:r>
            <a:r>
              <a:rPr lang="en-US" sz="1600" dirty="0">
                <a:solidFill>
                  <a:prstClr val="black"/>
                </a:solidFill>
                <a:latin typeface="Adobe Garamond Pro" pitchFamily="18" charset="0"/>
              </a:rPr>
              <a:t>, </a:t>
            </a:r>
            <a:r>
              <a:rPr lang="en-US" sz="1600" dirty="0" smtClean="0">
                <a:solidFill>
                  <a:prstClr val="black"/>
                </a:solidFill>
                <a:latin typeface="Adobe Garamond Pro" pitchFamily="18" charset="0"/>
              </a:rPr>
              <a:t>those </a:t>
            </a:r>
            <a:r>
              <a:rPr lang="en-US" sz="1600" dirty="0">
                <a:solidFill>
                  <a:prstClr val="black"/>
                </a:solidFill>
                <a:latin typeface="Adobe Garamond Pro" pitchFamily="18" charset="0"/>
              </a:rPr>
              <a:t>we love have other biological needs which must be met in order </a:t>
            </a:r>
            <a:r>
              <a:rPr lang="en-US" sz="1600" dirty="0" smtClean="0">
                <a:solidFill>
                  <a:prstClr val="black"/>
                </a:solidFill>
                <a:latin typeface="Adobe Garamond Pro" pitchFamily="18" charset="0"/>
              </a:rPr>
              <a:t>		     to </a:t>
            </a:r>
            <a:r>
              <a:rPr lang="en-US" sz="1600" dirty="0">
                <a:solidFill>
                  <a:prstClr val="black"/>
                </a:solidFill>
                <a:latin typeface="Adobe Garamond Pro" pitchFamily="18" charset="0"/>
              </a:rPr>
              <a:t>ensure </a:t>
            </a:r>
            <a:r>
              <a:rPr lang="en-US" sz="1600" dirty="0" smtClean="0">
                <a:solidFill>
                  <a:prstClr val="black"/>
                </a:solidFill>
                <a:latin typeface="Adobe Garamond Pro" pitchFamily="18" charset="0"/>
              </a:rPr>
              <a:t>their </a:t>
            </a:r>
            <a:r>
              <a:rPr lang="en-US" sz="1600" dirty="0">
                <a:solidFill>
                  <a:prstClr val="black"/>
                </a:solidFill>
                <a:latin typeface="Adobe Garamond Pro" pitchFamily="18" charset="0"/>
              </a:rPr>
              <a:t>survival.   </a:t>
            </a:r>
            <a:endParaRPr lang="en-US" dirty="0">
              <a:solidFill>
                <a:prstClr val="black"/>
              </a:solidFill>
              <a:latin typeface="Adobe Garamond Pro" pitchFamily="18" charset="0"/>
            </a:endParaRPr>
          </a:p>
          <a:p>
            <a:endParaRPr lang="en-US" sz="1400" dirty="0">
              <a:latin typeface="Adobe Garamond Pro" pitchFamily="18" charset="0"/>
            </a:endParaRPr>
          </a:p>
          <a:p>
            <a:r>
              <a:rPr lang="en-US" dirty="0" smtClean="0">
                <a:latin typeface="Adobe Garamond Pro" pitchFamily="18" charset="0"/>
              </a:rPr>
              <a:t>			</a:t>
            </a:r>
            <a:r>
              <a:rPr lang="en-US" sz="1400" dirty="0" smtClean="0">
                <a:latin typeface="Adobe Garamond Pro" pitchFamily="18" charset="0"/>
              </a:rPr>
              <a:t>2.  A knight is aware of the clothing and shelter needs of others.  </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How does a knight deal with </a:t>
            </a:r>
            <a:r>
              <a:rPr lang="en-US" sz="1200" u="sng" dirty="0" smtClean="0">
                <a:solidFill>
                  <a:srgbClr val="FF0000"/>
                </a:solidFill>
                <a:latin typeface="Adobe Garamond Pro" pitchFamily="18" charset="0"/>
              </a:rPr>
              <a:t>temperature</a:t>
            </a:r>
            <a:r>
              <a:rPr lang="en-US" sz="1200" dirty="0" smtClean="0">
                <a:latin typeface="Adobe Garamond Pro" pitchFamily="18" charset="0"/>
              </a:rPr>
              <a:t>-related issues in his environment?  Is he aware that he is more likely to feel warm at the same temperature that most women feel cold?  How does a knight respond to this difference?  ___        (considerate partner) </a:t>
            </a:r>
          </a:p>
          <a:p>
            <a:r>
              <a:rPr lang="en-US" sz="1400" dirty="0" smtClean="0">
                <a:latin typeface="Adobe Garamond Pro" pitchFamily="18" charset="0"/>
              </a:rPr>
              <a:t>	    </a:t>
            </a:r>
          </a:p>
        </p:txBody>
      </p:sp>
    </p:spTree>
    <p:extLst>
      <p:ext uri="{BB962C8B-B14F-4D97-AF65-F5344CB8AC3E}">
        <p14:creationId xmlns:p14="http://schemas.microsoft.com/office/powerpoint/2010/main" val="398650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378" y="590550"/>
            <a:ext cx="8465622" cy="3962400"/>
          </a:xfrm>
          <a:prstGeom prst="rect">
            <a:avLst/>
          </a:prstGeom>
        </p:spPr>
      </p:pic>
      <p:sp>
        <p:nvSpPr>
          <p:cNvPr id="2" name="TextBox 1"/>
          <p:cNvSpPr txBox="1"/>
          <p:nvPr/>
        </p:nvSpPr>
        <p:spPr>
          <a:xfrm>
            <a:off x="297378" y="580596"/>
            <a:ext cx="8465622" cy="3262432"/>
          </a:xfrm>
          <a:prstGeom prst="rect">
            <a:avLst/>
          </a:prstGeom>
          <a:noFill/>
        </p:spPr>
        <p:txBody>
          <a:bodyPr wrap="square" rtlCol="0">
            <a:spAutoFit/>
          </a:bodyPr>
          <a:lstStyle/>
          <a:p>
            <a:pPr marL="514350" lvl="0" indent="-514350">
              <a:buFontTx/>
              <a:buAutoNum type="romanUcPeriod" startAt="4"/>
            </a:pPr>
            <a:r>
              <a:rPr lang="en-US" sz="2000" dirty="0">
                <a:solidFill>
                  <a:prstClr val="black"/>
                </a:solidFill>
                <a:latin typeface="Adobe Garamond Pro" pitchFamily="18" charset="0"/>
              </a:rPr>
              <a:t>Think about the people you are close to.  Grade yourself on a scale of 1 to 5:</a:t>
            </a:r>
          </a:p>
          <a:p>
            <a:pPr lvl="0"/>
            <a:endParaRPr lang="en-US" sz="1400" dirty="0">
              <a:solidFill>
                <a:prstClr val="black"/>
              </a:solidFill>
              <a:latin typeface="Adobe Garamond Pro" pitchFamily="18" charset="0"/>
            </a:endParaRPr>
          </a:p>
          <a:p>
            <a:pPr lvl="0"/>
            <a:r>
              <a:rPr lang="en-US" sz="2000" dirty="0">
                <a:solidFill>
                  <a:prstClr val="black"/>
                </a:solidFill>
                <a:latin typeface="Adobe Garamond Pro" pitchFamily="18" charset="0"/>
              </a:rPr>
              <a:t>	</a:t>
            </a:r>
            <a:r>
              <a:rPr lang="en-US" dirty="0">
                <a:solidFill>
                  <a:prstClr val="black"/>
                </a:solidFill>
                <a:latin typeface="Adobe Garamond Pro" pitchFamily="18" charset="0"/>
              </a:rPr>
              <a:t>1=Insensitive or self-centered</a:t>
            </a:r>
          </a:p>
          <a:p>
            <a:pPr lvl="0"/>
            <a:r>
              <a:rPr lang="en-US" dirty="0">
                <a:solidFill>
                  <a:prstClr val="black"/>
                </a:solidFill>
                <a:latin typeface="Adobe Garamond Pro" pitchFamily="18" charset="0"/>
              </a:rPr>
              <a:t>	5=The most knightly way to act in a specific situation</a:t>
            </a:r>
          </a:p>
          <a:p>
            <a:pPr lvl="0"/>
            <a:endParaRPr lang="en-US" sz="1200" dirty="0">
              <a:solidFill>
                <a:prstClr val="black"/>
              </a:solidFill>
              <a:latin typeface="Adobe Garamond Pro" pitchFamily="18" charset="0"/>
            </a:endParaRPr>
          </a:p>
          <a:p>
            <a:pPr lvl="0"/>
            <a:r>
              <a:rPr lang="en-US" dirty="0">
                <a:solidFill>
                  <a:prstClr val="black"/>
                </a:solidFill>
                <a:latin typeface="Adobe Garamond Pro" pitchFamily="18" charset="0"/>
              </a:rPr>
              <a:t>		</a:t>
            </a:r>
            <a:r>
              <a:rPr lang="en-US" sz="1600" dirty="0">
                <a:solidFill>
                  <a:prstClr val="black"/>
                </a:solidFill>
                <a:latin typeface="Adobe Garamond Pro" pitchFamily="18" charset="0"/>
              </a:rPr>
              <a:t>A.  A knight assists others with their </a:t>
            </a:r>
            <a:r>
              <a:rPr lang="en-US" sz="1600" u="sng" dirty="0">
                <a:solidFill>
                  <a:srgbClr val="FF0000"/>
                </a:solidFill>
                <a:latin typeface="Adobe Garamond Pro" pitchFamily="18" charset="0"/>
              </a:rPr>
              <a:t>physiological</a:t>
            </a:r>
            <a:r>
              <a:rPr lang="en-US" sz="1600" dirty="0">
                <a:solidFill>
                  <a:prstClr val="black"/>
                </a:solidFill>
                <a:latin typeface="Adobe Garamond Pro" pitchFamily="18" charset="0"/>
              </a:rPr>
              <a:t> needs.  Along with air and 	         	     </a:t>
            </a:r>
            <a:r>
              <a:rPr lang="en-US" sz="1600" dirty="0" smtClean="0">
                <a:solidFill>
                  <a:prstClr val="black"/>
                </a:solidFill>
                <a:latin typeface="Adobe Garamond Pro" pitchFamily="18" charset="0"/>
              </a:rPr>
              <a:t>	     water</a:t>
            </a:r>
            <a:r>
              <a:rPr lang="en-US" sz="1600" dirty="0">
                <a:solidFill>
                  <a:prstClr val="black"/>
                </a:solidFill>
                <a:latin typeface="Adobe Garamond Pro" pitchFamily="18" charset="0"/>
              </a:rPr>
              <a:t>, those we love have other biological needs which must be met in order 		     </a:t>
            </a:r>
            <a:r>
              <a:rPr lang="en-US" sz="1600" dirty="0" smtClean="0">
                <a:solidFill>
                  <a:prstClr val="black"/>
                </a:solidFill>
                <a:latin typeface="Adobe Garamond Pro" pitchFamily="18" charset="0"/>
              </a:rPr>
              <a:t>	     to </a:t>
            </a:r>
            <a:r>
              <a:rPr lang="en-US" sz="1600" dirty="0">
                <a:solidFill>
                  <a:prstClr val="black"/>
                </a:solidFill>
                <a:latin typeface="Adobe Garamond Pro" pitchFamily="18" charset="0"/>
              </a:rPr>
              <a:t>ensure their survival.   </a:t>
            </a:r>
            <a:endParaRPr lang="en-US" dirty="0">
              <a:solidFill>
                <a:prstClr val="black"/>
              </a:solidFill>
              <a:latin typeface="Adobe Garamond Pro" pitchFamily="18" charset="0"/>
            </a:endParaRPr>
          </a:p>
          <a:p>
            <a:pPr lvl="0"/>
            <a:endParaRPr lang="en-US" sz="1400" dirty="0">
              <a:solidFill>
                <a:prstClr val="black"/>
              </a:solidFill>
              <a:latin typeface="Adobe Garamond Pro" pitchFamily="18" charset="0"/>
            </a:endParaRPr>
          </a:p>
          <a:p>
            <a:pPr lvl="0"/>
            <a:r>
              <a:rPr lang="en-US" dirty="0">
                <a:solidFill>
                  <a:prstClr val="black"/>
                </a:solidFill>
                <a:latin typeface="Adobe Garamond Pro" pitchFamily="18" charset="0"/>
              </a:rPr>
              <a:t>			</a:t>
            </a:r>
            <a:r>
              <a:rPr lang="en-US" sz="1400" dirty="0">
                <a:solidFill>
                  <a:prstClr val="black"/>
                </a:solidFill>
                <a:latin typeface="Adobe Garamond Pro" pitchFamily="18" charset="0"/>
              </a:rPr>
              <a:t>2.  A knight is aware of the clothing and shelter needs of others</a:t>
            </a:r>
            <a:r>
              <a:rPr lang="en-US" sz="1400" dirty="0" smtClean="0">
                <a:latin typeface="Adobe Garamond Pro" pitchFamily="18" charset="0"/>
              </a:rPr>
              <a:t>.  </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Does the knight recognize that the environment that he provides to others affects their sense of </a:t>
            </a:r>
            <a:r>
              <a:rPr lang="en-US" sz="1200" u="sng" dirty="0" smtClean="0">
                <a:solidFill>
                  <a:srgbClr val="FF0000"/>
                </a:solidFill>
                <a:latin typeface="Adobe Garamond Pro" pitchFamily="18" charset="0"/>
              </a:rPr>
              <a:t>well-being</a:t>
            </a:r>
            <a:r>
              <a:rPr lang="en-US" sz="1200" dirty="0" smtClean="0">
                <a:latin typeface="Adobe Garamond Pro" pitchFamily="18" charset="0"/>
              </a:rPr>
              <a:t>?  ___  (sensitive partner)  </a:t>
            </a:r>
            <a:r>
              <a:rPr lang="en-US" sz="1400" dirty="0" smtClean="0">
                <a:latin typeface="Adobe Garamond Pro" pitchFamily="18" charset="0"/>
              </a:rPr>
              <a:t>	    </a:t>
            </a:r>
          </a:p>
        </p:txBody>
      </p:sp>
    </p:spTree>
    <p:extLst>
      <p:ext uri="{BB962C8B-B14F-4D97-AF65-F5344CB8AC3E}">
        <p14:creationId xmlns:p14="http://schemas.microsoft.com/office/powerpoint/2010/main" val="1616111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794" y="590550"/>
            <a:ext cx="8465622" cy="3962400"/>
          </a:xfrm>
          <a:prstGeom prst="rect">
            <a:avLst/>
          </a:prstGeom>
        </p:spPr>
      </p:pic>
      <p:sp>
        <p:nvSpPr>
          <p:cNvPr id="2" name="TextBox 1"/>
          <p:cNvSpPr txBox="1"/>
          <p:nvPr/>
        </p:nvSpPr>
        <p:spPr>
          <a:xfrm>
            <a:off x="369794" y="590550"/>
            <a:ext cx="8465622" cy="3447098"/>
          </a:xfrm>
          <a:prstGeom prst="rect">
            <a:avLst/>
          </a:prstGeom>
          <a:noFill/>
        </p:spPr>
        <p:txBody>
          <a:bodyPr wrap="square" rtlCol="0">
            <a:spAutoFit/>
          </a:bodyPr>
          <a:lstStyle/>
          <a:p>
            <a:pPr marL="514350" lvl="0" indent="-514350">
              <a:buFontTx/>
              <a:buAutoNum type="romanUcPeriod" startAt="4"/>
            </a:pPr>
            <a:r>
              <a:rPr lang="en-US" sz="2000" dirty="0">
                <a:solidFill>
                  <a:prstClr val="black"/>
                </a:solidFill>
                <a:latin typeface="Adobe Garamond Pro" pitchFamily="18" charset="0"/>
              </a:rPr>
              <a:t>Think about the people you are close to.  Grade yourself on a scale of 1 to 5:</a:t>
            </a:r>
          </a:p>
          <a:p>
            <a:pPr lvl="0"/>
            <a:endParaRPr lang="en-US" sz="1400" dirty="0">
              <a:solidFill>
                <a:prstClr val="black"/>
              </a:solidFill>
              <a:latin typeface="Adobe Garamond Pro" pitchFamily="18" charset="0"/>
            </a:endParaRPr>
          </a:p>
          <a:p>
            <a:pPr lvl="0"/>
            <a:r>
              <a:rPr lang="en-US" sz="2000" dirty="0">
                <a:solidFill>
                  <a:prstClr val="black"/>
                </a:solidFill>
                <a:latin typeface="Adobe Garamond Pro" pitchFamily="18" charset="0"/>
              </a:rPr>
              <a:t>	</a:t>
            </a:r>
            <a:r>
              <a:rPr lang="en-US" dirty="0">
                <a:solidFill>
                  <a:prstClr val="black"/>
                </a:solidFill>
                <a:latin typeface="Adobe Garamond Pro" pitchFamily="18" charset="0"/>
              </a:rPr>
              <a:t>1=Insensitive or self-centered</a:t>
            </a:r>
          </a:p>
          <a:p>
            <a:pPr lvl="0"/>
            <a:r>
              <a:rPr lang="en-US" dirty="0">
                <a:solidFill>
                  <a:prstClr val="black"/>
                </a:solidFill>
                <a:latin typeface="Adobe Garamond Pro" pitchFamily="18" charset="0"/>
              </a:rPr>
              <a:t>	5=The most knightly way to act in a specific situation</a:t>
            </a:r>
          </a:p>
          <a:p>
            <a:pPr lvl="0"/>
            <a:endParaRPr lang="en-US" sz="1200" dirty="0">
              <a:solidFill>
                <a:prstClr val="black"/>
              </a:solidFill>
              <a:latin typeface="Adobe Garamond Pro" pitchFamily="18" charset="0"/>
            </a:endParaRPr>
          </a:p>
          <a:p>
            <a:pPr lvl="0"/>
            <a:r>
              <a:rPr lang="en-US" dirty="0">
                <a:solidFill>
                  <a:prstClr val="black"/>
                </a:solidFill>
                <a:latin typeface="Adobe Garamond Pro" pitchFamily="18" charset="0"/>
              </a:rPr>
              <a:t>		</a:t>
            </a:r>
            <a:r>
              <a:rPr lang="en-US" sz="1600" dirty="0">
                <a:solidFill>
                  <a:prstClr val="black"/>
                </a:solidFill>
                <a:latin typeface="Adobe Garamond Pro" pitchFamily="18" charset="0"/>
              </a:rPr>
              <a:t>A.  A knight assists others with their </a:t>
            </a:r>
            <a:r>
              <a:rPr lang="en-US" sz="1600" u="sng" dirty="0">
                <a:solidFill>
                  <a:srgbClr val="FF0000"/>
                </a:solidFill>
                <a:latin typeface="Adobe Garamond Pro" pitchFamily="18" charset="0"/>
              </a:rPr>
              <a:t>physiological</a:t>
            </a:r>
            <a:r>
              <a:rPr lang="en-US" sz="1600" dirty="0">
                <a:solidFill>
                  <a:prstClr val="black"/>
                </a:solidFill>
                <a:latin typeface="Adobe Garamond Pro" pitchFamily="18" charset="0"/>
              </a:rPr>
              <a:t> needs.  Along with air and 	         	     </a:t>
            </a:r>
            <a:r>
              <a:rPr lang="en-US" sz="1600" dirty="0" smtClean="0">
                <a:solidFill>
                  <a:prstClr val="black"/>
                </a:solidFill>
                <a:latin typeface="Adobe Garamond Pro" pitchFamily="18" charset="0"/>
              </a:rPr>
              <a:t>	     water</a:t>
            </a:r>
            <a:r>
              <a:rPr lang="en-US" sz="1600" dirty="0">
                <a:solidFill>
                  <a:prstClr val="black"/>
                </a:solidFill>
                <a:latin typeface="Adobe Garamond Pro" pitchFamily="18" charset="0"/>
              </a:rPr>
              <a:t>, those we love have other biological needs which must be met in order 		     </a:t>
            </a:r>
            <a:r>
              <a:rPr lang="en-US" sz="1600" dirty="0" smtClean="0">
                <a:solidFill>
                  <a:prstClr val="black"/>
                </a:solidFill>
                <a:latin typeface="Adobe Garamond Pro" pitchFamily="18" charset="0"/>
              </a:rPr>
              <a:t>	     to </a:t>
            </a:r>
            <a:r>
              <a:rPr lang="en-US" sz="1600" dirty="0">
                <a:solidFill>
                  <a:prstClr val="black"/>
                </a:solidFill>
                <a:latin typeface="Adobe Garamond Pro" pitchFamily="18" charset="0"/>
              </a:rPr>
              <a:t>ensure their survival.   </a:t>
            </a:r>
            <a:endParaRPr lang="en-US" dirty="0">
              <a:solidFill>
                <a:prstClr val="black"/>
              </a:solidFill>
              <a:latin typeface="Adobe Garamond Pro" pitchFamily="18" charset="0"/>
            </a:endParaRPr>
          </a:p>
          <a:p>
            <a:pPr lvl="0"/>
            <a:endParaRPr lang="en-US" sz="1400" dirty="0">
              <a:solidFill>
                <a:prstClr val="black"/>
              </a:solidFill>
              <a:latin typeface="Adobe Garamond Pro" pitchFamily="18" charset="0"/>
            </a:endParaRPr>
          </a:p>
          <a:p>
            <a:pPr lvl="0"/>
            <a:r>
              <a:rPr lang="en-US" dirty="0">
                <a:solidFill>
                  <a:prstClr val="black"/>
                </a:solidFill>
                <a:latin typeface="Adobe Garamond Pro" pitchFamily="18" charset="0"/>
              </a:rPr>
              <a:t>			</a:t>
            </a:r>
            <a:r>
              <a:rPr lang="en-US" sz="1400" dirty="0">
                <a:solidFill>
                  <a:prstClr val="black"/>
                </a:solidFill>
                <a:latin typeface="Adobe Garamond Pro" pitchFamily="18" charset="0"/>
              </a:rPr>
              <a:t>2.  A knight is aware of the clothing and shelter needs of others</a:t>
            </a:r>
            <a:r>
              <a:rPr lang="en-US" sz="1400" dirty="0" smtClean="0">
                <a:latin typeface="Adobe Garamond Pro" pitchFamily="18" charset="0"/>
              </a:rPr>
              <a:t>.  </a:t>
            </a:r>
          </a:p>
          <a:p>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Does the knight recognize that the type/style of clothing that is available to his wife or children may be more important to them than it is to him?  </a:t>
            </a:r>
            <a:br>
              <a:rPr lang="en-US" sz="1200" dirty="0" smtClean="0">
                <a:latin typeface="Adobe Garamond Pro" pitchFamily="18" charset="0"/>
              </a:rPr>
            </a:br>
            <a:r>
              <a:rPr lang="en-US" sz="1200" dirty="0" smtClean="0">
                <a:latin typeface="Adobe Garamond Pro" pitchFamily="18" charset="0"/>
              </a:rPr>
              <a:t>___  (accepts differences) </a:t>
            </a:r>
            <a:r>
              <a:rPr lang="en-US" sz="1400" dirty="0" smtClean="0">
                <a:latin typeface="Adobe Garamond Pro" pitchFamily="18" charset="0"/>
              </a:rPr>
              <a:t>	    </a:t>
            </a:r>
          </a:p>
        </p:txBody>
      </p:sp>
    </p:spTree>
    <p:extLst>
      <p:ext uri="{BB962C8B-B14F-4D97-AF65-F5344CB8AC3E}">
        <p14:creationId xmlns:p14="http://schemas.microsoft.com/office/powerpoint/2010/main" val="78167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578" y="514350"/>
            <a:ext cx="8465622" cy="4114800"/>
          </a:xfrm>
          <a:prstGeom prst="rect">
            <a:avLst/>
          </a:prstGeom>
        </p:spPr>
      </p:pic>
      <p:sp>
        <p:nvSpPr>
          <p:cNvPr id="2" name="TextBox 1"/>
          <p:cNvSpPr txBox="1"/>
          <p:nvPr/>
        </p:nvSpPr>
        <p:spPr>
          <a:xfrm>
            <a:off x="373578" y="513444"/>
            <a:ext cx="8465622" cy="3262432"/>
          </a:xfrm>
          <a:prstGeom prst="rect">
            <a:avLst/>
          </a:prstGeom>
          <a:noFill/>
        </p:spPr>
        <p:txBody>
          <a:bodyPr wrap="square" rtlCol="0">
            <a:spAutoFit/>
          </a:bodyPr>
          <a:lstStyle/>
          <a:p>
            <a:pPr marL="514350" indent="-514350">
              <a:buAutoNum type="romanUcPeriod" startAt="4"/>
            </a:pPr>
            <a:r>
              <a:rPr lang="en-US" sz="2000" dirty="0" smtClean="0">
                <a:latin typeface="Adobe Garamond Pro" pitchFamily="18" charset="0"/>
              </a:rPr>
              <a:t>Think about the people you are close to.  Grade yourself on a scale of 1 to 5:</a:t>
            </a:r>
          </a:p>
          <a:p>
            <a:endParaRPr lang="en-US" sz="1400" dirty="0">
              <a:latin typeface="Adobe Garamond Pro" pitchFamily="18" charset="0"/>
            </a:endParaRPr>
          </a:p>
          <a:p>
            <a:r>
              <a:rPr lang="en-US" sz="2000" dirty="0" smtClean="0">
                <a:latin typeface="Adobe Garamond Pro" pitchFamily="18" charset="0"/>
              </a:rPr>
              <a:t>	</a:t>
            </a:r>
            <a:r>
              <a:rPr lang="en-US" dirty="0" smtClean="0">
                <a:latin typeface="Adobe Garamond Pro" pitchFamily="18" charset="0"/>
              </a:rPr>
              <a:t>1=Insensitive or self-centered</a:t>
            </a:r>
          </a:p>
          <a:p>
            <a:r>
              <a:rPr lang="en-US" dirty="0">
                <a:latin typeface="Adobe Garamond Pro" pitchFamily="18" charset="0"/>
              </a:rPr>
              <a:t>	</a:t>
            </a:r>
            <a:r>
              <a:rPr lang="en-US" dirty="0" smtClean="0">
                <a:latin typeface="Adobe Garamond Pro" pitchFamily="18" charset="0"/>
              </a:rPr>
              <a:t>5=The most knightly way to act in a specific situation</a:t>
            </a:r>
          </a:p>
          <a:p>
            <a:endParaRPr lang="en-US" sz="1200" dirty="0">
              <a:latin typeface="Adobe Garamond Pro" pitchFamily="18" charset="0"/>
            </a:endParaRPr>
          </a:p>
          <a:p>
            <a:r>
              <a:rPr lang="en-US" dirty="0" smtClean="0">
                <a:latin typeface="Adobe Garamond Pro" pitchFamily="18" charset="0"/>
              </a:rPr>
              <a:t>		</a:t>
            </a:r>
            <a:r>
              <a:rPr lang="en-US" sz="1600" dirty="0" smtClean="0">
                <a:solidFill>
                  <a:prstClr val="black"/>
                </a:solidFill>
                <a:latin typeface="Adobe Garamond Pro" pitchFamily="18" charset="0"/>
              </a:rPr>
              <a:t>A</a:t>
            </a:r>
            <a:r>
              <a:rPr lang="en-US" sz="1600" dirty="0">
                <a:solidFill>
                  <a:prstClr val="black"/>
                </a:solidFill>
                <a:latin typeface="Adobe Garamond Pro" pitchFamily="18" charset="0"/>
              </a:rPr>
              <a:t>.  A knight assists others with their </a:t>
            </a:r>
            <a:r>
              <a:rPr lang="en-US" sz="1600" u="sng" dirty="0">
                <a:solidFill>
                  <a:srgbClr val="FF0000"/>
                </a:solidFill>
                <a:latin typeface="Adobe Garamond Pro" pitchFamily="18" charset="0"/>
              </a:rPr>
              <a:t>physiological</a:t>
            </a:r>
            <a:r>
              <a:rPr lang="en-US" sz="1600" dirty="0">
                <a:solidFill>
                  <a:prstClr val="black"/>
                </a:solidFill>
                <a:latin typeface="Adobe Garamond Pro" pitchFamily="18" charset="0"/>
              </a:rPr>
              <a:t> needs.  Along with air and 	         	     	     water, those we love have other biological needs which must be met in order 		     	     to ensure their survival</a:t>
            </a:r>
            <a:r>
              <a:rPr lang="en-US" sz="1600" dirty="0" smtClean="0">
                <a:latin typeface="Adobe Garamond Pro" pitchFamily="18" charset="0"/>
              </a:rPr>
              <a:t>.   </a:t>
            </a:r>
            <a:endParaRPr lang="en-US" dirty="0" smtClean="0">
              <a:latin typeface="Adobe Garamond Pro" pitchFamily="18" charset="0"/>
            </a:endParaRPr>
          </a:p>
          <a:p>
            <a:endParaRPr lang="en-US" sz="1400" dirty="0">
              <a:latin typeface="Adobe Garamond Pro" pitchFamily="18" charset="0"/>
            </a:endParaRPr>
          </a:p>
          <a:p>
            <a:r>
              <a:rPr lang="en-US" dirty="0" smtClean="0">
                <a:latin typeface="Adobe Garamond Pro" pitchFamily="18" charset="0"/>
              </a:rPr>
              <a:t>			</a:t>
            </a:r>
            <a:r>
              <a:rPr lang="en-US" sz="1400" dirty="0" smtClean="0">
                <a:latin typeface="Adobe Garamond Pro" pitchFamily="18" charset="0"/>
              </a:rPr>
              <a:t>3.  There is a biological need for touch, for </a:t>
            </a:r>
            <a:r>
              <a:rPr lang="en-US" sz="1400" u="sng" dirty="0" smtClean="0">
                <a:solidFill>
                  <a:srgbClr val="FF0000"/>
                </a:solidFill>
                <a:latin typeface="Adobe Garamond Pro" pitchFamily="18" charset="0"/>
              </a:rPr>
              <a:t>comfort</a:t>
            </a:r>
            <a:r>
              <a:rPr lang="en-US" sz="1400" dirty="0" smtClean="0">
                <a:latin typeface="Adobe Garamond Pro" pitchFamily="18" charset="0"/>
              </a:rPr>
              <a:t> and for sexual contact.</a:t>
            </a:r>
            <a:br>
              <a:rPr lang="en-US" sz="1400" dirty="0" smtClean="0">
                <a:latin typeface="Adobe Garamond Pro" pitchFamily="18" charset="0"/>
              </a:rPr>
            </a:br>
            <a:endParaRPr lang="en-US" sz="1400" dirty="0">
              <a:latin typeface="Adobe Garamond Pro" pitchFamily="18" charset="0"/>
            </a:endParaRPr>
          </a:p>
          <a:p>
            <a:pPr marL="3486150" lvl="7" indent="-285750">
              <a:buFont typeface="Arial" panose="020B0604020202020204" pitchFamily="34" charset="0"/>
              <a:buChar char="•"/>
            </a:pPr>
            <a:r>
              <a:rPr lang="en-US" sz="1200" dirty="0" smtClean="0">
                <a:latin typeface="Adobe Garamond Pro" pitchFamily="18" charset="0"/>
              </a:rPr>
              <a:t>What happens when a woman wants physical comfort from a knight without sexual </a:t>
            </a:r>
            <a:r>
              <a:rPr lang="en-US" sz="1200" dirty="0" smtClean="0">
                <a:latin typeface="Adobe Garamond Pro" pitchFamily="18" charset="0"/>
              </a:rPr>
              <a:t>contact?  </a:t>
            </a:r>
            <a:r>
              <a:rPr lang="en-US" sz="1200" dirty="0" smtClean="0">
                <a:latin typeface="Adobe Garamond Pro" pitchFamily="18" charset="0"/>
              </a:rPr>
              <a:t>___  (respecting personal boundaries) </a:t>
            </a:r>
            <a:r>
              <a:rPr lang="en-US" sz="1400" dirty="0" smtClean="0">
                <a:latin typeface="Adobe Garamond Pro" pitchFamily="18" charset="0"/>
              </a:rPr>
              <a:t>	    </a:t>
            </a:r>
          </a:p>
        </p:txBody>
      </p:sp>
    </p:spTree>
    <p:extLst>
      <p:ext uri="{BB962C8B-B14F-4D97-AF65-F5344CB8AC3E}">
        <p14:creationId xmlns:p14="http://schemas.microsoft.com/office/powerpoint/2010/main" val="2036755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686</Words>
  <Application>Microsoft Office PowerPoint</Application>
  <PresentationFormat>On-screen Show (16:9)</PresentationFormat>
  <Paragraphs>272</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Faehling</dc:creator>
  <cp:lastModifiedBy>Laura Cramer</cp:lastModifiedBy>
  <cp:revision>71</cp:revision>
  <cp:lastPrinted>2014-07-25T20:27:58Z</cp:lastPrinted>
  <dcterms:created xsi:type="dcterms:W3CDTF">2014-05-07T17:07:37Z</dcterms:created>
  <dcterms:modified xsi:type="dcterms:W3CDTF">2014-07-29T16:42:21Z</dcterms:modified>
</cp:coreProperties>
</file>