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9" r:id="rId5"/>
    <p:sldId id="283" r:id="rId6"/>
    <p:sldId id="284" r:id="rId7"/>
    <p:sldId id="285" r:id="rId8"/>
    <p:sldId id="286" r:id="rId9"/>
    <p:sldId id="287" r:id="rId10"/>
    <p:sldId id="288" r:id="rId11"/>
    <p:sldId id="290" r:id="rId12"/>
    <p:sldId id="291" r:id="rId13"/>
    <p:sldId id="292" r:id="rId14"/>
    <p:sldId id="293" r:id="rId15"/>
    <p:sldId id="294" r:id="rId16"/>
    <p:sldId id="295" r:id="rId17"/>
    <p:sldId id="296" r:id="rId18"/>
    <p:sldId id="297" r:id="rId19"/>
    <p:sldId id="298" r:id="rId20"/>
    <p:sldId id="299" r:id="rId21"/>
    <p:sldId id="307" r:id="rId22"/>
    <p:sldId id="300" r:id="rId23"/>
    <p:sldId id="301" r:id="rId24"/>
    <p:sldId id="302" r:id="rId25"/>
    <p:sldId id="303" r:id="rId26"/>
    <p:sldId id="304" r:id="rId27"/>
    <p:sldId id="305" r:id="rId28"/>
    <p:sldId id="309" r:id="rId29"/>
    <p:sldId id="311" r:id="rId30"/>
    <p:sldId id="312" r:id="rId31"/>
    <p:sldId id="310" r:id="rId32"/>
    <p:sldId id="313" r:id="rId33"/>
    <p:sldId id="314" r:id="rId34"/>
    <p:sldId id="315" r:id="rId35"/>
    <p:sldId id="316" r:id="rId36"/>
    <p:sldId id="317" r:id="rId37"/>
    <p:sldId id="31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552"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03C8E-6B5E-4F94-8C5D-4B732E4E536F}"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11399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3C8E-6B5E-4F94-8C5D-4B732E4E536F}"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46830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3C8E-6B5E-4F94-8C5D-4B732E4E536F}"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404146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3C8E-6B5E-4F94-8C5D-4B732E4E536F}"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206980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03C8E-6B5E-4F94-8C5D-4B732E4E536F}"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113811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03C8E-6B5E-4F94-8C5D-4B732E4E536F}"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423975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03C8E-6B5E-4F94-8C5D-4B732E4E536F}" type="datetimeFigureOut">
              <a:rPr lang="en-US" smtClean="0"/>
              <a:t>4/23/2012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415391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03C8E-6B5E-4F94-8C5D-4B732E4E536F}" type="datetimeFigureOut">
              <a:rPr lang="en-US" smtClean="0"/>
              <a:t>4/23/2012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151120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3C8E-6B5E-4F94-8C5D-4B732E4E536F}" type="datetimeFigureOut">
              <a:rPr lang="en-US" smtClean="0"/>
              <a:t>4/23/2012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277496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03C8E-6B5E-4F94-8C5D-4B732E4E536F}"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420940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03C8E-6B5E-4F94-8C5D-4B732E4E536F}"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E78FB-0807-492F-B786-E94BE3F83F06}" type="slidenum">
              <a:rPr lang="en-US" smtClean="0"/>
              <a:t>‹#›</a:t>
            </a:fld>
            <a:endParaRPr lang="en-US"/>
          </a:p>
        </p:txBody>
      </p:sp>
    </p:spTree>
    <p:extLst>
      <p:ext uri="{BB962C8B-B14F-4D97-AF65-F5344CB8AC3E}">
        <p14:creationId xmlns:p14="http://schemas.microsoft.com/office/powerpoint/2010/main" val="170257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C03C8E-6B5E-4F94-8C5D-4B732E4E536F}" type="datetimeFigureOut">
              <a:rPr lang="en-US" smtClean="0"/>
              <a:t>4/23/2012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8E78FB-0807-492F-B786-E94BE3F83F06}" type="slidenum">
              <a:rPr lang="en-US" smtClean="0"/>
              <a:t>‹#›</a:t>
            </a:fld>
            <a:endParaRPr lang="en-US"/>
          </a:p>
        </p:txBody>
      </p:sp>
    </p:spTree>
    <p:extLst>
      <p:ext uri="{BB962C8B-B14F-4D97-AF65-F5344CB8AC3E}">
        <p14:creationId xmlns:p14="http://schemas.microsoft.com/office/powerpoint/2010/main" val="3707594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1590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3" y="1219021"/>
            <a:ext cx="1869683"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vigilant about what can harm me. </a:t>
            </a:r>
            <a:endParaRPr lang="en-US" dirty="0">
              <a:latin typeface="Plantagenet Cherokee" pitchFamily="18" charset="0"/>
              <a:cs typeface="Arial" pitchFamily="34" charset="0"/>
            </a:endParaRPr>
          </a:p>
        </p:txBody>
      </p:sp>
      <p:sp>
        <p:nvSpPr>
          <p:cNvPr id="16" name="TextBox 15"/>
          <p:cNvSpPr txBox="1"/>
          <p:nvPr/>
        </p:nvSpPr>
        <p:spPr>
          <a:xfrm>
            <a:off x="6506831" y="1219021"/>
            <a:ext cx="1951369"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relaxed and fearless.</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smtClean="0">
                <a:latin typeface="Plantagenet Cherokee" pitchFamily="18" charset="0"/>
                <a:cs typeface="Arial" pitchFamily="34" charset="0"/>
              </a:rPr>
              <a:t>5.</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3619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13458" y="1220937"/>
            <a:ext cx="1869684"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organized.</a:t>
            </a:r>
            <a:endParaRPr lang="en-US" dirty="0">
              <a:latin typeface="Plantagenet Cherokee" pitchFamily="18" charset="0"/>
              <a:cs typeface="Arial" pitchFamily="34" charset="0"/>
            </a:endParaRPr>
          </a:p>
        </p:txBody>
      </p:sp>
      <p:sp>
        <p:nvSpPr>
          <p:cNvPr id="16" name="TextBox 15"/>
          <p:cNvSpPr txBox="1"/>
          <p:nvPr/>
        </p:nvSpPr>
        <p:spPr>
          <a:xfrm>
            <a:off x="6605054" y="1219021"/>
            <a:ext cx="1853146"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as flexible as the situation demands.</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a:latin typeface="Plantagenet Cherokee" pitchFamily="18" charset="0"/>
              </a:rPr>
              <a:t>6</a:t>
            </a:r>
            <a:r>
              <a:rPr lang="en-US" dirty="0" smtClean="0">
                <a:latin typeface="Plantagenet Cherokee" pitchFamily="18" charset="0"/>
              </a:rPr>
              <a:t>.</a:t>
            </a:r>
            <a:endParaRPr lang="en-US" dirty="0">
              <a:latin typeface="Plantagenet Cherokee" pitchFamily="18"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3" y="1371421"/>
            <a:ext cx="1869683"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hold others accountable for their actions.</a:t>
            </a:r>
            <a:endParaRPr lang="en-US" dirty="0">
              <a:latin typeface="Plantagenet Cherokee" pitchFamily="18" charset="0"/>
              <a:cs typeface="Arial" pitchFamily="34" charset="0"/>
            </a:endParaRPr>
          </a:p>
        </p:txBody>
      </p:sp>
      <p:sp>
        <p:nvSpPr>
          <p:cNvPr id="16" name="TextBox 15"/>
          <p:cNvSpPr txBox="1"/>
          <p:nvPr/>
        </p:nvSpPr>
        <p:spPr>
          <a:xfrm>
            <a:off x="6487887" y="1371421"/>
            <a:ext cx="1951369"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be known as a man of grace.</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a:latin typeface="Plantagenet Cherokee" pitchFamily="18" charset="0"/>
                <a:cs typeface="Arial" pitchFamily="34" charset="0"/>
              </a:rPr>
              <a:t>7</a:t>
            </a:r>
            <a:r>
              <a:rPr lang="en-US" dirty="0" smtClean="0">
                <a:latin typeface="Plantagenet Cherokee" pitchFamily="18" charset="0"/>
                <a:cs typeface="Arial" pitchFamily="34" charset="0"/>
              </a:rPr>
              <a:t>.</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869684"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plan for my future.</a:t>
            </a:r>
            <a:endParaRPr lang="en-US" dirty="0">
              <a:latin typeface="Plantagenet Cherokee" pitchFamily="18" charset="0"/>
              <a:cs typeface="Arial" pitchFamily="34" charset="0"/>
            </a:endParaRPr>
          </a:p>
        </p:txBody>
      </p:sp>
      <p:sp>
        <p:nvSpPr>
          <p:cNvPr id="16" name="TextBox 15"/>
          <p:cNvSpPr txBox="1"/>
          <p:nvPr/>
        </p:nvSpPr>
        <p:spPr>
          <a:xfrm>
            <a:off x="6605054" y="1504950"/>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walk by faith.</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343620"/>
            <a:ext cx="1869684"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socially active.</a:t>
            </a:r>
            <a:endParaRPr lang="en-US" dirty="0">
              <a:latin typeface="Plantagenet Cherokee" pitchFamily="18" charset="0"/>
              <a:cs typeface="Arial" pitchFamily="34" charset="0"/>
            </a:endParaRPr>
          </a:p>
        </p:txBody>
      </p:sp>
      <p:sp>
        <p:nvSpPr>
          <p:cNvPr id="16" name="TextBox 15"/>
          <p:cNvSpPr txBox="1"/>
          <p:nvPr/>
        </p:nvSpPr>
        <p:spPr>
          <a:xfrm>
            <a:off x="6605054" y="134362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have adequate time for reflection.</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smtClean="0">
                <a:latin typeface="Plantagenet Cherokee" pitchFamily="18" charset="0"/>
              </a:rPr>
              <a:t>9.</a:t>
            </a:r>
            <a:endParaRPr lang="en-US" dirty="0">
              <a:latin typeface="Plantagenet Cherokee" pitchFamily="18"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21538"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work hard for excellence.</a:t>
            </a:r>
            <a:endParaRPr lang="en-US" dirty="0">
              <a:latin typeface="Plantagenet Cherokee" pitchFamily="18" charset="0"/>
              <a:cs typeface="Arial" pitchFamily="34" charset="0"/>
            </a:endParaRPr>
          </a:p>
        </p:txBody>
      </p:sp>
      <p:sp>
        <p:nvSpPr>
          <p:cNvPr id="16" name="TextBox 15"/>
          <p:cNvSpPr txBox="1"/>
          <p:nvPr/>
        </p:nvSpPr>
        <p:spPr>
          <a:xfrm>
            <a:off x="6605054" y="1496019"/>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practice the skill of acceptance.</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200150"/>
            <a:ext cx="1997738"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goal- directed and achievement- focused.</a:t>
            </a:r>
            <a:endParaRPr lang="en-US" dirty="0">
              <a:latin typeface="Plantagenet Cherokee" pitchFamily="18" charset="0"/>
              <a:cs typeface="Arial" pitchFamily="34" charset="0"/>
            </a:endParaRPr>
          </a:p>
        </p:txBody>
      </p:sp>
      <p:sp>
        <p:nvSpPr>
          <p:cNvPr id="16" name="TextBox 15"/>
          <p:cNvSpPr txBox="1"/>
          <p:nvPr/>
        </p:nvSpPr>
        <p:spPr>
          <a:xfrm>
            <a:off x="6583283" y="1200150"/>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live a life of gratitude. </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rPr>
              <a:t>11.</a:t>
            </a:r>
            <a:endParaRPr lang="en-US" dirty="0">
              <a:latin typeface="Plantagenet Cherokee" pitchFamily="18"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respected for my excellent work ethic.</a:t>
            </a:r>
            <a:endParaRPr lang="en-US" dirty="0">
              <a:latin typeface="Plantagenet Cherokee" pitchFamily="18" charset="0"/>
              <a:cs typeface="Arial" pitchFamily="34" charset="0"/>
            </a:endParaRPr>
          </a:p>
        </p:txBody>
      </p:sp>
      <p:sp>
        <p:nvSpPr>
          <p:cNvPr id="16" name="TextBox 15"/>
          <p:cNvSpPr txBox="1"/>
          <p:nvPr/>
        </p:nvSpPr>
        <p:spPr>
          <a:xfrm>
            <a:off x="6605054" y="1504950"/>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have fun and play.</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12.</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87531" y="1280814"/>
            <a:ext cx="1921538"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be a father mentor to those around me.</a:t>
            </a:r>
            <a:endParaRPr lang="en-US" dirty="0">
              <a:latin typeface="Plantagenet Cherokee" pitchFamily="18" charset="0"/>
              <a:cs typeface="Arial" pitchFamily="34" charset="0"/>
            </a:endParaRPr>
          </a:p>
        </p:txBody>
      </p:sp>
      <p:sp>
        <p:nvSpPr>
          <p:cNvPr id="16" name="TextBox 15"/>
          <p:cNvSpPr txBox="1"/>
          <p:nvPr/>
        </p:nvSpPr>
        <p:spPr>
          <a:xfrm>
            <a:off x="6605054" y="1280814"/>
            <a:ext cx="1853146" cy="1477328"/>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to acknowledge another person’s freedom to be different. </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13.</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83676"/>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84826"/>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3" y="1219021"/>
            <a:ext cx="1869683" cy="1477328"/>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desire the efficiency that comes with following a routine.</a:t>
            </a:r>
            <a:endParaRPr lang="en-US" dirty="0">
              <a:latin typeface="Plantagenet Cherokee" pitchFamily="18" charset="0"/>
              <a:cs typeface="Arial" pitchFamily="34" charset="0"/>
            </a:endParaRPr>
          </a:p>
        </p:txBody>
      </p:sp>
      <p:sp>
        <p:nvSpPr>
          <p:cNvPr id="16" name="TextBox 15"/>
          <p:cNvSpPr txBox="1"/>
          <p:nvPr/>
        </p:nvSpPr>
        <p:spPr>
          <a:xfrm>
            <a:off x="6605054" y="1219021"/>
            <a:ext cx="1853146"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spontaneous regarding what comes my way. </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14.</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971550"/>
            <a:ext cx="3505200" cy="2420054"/>
          </a:xfrm>
          <a:prstGeom prst="rect">
            <a:avLst/>
          </a:prstGeom>
          <a:effectLst>
            <a:glow rad="228600">
              <a:schemeClr val="accent1">
                <a:satMod val="175000"/>
                <a:alpha val="40000"/>
              </a:schemeClr>
            </a:glow>
          </a:effectLst>
        </p:spPr>
      </p:pic>
      <p:sp>
        <p:nvSpPr>
          <p:cNvPr id="6" name="TextBox 5"/>
          <p:cNvSpPr txBox="1"/>
          <p:nvPr/>
        </p:nvSpPr>
        <p:spPr>
          <a:xfrm>
            <a:off x="5622792" y="1276348"/>
            <a:ext cx="2911608" cy="1754326"/>
          </a:xfrm>
          <a:prstGeom prst="rect">
            <a:avLst/>
          </a:prstGeom>
          <a:noFill/>
        </p:spPr>
        <p:txBody>
          <a:bodyPr wrap="square" rtlCol="0">
            <a:spAutoFit/>
          </a:bodyPr>
          <a:lstStyle/>
          <a:p>
            <a:pPr algn="ctr"/>
            <a:r>
              <a:rPr lang="en-US" sz="3600" dirty="0" smtClean="0">
                <a:latin typeface="Copperplate Gothic Bold" pitchFamily="34" charset="0"/>
                <a:cs typeface="Arial" pitchFamily="34" charset="0"/>
              </a:rPr>
              <a:t>Balance is not Easy</a:t>
            </a:r>
            <a:endParaRPr lang="en-US" sz="3600" dirty="0">
              <a:latin typeface="Copperplate Gothic Bold" pitchFamily="34" charset="0"/>
              <a:cs typeface="Arial" pitchFamily="34" charset="0"/>
            </a:endParaRPr>
          </a:p>
        </p:txBody>
      </p:sp>
    </p:spTree>
    <p:extLst>
      <p:ext uri="{BB962C8B-B14F-4D97-AF65-F5344CB8AC3E}">
        <p14:creationId xmlns:p14="http://schemas.microsoft.com/office/powerpoint/2010/main" val="36124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13458" y="1496020"/>
            <a:ext cx="1869684"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learn new things.</a:t>
            </a:r>
            <a:endParaRPr lang="en-US" dirty="0">
              <a:latin typeface="Plantagenet Cherokee" pitchFamily="18" charset="0"/>
              <a:cs typeface="Arial" pitchFamily="34" charset="0"/>
            </a:endParaRPr>
          </a:p>
        </p:txBody>
      </p:sp>
      <p:sp>
        <p:nvSpPr>
          <p:cNvPr id="16" name="TextBox 15"/>
          <p:cNvSpPr txBox="1"/>
          <p:nvPr/>
        </p:nvSpPr>
        <p:spPr>
          <a:xfrm>
            <a:off x="6605054" y="149602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don’t want to compromise my values.</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15.</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7" name="TextBox 16"/>
          <p:cNvSpPr txBox="1"/>
          <p:nvPr/>
        </p:nvSpPr>
        <p:spPr>
          <a:xfrm>
            <a:off x="4572000" y="1749445"/>
            <a:ext cx="3900287" cy="1569660"/>
          </a:xfrm>
          <a:prstGeom prst="rect">
            <a:avLst/>
          </a:prstGeom>
          <a:noFill/>
        </p:spPr>
        <p:txBody>
          <a:bodyPr wrap="square" rtlCol="0">
            <a:spAutoFit/>
          </a:bodyPr>
          <a:lstStyle/>
          <a:p>
            <a:pPr algn="ctr"/>
            <a:r>
              <a:rPr lang="en-US" sz="2400" i="1" dirty="0" smtClean="0">
                <a:latin typeface="Plantagenet Cherokee" pitchFamily="18" charset="0"/>
                <a:cs typeface="Arial" pitchFamily="34" charset="0"/>
              </a:rPr>
              <a:t>“The function of wisdom is to discriminate between good and evil.”</a:t>
            </a:r>
          </a:p>
          <a:p>
            <a:pPr algn="r"/>
            <a:r>
              <a:rPr lang="en-US" sz="2400" i="1" dirty="0" err="1" smtClean="0">
                <a:latin typeface="Plantagenet Cherokee" pitchFamily="18" charset="0"/>
                <a:cs typeface="Arial" pitchFamily="34" charset="0"/>
              </a:rPr>
              <a:t>Ciero</a:t>
            </a:r>
            <a:endParaRPr lang="en-US" sz="2400" i="1" dirty="0">
              <a:latin typeface="Plantagenet Cherokee" pitchFamily="18" charset="0"/>
              <a:cs typeface="Arial" pitchFamily="34" charset="0"/>
            </a:endParaRPr>
          </a:p>
        </p:txBody>
      </p:sp>
    </p:spTree>
    <p:extLst>
      <p:ext uri="{BB962C8B-B14F-4D97-AF65-F5344CB8AC3E}">
        <p14:creationId xmlns:p14="http://schemas.microsoft.com/office/powerpoint/2010/main" val="15547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28750"/>
            <a:ext cx="1869684"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live a life of self -control.</a:t>
            </a:r>
            <a:endParaRPr lang="en-US" dirty="0">
              <a:latin typeface="Plantagenet Cherokee" pitchFamily="18" charset="0"/>
              <a:cs typeface="Arial" pitchFamily="34" charset="0"/>
            </a:endParaRPr>
          </a:p>
        </p:txBody>
      </p:sp>
      <p:sp>
        <p:nvSpPr>
          <p:cNvPr id="16" name="TextBox 15"/>
          <p:cNvSpPr txBox="1"/>
          <p:nvPr/>
        </p:nvSpPr>
        <p:spPr>
          <a:xfrm>
            <a:off x="6605054" y="1428750"/>
            <a:ext cx="1853146"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do not want to be a perfectionist or be rigid.</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16.</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219020"/>
            <a:ext cx="1997737"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appreciate what I have accomplished.</a:t>
            </a:r>
            <a:endParaRPr lang="en-US" dirty="0">
              <a:latin typeface="Plantagenet Cherokee" pitchFamily="18" charset="0"/>
              <a:cs typeface="Arial" pitchFamily="34" charset="0"/>
            </a:endParaRPr>
          </a:p>
        </p:txBody>
      </p:sp>
      <p:sp>
        <p:nvSpPr>
          <p:cNvPr id="16" name="TextBox 15"/>
          <p:cNvSpPr txBox="1"/>
          <p:nvPr/>
        </p:nvSpPr>
        <p:spPr>
          <a:xfrm>
            <a:off x="6605054" y="1219020"/>
            <a:ext cx="1853146" cy="1477328"/>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humbly recognize my source of strength.</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17.</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1288" y="1496020"/>
            <a:ext cx="19977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submit to authority.</a:t>
            </a:r>
            <a:endParaRPr lang="en-US" dirty="0">
              <a:latin typeface="Plantagenet Cherokee" pitchFamily="18" charset="0"/>
              <a:cs typeface="Arial" pitchFamily="34" charset="0"/>
            </a:endParaRPr>
          </a:p>
        </p:txBody>
      </p:sp>
      <p:sp>
        <p:nvSpPr>
          <p:cNvPr id="16" name="TextBox 15"/>
          <p:cNvSpPr txBox="1"/>
          <p:nvPr/>
        </p:nvSpPr>
        <p:spPr>
          <a:xfrm>
            <a:off x="6605054" y="149602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make my own decisions.</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18.</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consistently involved with my family.</a:t>
            </a:r>
            <a:endParaRPr lang="en-US" dirty="0">
              <a:latin typeface="Plantagenet Cherokee" pitchFamily="18" charset="0"/>
              <a:cs typeface="Arial" pitchFamily="34" charset="0"/>
            </a:endParaRPr>
          </a:p>
        </p:txBody>
      </p:sp>
      <p:sp>
        <p:nvSpPr>
          <p:cNvPr id="16" name="TextBox 15"/>
          <p:cNvSpPr txBox="1"/>
          <p:nvPr/>
        </p:nvSpPr>
        <p:spPr>
          <a:xfrm>
            <a:off x="6605054" y="1496019"/>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give those I love their space.</a:t>
            </a:r>
            <a:endParaRPr lang="en-US" dirty="0">
              <a:latin typeface="Plantagenet Cherokee" pitchFamily="18" charset="0"/>
              <a:cs typeface="Arial" pitchFamily="34" charset="0"/>
            </a:endParaRPr>
          </a:p>
        </p:txBody>
      </p:sp>
      <p:sp>
        <p:nvSpPr>
          <p:cNvPr id="6" name="TextBox 5"/>
          <p:cNvSpPr txBox="1"/>
          <p:nvPr/>
        </p:nvSpPr>
        <p:spPr>
          <a:xfrm>
            <a:off x="4479262" y="634484"/>
            <a:ext cx="549937" cy="369332"/>
          </a:xfrm>
          <a:prstGeom prst="rect">
            <a:avLst/>
          </a:prstGeom>
          <a:noFill/>
        </p:spPr>
        <p:txBody>
          <a:bodyPr wrap="square" rtlCol="0">
            <a:spAutoFit/>
          </a:bodyPr>
          <a:lstStyle/>
          <a:p>
            <a:r>
              <a:rPr lang="en-US" dirty="0" smtClean="0">
                <a:latin typeface="Plantagenet Cherokee" pitchFamily="18" charset="0"/>
                <a:cs typeface="Arial" pitchFamily="34" charset="0"/>
              </a:rPr>
              <a:t>19.</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55462" y="1496017"/>
            <a:ext cx="19215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seen as reliable.</a:t>
            </a:r>
            <a:endParaRPr lang="en-US" dirty="0">
              <a:latin typeface="Plantagenet Cherokee" pitchFamily="18" charset="0"/>
              <a:cs typeface="Arial" pitchFamily="34" charset="0"/>
            </a:endParaRPr>
          </a:p>
        </p:txBody>
      </p:sp>
      <p:sp>
        <p:nvSpPr>
          <p:cNvPr id="16" name="TextBox 15"/>
          <p:cNvSpPr txBox="1"/>
          <p:nvPr/>
        </p:nvSpPr>
        <p:spPr>
          <a:xfrm>
            <a:off x="6605054" y="1496017"/>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do not want to be used or taken for granted. </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20.</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352550"/>
            <a:ext cx="19215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learn from my past.</a:t>
            </a:r>
            <a:endParaRPr lang="en-US" dirty="0">
              <a:latin typeface="Plantagenet Cherokee" pitchFamily="18" charset="0"/>
              <a:cs typeface="Arial" pitchFamily="34" charset="0"/>
            </a:endParaRPr>
          </a:p>
        </p:txBody>
      </p:sp>
      <p:sp>
        <p:nvSpPr>
          <p:cNvPr id="16" name="TextBox 15"/>
          <p:cNvSpPr txBox="1"/>
          <p:nvPr/>
        </p:nvSpPr>
        <p:spPr>
          <a:xfrm>
            <a:off x="6605054" y="135255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present in the moment.</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21.</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603183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8314" y="1200150"/>
            <a:ext cx="1921539" cy="1477328"/>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realistically acknowledge what needs to be changed.</a:t>
            </a:r>
            <a:endParaRPr lang="en-US" dirty="0">
              <a:latin typeface="Plantagenet Cherokee" pitchFamily="18" charset="0"/>
              <a:cs typeface="Arial" pitchFamily="34" charset="0"/>
            </a:endParaRPr>
          </a:p>
        </p:txBody>
      </p:sp>
      <p:sp>
        <p:nvSpPr>
          <p:cNvPr id="16" name="TextBox 15"/>
          <p:cNvSpPr txBox="1"/>
          <p:nvPr/>
        </p:nvSpPr>
        <p:spPr>
          <a:xfrm>
            <a:off x="6605054" y="1216478"/>
            <a:ext cx="1853146" cy="1477328"/>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encourage others with hope and optimism.</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22.</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financially responsible and save.</a:t>
            </a:r>
            <a:endParaRPr lang="en-US" dirty="0">
              <a:latin typeface="Plantagenet Cherokee" pitchFamily="18" charset="0"/>
              <a:cs typeface="Arial" pitchFamily="34" charset="0"/>
            </a:endParaRPr>
          </a:p>
        </p:txBody>
      </p:sp>
      <p:sp>
        <p:nvSpPr>
          <p:cNvPr id="16" name="TextBox 15"/>
          <p:cNvSpPr txBox="1"/>
          <p:nvPr/>
        </p:nvSpPr>
        <p:spPr>
          <a:xfrm>
            <a:off x="6597797" y="1496019"/>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able to give to others.</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23.</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361950"/>
            <a:ext cx="4420657" cy="4343400"/>
          </a:xfrm>
          <a:prstGeom prst="rect">
            <a:avLst/>
          </a:prstGeom>
          <a:effectLst>
            <a:glow rad="228600">
              <a:schemeClr val="accent1">
                <a:satMod val="175000"/>
                <a:alpha val="40000"/>
              </a:schemeClr>
            </a:glow>
          </a:effectLst>
        </p:spPr>
      </p:pic>
      <p:sp>
        <p:nvSpPr>
          <p:cNvPr id="6" name="TextBox 5"/>
          <p:cNvSpPr txBox="1"/>
          <p:nvPr/>
        </p:nvSpPr>
        <p:spPr>
          <a:xfrm>
            <a:off x="4495800" y="1504950"/>
            <a:ext cx="4114800" cy="1938992"/>
          </a:xfrm>
          <a:prstGeom prst="rect">
            <a:avLst/>
          </a:prstGeom>
          <a:noFill/>
        </p:spPr>
        <p:txBody>
          <a:bodyPr wrap="square" rtlCol="0">
            <a:spAutoFit/>
          </a:bodyPr>
          <a:lstStyle/>
          <a:p>
            <a:pPr algn="ctr">
              <a:spcBef>
                <a:spcPts val="1200"/>
              </a:spcBef>
            </a:pPr>
            <a:r>
              <a:rPr lang="en-US" sz="2600" b="1" dirty="0" smtClean="0">
                <a:latin typeface="Copperplate Gothic Bold" pitchFamily="34" charset="0"/>
                <a:cs typeface="Arial" pitchFamily="34" charset="0"/>
              </a:rPr>
              <a:t>Principle 12</a:t>
            </a:r>
            <a:r>
              <a:rPr lang="en-US" sz="2600" dirty="0" smtClean="0">
                <a:latin typeface="Copperplate Gothic Bold" pitchFamily="34" charset="0"/>
                <a:cs typeface="Arial" pitchFamily="34" charset="0"/>
              </a:rPr>
              <a:t> </a:t>
            </a:r>
          </a:p>
          <a:p>
            <a:pPr algn="ctr">
              <a:spcBef>
                <a:spcPts val="1200"/>
              </a:spcBef>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000" dirty="0" smtClean="0">
                <a:latin typeface="Plantagenet Cherokee" pitchFamily="18" charset="0"/>
                <a:cs typeface="Arial" pitchFamily="34" charset="0"/>
              </a:rPr>
              <a:t>“A man knows when to say ‘I was </a:t>
            </a:r>
            <a:r>
              <a:rPr lang="en-US" sz="2000" u="sng" dirty="0" smtClean="0">
                <a:solidFill>
                  <a:schemeClr val="tx2"/>
                </a:solidFill>
                <a:latin typeface="Plantagenet Cherokee" pitchFamily="18" charset="0"/>
                <a:cs typeface="Arial" pitchFamily="34" charset="0"/>
              </a:rPr>
              <a:t>wrong</a:t>
            </a:r>
            <a:r>
              <a:rPr lang="en-US" sz="2000" dirty="0" smtClean="0">
                <a:latin typeface="Plantagenet Cherokee" pitchFamily="18" charset="0"/>
                <a:cs typeface="Arial" pitchFamily="34" charset="0"/>
              </a:rPr>
              <a:t>’ and humbly faces his errors.”</a:t>
            </a:r>
            <a:endParaRPr lang="en-US" sz="2000" dirty="0">
              <a:latin typeface="Plantagenet Cherokee" pitchFamily="18" charset="0"/>
              <a:cs typeface="Arial" pitchFamily="34" charset="0"/>
            </a:endParaRPr>
          </a:p>
        </p:txBody>
      </p:sp>
    </p:spTree>
    <p:extLst>
      <p:ext uri="{BB962C8B-B14F-4D97-AF65-F5344CB8AC3E}">
        <p14:creationId xmlns:p14="http://schemas.microsoft.com/office/powerpoint/2010/main" val="21113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clear thinking and logical.</a:t>
            </a:r>
            <a:endParaRPr lang="en-US" dirty="0">
              <a:latin typeface="Plantagenet Cherokee" pitchFamily="18" charset="0"/>
              <a:cs typeface="Arial" pitchFamily="34" charset="0"/>
            </a:endParaRPr>
          </a:p>
        </p:txBody>
      </p:sp>
      <p:sp>
        <p:nvSpPr>
          <p:cNvPr id="16" name="TextBox 15"/>
          <p:cNvSpPr txBox="1"/>
          <p:nvPr/>
        </p:nvSpPr>
        <p:spPr>
          <a:xfrm>
            <a:off x="6605054" y="1496019"/>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creative.</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24.</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658139"/>
            <a:ext cx="19215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create my own options.</a:t>
            </a:r>
            <a:endParaRPr lang="en-US" dirty="0">
              <a:latin typeface="Plantagenet Cherokee" pitchFamily="18" charset="0"/>
              <a:cs typeface="Arial" pitchFamily="34" charset="0"/>
            </a:endParaRPr>
          </a:p>
        </p:txBody>
      </p:sp>
      <p:sp>
        <p:nvSpPr>
          <p:cNvPr id="16" name="TextBox 15"/>
          <p:cNvSpPr txBox="1"/>
          <p:nvPr/>
        </p:nvSpPr>
        <p:spPr>
          <a:xfrm>
            <a:off x="6506831" y="1668191"/>
            <a:ext cx="1931519"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a team player.</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25.</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9114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352550"/>
            <a:ext cx="19977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control my shadow.</a:t>
            </a:r>
            <a:endParaRPr lang="en-US" dirty="0">
              <a:latin typeface="Plantagenet Cherokee" pitchFamily="18" charset="0"/>
              <a:cs typeface="Arial" pitchFamily="34" charset="0"/>
            </a:endParaRPr>
          </a:p>
        </p:txBody>
      </p:sp>
      <p:sp>
        <p:nvSpPr>
          <p:cNvPr id="16" name="TextBox 15"/>
          <p:cNvSpPr txBox="1"/>
          <p:nvPr/>
        </p:nvSpPr>
        <p:spPr>
          <a:xfrm>
            <a:off x="6605054" y="135255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blow off some steam and relax.</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26.</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5633" y="1496179"/>
            <a:ext cx="1997738"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make good decisions.</a:t>
            </a:r>
            <a:endParaRPr lang="en-US" dirty="0">
              <a:latin typeface="Plantagenet Cherokee" pitchFamily="18" charset="0"/>
              <a:cs typeface="Arial" pitchFamily="34" charset="0"/>
            </a:endParaRPr>
          </a:p>
        </p:txBody>
      </p:sp>
      <p:sp>
        <p:nvSpPr>
          <p:cNvPr id="16" name="TextBox 15"/>
          <p:cNvSpPr txBox="1"/>
          <p:nvPr/>
        </p:nvSpPr>
        <p:spPr>
          <a:xfrm>
            <a:off x="6605054" y="1496179"/>
            <a:ext cx="1840339"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open to God’s guidance.</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27.</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2918025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200150"/>
            <a:ext cx="1997738"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enjoy friendships with those who are like me.</a:t>
            </a:r>
            <a:endParaRPr lang="en-US" dirty="0">
              <a:latin typeface="Plantagenet Cherokee" pitchFamily="18" charset="0"/>
              <a:cs typeface="Arial" pitchFamily="34" charset="0"/>
            </a:endParaRPr>
          </a:p>
        </p:txBody>
      </p:sp>
      <p:sp>
        <p:nvSpPr>
          <p:cNvPr id="16" name="TextBox 15"/>
          <p:cNvSpPr txBox="1"/>
          <p:nvPr/>
        </p:nvSpPr>
        <p:spPr>
          <a:xfrm>
            <a:off x="6605054" y="120015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grow strong through diversity.</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28.</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1058783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demonstrate </a:t>
            </a:r>
          </a:p>
          <a:p>
            <a:pPr algn="ctr"/>
            <a:r>
              <a:rPr lang="en-US" dirty="0" smtClean="0">
                <a:latin typeface="Plantagenet Cherokee" pitchFamily="18" charset="0"/>
                <a:cs typeface="Arial" pitchFamily="34" charset="0"/>
              </a:rPr>
              <a:t>self-control.</a:t>
            </a:r>
            <a:endParaRPr lang="en-US" dirty="0">
              <a:latin typeface="Plantagenet Cherokee" pitchFamily="18" charset="0"/>
              <a:cs typeface="Arial" pitchFamily="34" charset="0"/>
            </a:endParaRPr>
          </a:p>
        </p:txBody>
      </p:sp>
      <p:sp>
        <p:nvSpPr>
          <p:cNvPr id="16" name="TextBox 15"/>
          <p:cNvSpPr txBox="1"/>
          <p:nvPr/>
        </p:nvSpPr>
        <p:spPr>
          <a:xfrm>
            <a:off x="6605054" y="1496019"/>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passionate.</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29.</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1058783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496019"/>
            <a:ext cx="1997738"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others to stop certain behaviors.</a:t>
            </a:r>
            <a:endParaRPr lang="en-US" dirty="0">
              <a:latin typeface="Plantagenet Cherokee" pitchFamily="18" charset="0"/>
              <a:cs typeface="Arial" pitchFamily="34" charset="0"/>
            </a:endParaRPr>
          </a:p>
        </p:txBody>
      </p:sp>
      <p:sp>
        <p:nvSpPr>
          <p:cNvPr id="16" name="TextBox 15"/>
          <p:cNvSpPr txBox="1"/>
          <p:nvPr/>
        </p:nvSpPr>
        <p:spPr>
          <a:xfrm>
            <a:off x="6615940" y="1496019"/>
            <a:ext cx="1853146"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others to feel valued.</a:t>
            </a:r>
            <a:endParaRPr lang="en-US" dirty="0">
              <a:latin typeface="Plantagenet Cherokee" pitchFamily="18" charset="0"/>
              <a:cs typeface="Arial" pitchFamily="34" charset="0"/>
            </a:endParaRPr>
          </a:p>
        </p:txBody>
      </p:sp>
      <p:sp>
        <p:nvSpPr>
          <p:cNvPr id="6" name="TextBox 5"/>
          <p:cNvSpPr txBox="1"/>
          <p:nvPr/>
        </p:nvSpPr>
        <p:spPr>
          <a:xfrm>
            <a:off x="4479262" y="634484"/>
            <a:ext cx="626137" cy="369332"/>
          </a:xfrm>
          <a:prstGeom prst="rect">
            <a:avLst/>
          </a:prstGeom>
          <a:noFill/>
        </p:spPr>
        <p:txBody>
          <a:bodyPr wrap="square" rtlCol="0">
            <a:spAutoFit/>
          </a:bodyPr>
          <a:lstStyle/>
          <a:p>
            <a:r>
              <a:rPr lang="en-US" dirty="0" smtClean="0">
                <a:latin typeface="Plantagenet Cherokee" pitchFamily="18" charset="0"/>
                <a:cs typeface="Arial" pitchFamily="34" charset="0"/>
              </a:rPr>
              <a:t>30.</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1058783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7" name="TextBox 6"/>
          <p:cNvSpPr txBox="1"/>
          <p:nvPr/>
        </p:nvSpPr>
        <p:spPr>
          <a:xfrm>
            <a:off x="4449167" y="819150"/>
            <a:ext cx="4114800" cy="3170099"/>
          </a:xfrm>
          <a:prstGeom prst="rect">
            <a:avLst/>
          </a:prstGeom>
          <a:noFill/>
        </p:spPr>
        <p:txBody>
          <a:bodyPr wrap="square" rtlCol="0">
            <a:spAutoFit/>
          </a:bodyPr>
          <a:lstStyle/>
          <a:p>
            <a:r>
              <a:rPr lang="en-US" sz="2000" dirty="0" smtClean="0">
                <a:latin typeface="Plantagenet Cherokee" pitchFamily="18" charset="0"/>
                <a:cs typeface="Arial" pitchFamily="34" charset="0"/>
              </a:rPr>
              <a:t>At times, depending on the circumstance, the warrior is called to be a (1) or a (5) in his response.  At times, he may need to pursue both ends of the spectrum passionately.  Hard decisions are ones that deal with both aspects at the same time.  Which of the above-mentioned styles fits most with your natural bent?</a:t>
            </a:r>
            <a:endParaRPr lang="en-US" sz="2000" dirty="0">
              <a:latin typeface="Plantagenet Cherokee" pitchFamily="18" charset="0"/>
              <a:cs typeface="Arial" pitchFamily="34" charset="0"/>
            </a:endParaRPr>
          </a:p>
        </p:txBody>
      </p:sp>
    </p:spTree>
    <p:extLst>
      <p:ext uri="{BB962C8B-B14F-4D97-AF65-F5344CB8AC3E}">
        <p14:creationId xmlns:p14="http://schemas.microsoft.com/office/powerpoint/2010/main" val="10587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361950"/>
            <a:ext cx="4420657" cy="4343400"/>
          </a:xfrm>
          <a:prstGeom prst="rect">
            <a:avLst/>
          </a:prstGeom>
          <a:effectLst>
            <a:glow rad="228600">
              <a:schemeClr val="accent1">
                <a:satMod val="175000"/>
                <a:alpha val="40000"/>
              </a:schemeClr>
            </a:glow>
          </a:effectLst>
        </p:spPr>
      </p:pic>
      <p:sp>
        <p:nvSpPr>
          <p:cNvPr id="6" name="TextBox 5"/>
          <p:cNvSpPr txBox="1"/>
          <p:nvPr/>
        </p:nvSpPr>
        <p:spPr>
          <a:xfrm>
            <a:off x="4383532" y="1564154"/>
            <a:ext cx="4306261" cy="1938992"/>
          </a:xfrm>
          <a:prstGeom prst="rect">
            <a:avLst/>
          </a:prstGeom>
          <a:noFill/>
        </p:spPr>
        <p:txBody>
          <a:bodyPr wrap="square" rtlCol="0">
            <a:spAutoFit/>
          </a:bodyPr>
          <a:lstStyle/>
          <a:p>
            <a:r>
              <a:rPr lang="en-US" sz="2000" dirty="0" smtClean="0">
                <a:latin typeface="Plantagenet Cherokee" pitchFamily="18" charset="0"/>
                <a:cs typeface="Arial" pitchFamily="34" charset="0"/>
              </a:rPr>
              <a:t>Critical thinking is necessary for the mind’s warrior to deal with the forest in a </a:t>
            </a:r>
            <a:r>
              <a:rPr lang="en-US" sz="2000" u="sng" dirty="0" smtClean="0">
                <a:solidFill>
                  <a:schemeClr val="tx2"/>
                </a:solidFill>
                <a:latin typeface="Plantagenet Cherokee" pitchFamily="18" charset="0"/>
                <a:cs typeface="Arial" pitchFamily="34" charset="0"/>
              </a:rPr>
              <a:t>balanced</a:t>
            </a:r>
            <a:r>
              <a:rPr lang="en-US" sz="2000" dirty="0" smtClean="0">
                <a:latin typeface="Plantagenet Cherokee" pitchFamily="18" charset="0"/>
                <a:cs typeface="Arial" pitchFamily="34" charset="0"/>
              </a:rPr>
              <a:t> way. Remember, maintaining balance necessitates dealing with pressure from two opposite forces at the same time.</a:t>
            </a:r>
            <a:endParaRPr lang="en-US" sz="2000" dirty="0">
              <a:latin typeface="Plantagenet Cherokee" pitchFamily="18" charset="0"/>
              <a:cs typeface="Arial" pitchFamily="34" charset="0"/>
            </a:endParaRPr>
          </a:p>
        </p:txBody>
      </p:sp>
    </p:spTree>
    <p:extLst>
      <p:ext uri="{BB962C8B-B14F-4D97-AF65-F5344CB8AC3E}">
        <p14:creationId xmlns:p14="http://schemas.microsoft.com/office/powerpoint/2010/main" val="361246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19600" y="498482"/>
            <a:ext cx="4191000" cy="2246769"/>
          </a:xfrm>
          <a:prstGeom prst="rect">
            <a:avLst/>
          </a:prstGeom>
          <a:noFill/>
        </p:spPr>
        <p:txBody>
          <a:bodyPr wrap="square" rtlCol="0">
            <a:spAutoFit/>
          </a:bodyPr>
          <a:lstStyle/>
          <a:p>
            <a:r>
              <a:rPr lang="en-US" sz="2000" dirty="0" smtClean="0">
                <a:latin typeface="Plantagenet Cherokee" pitchFamily="18" charset="0"/>
                <a:cs typeface="Arial" pitchFamily="34" charset="0"/>
              </a:rPr>
              <a:t>To determine the level of balance you have achieved in each area below, circle the number that represents where your personal tendencies are. Circling “balance” implies that you feel balanced in this specific aspect.</a:t>
            </a:r>
            <a:endParaRPr lang="en-US" sz="2000" dirty="0">
              <a:latin typeface="Plantagenet Cherokee" pitchFamily="18" charset="0"/>
              <a:cs typeface="Arial" pitchFamily="34" charset="0"/>
            </a:endParaRPr>
          </a:p>
        </p:txBody>
      </p:sp>
    </p:spTree>
    <p:extLst>
      <p:ext uri="{BB962C8B-B14F-4D97-AF65-F5344CB8AC3E}">
        <p14:creationId xmlns:p14="http://schemas.microsoft.com/office/powerpoint/2010/main" val="360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P spid="15"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2"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7"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2" y="1309865"/>
            <a:ext cx="1921537" cy="1200329"/>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tell someone that I think they are wrong.</a:t>
            </a:r>
            <a:endParaRPr lang="en-US" dirty="0">
              <a:latin typeface="Plantagenet Cherokee" pitchFamily="18" charset="0"/>
              <a:cs typeface="Arial" pitchFamily="34" charset="0"/>
            </a:endParaRPr>
          </a:p>
        </p:txBody>
      </p:sp>
      <p:sp>
        <p:nvSpPr>
          <p:cNvPr id="16" name="TextBox 15"/>
          <p:cNvSpPr txBox="1"/>
          <p:nvPr/>
        </p:nvSpPr>
        <p:spPr>
          <a:xfrm>
            <a:off x="6532231" y="1309865"/>
            <a:ext cx="1951369"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open to different opinions.</a:t>
            </a:r>
            <a:endParaRPr lang="en-US" dirty="0">
              <a:latin typeface="Plantagenet Cherokee" pitchFamily="18" charset="0"/>
              <a:cs typeface="Arial" pitchFamily="34" charset="0"/>
            </a:endParaRPr>
          </a:p>
        </p:txBody>
      </p:sp>
      <p:sp>
        <p:nvSpPr>
          <p:cNvPr id="6" name="TextBox 5"/>
          <p:cNvSpPr txBox="1"/>
          <p:nvPr/>
        </p:nvSpPr>
        <p:spPr>
          <a:xfrm>
            <a:off x="4479263" y="634484"/>
            <a:ext cx="457200" cy="369332"/>
          </a:xfrm>
          <a:prstGeom prst="rect">
            <a:avLst/>
          </a:prstGeom>
          <a:noFill/>
        </p:spPr>
        <p:txBody>
          <a:bodyPr wrap="square" rtlCol="0">
            <a:spAutoFit/>
          </a:bodyPr>
          <a:lstStyle/>
          <a:p>
            <a:r>
              <a:rPr lang="en-US" dirty="0" smtClean="0">
                <a:latin typeface="Plantagenet Cherokee" pitchFamily="18" charset="0"/>
              </a:rPr>
              <a:t>1.</a:t>
            </a:r>
            <a:endParaRPr lang="en-US" dirty="0">
              <a:latin typeface="Plantagenet Cherokee" pitchFamily="18" charset="0"/>
            </a:endParaRPr>
          </a:p>
        </p:txBody>
      </p:sp>
    </p:spTree>
    <p:extLst>
      <p:ext uri="{BB962C8B-B14F-4D97-AF65-F5344CB8AC3E}">
        <p14:creationId xmlns:p14="http://schemas.microsoft.com/office/powerpoint/2010/main" val="381720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13458" y="1357520"/>
            <a:ext cx="1869683"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express how someone has hurt me.</a:t>
            </a:r>
            <a:endParaRPr lang="en-US" dirty="0">
              <a:latin typeface="Plantagenet Cherokee" pitchFamily="18" charset="0"/>
              <a:cs typeface="Arial" pitchFamily="34" charset="0"/>
            </a:endParaRPr>
          </a:p>
        </p:txBody>
      </p:sp>
      <p:sp>
        <p:nvSpPr>
          <p:cNvPr id="16" name="TextBox 15"/>
          <p:cNvSpPr txBox="1"/>
          <p:nvPr/>
        </p:nvSpPr>
        <p:spPr>
          <a:xfrm>
            <a:off x="6667501" y="1357520"/>
            <a:ext cx="1853146"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open to forgive and to restore.</a:t>
            </a:r>
            <a:endParaRPr lang="en-US" dirty="0">
              <a:latin typeface="Plantagenet Cherokee" pitchFamily="18" charset="0"/>
              <a:cs typeface="Arial" pitchFamily="34" charset="0"/>
            </a:endParaRPr>
          </a:p>
        </p:txBody>
      </p:sp>
      <p:sp>
        <p:nvSpPr>
          <p:cNvPr id="6" name="TextBox 5"/>
          <p:cNvSpPr txBox="1"/>
          <p:nvPr/>
        </p:nvSpPr>
        <p:spPr>
          <a:xfrm>
            <a:off x="4419600" y="634484"/>
            <a:ext cx="457200" cy="369332"/>
          </a:xfrm>
          <a:prstGeom prst="rect">
            <a:avLst/>
          </a:prstGeom>
          <a:noFill/>
        </p:spPr>
        <p:txBody>
          <a:bodyPr wrap="square" rtlCol="0">
            <a:spAutoFit/>
          </a:bodyPr>
          <a:lstStyle/>
          <a:p>
            <a:r>
              <a:rPr lang="en-US" dirty="0">
                <a:latin typeface="Plantagenet Cherokee" pitchFamily="18" charset="0"/>
                <a:cs typeface="Arial" pitchFamily="34" charset="0"/>
              </a:rPr>
              <a:t>2</a:t>
            </a:r>
            <a:r>
              <a:rPr lang="en-US" dirty="0" smtClean="0">
                <a:latin typeface="Plantagenet Cherokee" pitchFamily="18" charset="0"/>
                <a:cs typeface="Arial" pitchFamily="34" charset="0"/>
              </a:rPr>
              <a:t>.</a:t>
            </a:r>
            <a:endParaRPr lang="en-US" dirty="0">
              <a:latin typeface="Plantagenet Cherokee" pitchFamily="18" charset="0"/>
              <a:cs typeface="Arial" pitchFamily="34"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26434" y="1496887"/>
            <a:ext cx="1880249"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get a task completed.</a:t>
            </a:r>
            <a:endParaRPr lang="en-US" dirty="0">
              <a:latin typeface="Plantagenet Cherokee" pitchFamily="18" charset="0"/>
              <a:cs typeface="Arial" pitchFamily="34" charset="0"/>
            </a:endParaRPr>
          </a:p>
        </p:txBody>
      </p:sp>
      <p:sp>
        <p:nvSpPr>
          <p:cNvPr id="16" name="TextBox 15"/>
          <p:cNvSpPr txBox="1"/>
          <p:nvPr/>
        </p:nvSpPr>
        <p:spPr>
          <a:xfrm>
            <a:off x="6583031" y="1496887"/>
            <a:ext cx="1951369" cy="923330"/>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be open to discover a better approach.</a:t>
            </a:r>
            <a:endParaRPr lang="en-US" dirty="0">
              <a:latin typeface="Plantagenet Cherokee" pitchFamily="18" charset="0"/>
              <a:cs typeface="Arial" pitchFamily="34" charset="0"/>
            </a:endParaRPr>
          </a:p>
        </p:txBody>
      </p:sp>
      <p:sp>
        <p:nvSpPr>
          <p:cNvPr id="6" name="TextBox 5"/>
          <p:cNvSpPr txBox="1"/>
          <p:nvPr/>
        </p:nvSpPr>
        <p:spPr>
          <a:xfrm>
            <a:off x="4479263" y="634484"/>
            <a:ext cx="457200" cy="400110"/>
          </a:xfrm>
          <a:prstGeom prst="rect">
            <a:avLst/>
          </a:prstGeom>
          <a:noFill/>
        </p:spPr>
        <p:txBody>
          <a:bodyPr wrap="square" rtlCol="0">
            <a:spAutoFit/>
          </a:bodyPr>
          <a:lstStyle/>
          <a:p>
            <a:r>
              <a:rPr lang="en-US" sz="2000" dirty="0">
                <a:latin typeface="Plantagenet Cherokee" pitchFamily="18" charset="0"/>
              </a:rPr>
              <a:t>3</a:t>
            </a:r>
            <a:r>
              <a:rPr lang="en-US" sz="2000" dirty="0" smtClean="0">
                <a:latin typeface="Plantagenet Cherokee" pitchFamily="18" charset="0"/>
              </a:rPr>
              <a:t>.</a:t>
            </a:r>
            <a:endParaRPr lang="en-US" sz="2000" dirty="0">
              <a:latin typeface="Plantagenet Cherokee" pitchFamily="18"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335" y="400050"/>
            <a:ext cx="4360465" cy="4343400"/>
          </a:xfrm>
          <a:prstGeom prst="rect">
            <a:avLst/>
          </a:prstGeom>
          <a:effectLst>
            <a:glow rad="228600">
              <a:schemeClr val="accent1">
                <a:satMod val="175000"/>
                <a:alpha val="40000"/>
              </a:schemeClr>
            </a:glow>
          </a:effectLst>
        </p:spPr>
      </p:pic>
      <p:sp>
        <p:nvSpPr>
          <p:cNvPr id="9" name="Rectangle 8"/>
          <p:cNvSpPr/>
          <p:nvPr/>
        </p:nvSpPr>
        <p:spPr>
          <a:xfrm>
            <a:off x="4479263" y="2876550"/>
            <a:ext cx="4055137" cy="1207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286501" y="3486150"/>
            <a:ext cx="381000" cy="424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29300" y="2876550"/>
            <a:ext cx="1295400" cy="338554"/>
          </a:xfrm>
          <a:prstGeom prst="rect">
            <a:avLst/>
          </a:prstGeom>
          <a:noFill/>
        </p:spPr>
        <p:txBody>
          <a:bodyPr wrap="square" rtlCol="0">
            <a:spAutoFit/>
          </a:bodyPr>
          <a:lstStyle/>
          <a:p>
            <a:pPr algn="ctr"/>
            <a:r>
              <a:rPr lang="en-US" sz="1600" dirty="0" smtClean="0"/>
              <a:t>Balance</a:t>
            </a:r>
            <a:endParaRPr lang="en-US" sz="1600" dirty="0"/>
          </a:p>
        </p:txBody>
      </p:sp>
      <p:cxnSp>
        <p:nvCxnSpPr>
          <p:cNvPr id="12" name="Straight Connector 11"/>
          <p:cNvCxnSpPr/>
          <p:nvPr/>
        </p:nvCxnSpPr>
        <p:spPr>
          <a:xfrm flipV="1">
            <a:off x="4648200" y="3474482"/>
            <a:ext cx="3657600" cy="131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3149084"/>
            <a:ext cx="1447800" cy="338554"/>
          </a:xfrm>
          <a:prstGeom prst="rect">
            <a:avLst/>
          </a:prstGeom>
          <a:noFill/>
        </p:spPr>
        <p:txBody>
          <a:bodyPr wrap="square" rtlCol="0">
            <a:spAutoFit/>
          </a:bodyPr>
          <a:lstStyle/>
          <a:p>
            <a:endParaRPr lang="en-US" sz="1600" dirty="0"/>
          </a:p>
        </p:txBody>
      </p:sp>
      <p:sp>
        <p:nvSpPr>
          <p:cNvPr id="15" name="TextBox 14"/>
          <p:cNvSpPr txBox="1"/>
          <p:nvPr/>
        </p:nvSpPr>
        <p:spPr>
          <a:xfrm>
            <a:off x="4648201" y="3155398"/>
            <a:ext cx="3657600" cy="338554"/>
          </a:xfrm>
          <a:prstGeom prst="rect">
            <a:avLst/>
          </a:prstGeom>
          <a:noFill/>
        </p:spPr>
        <p:txBody>
          <a:bodyPr wrap="square" rtlCol="0">
            <a:spAutoFit/>
          </a:bodyPr>
          <a:lstStyle/>
          <a:p>
            <a:pPr algn="ctr"/>
            <a:r>
              <a:rPr lang="en-US" sz="1600" dirty="0" smtClean="0"/>
              <a:t>5   4   3   2   1                1   2   3   4   5</a:t>
            </a:r>
            <a:endParaRPr lang="en-US" sz="1600" dirty="0"/>
          </a:p>
        </p:txBody>
      </p:sp>
      <p:sp>
        <p:nvSpPr>
          <p:cNvPr id="21" name="Isosceles Triangle 20"/>
          <p:cNvSpPr/>
          <p:nvPr/>
        </p:nvSpPr>
        <p:spPr>
          <a:xfrm>
            <a:off x="6348946" y="3577700"/>
            <a:ext cx="256108" cy="2758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9263" y="1620619"/>
            <a:ext cx="1869683"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get my needs met.</a:t>
            </a:r>
            <a:endParaRPr lang="en-US" dirty="0">
              <a:latin typeface="Plantagenet Cherokee" pitchFamily="18" charset="0"/>
              <a:cs typeface="Arial" pitchFamily="34" charset="0"/>
            </a:endParaRPr>
          </a:p>
        </p:txBody>
      </p:sp>
      <p:sp>
        <p:nvSpPr>
          <p:cNvPr id="16" name="TextBox 15"/>
          <p:cNvSpPr txBox="1"/>
          <p:nvPr/>
        </p:nvSpPr>
        <p:spPr>
          <a:xfrm>
            <a:off x="6506831" y="1620619"/>
            <a:ext cx="1951369" cy="646331"/>
          </a:xfrm>
          <a:prstGeom prst="rect">
            <a:avLst/>
          </a:prstGeom>
          <a:noFill/>
        </p:spPr>
        <p:txBody>
          <a:bodyPr wrap="square" rtlCol="0">
            <a:spAutoFit/>
          </a:bodyPr>
          <a:lstStyle/>
          <a:p>
            <a:pPr algn="ctr"/>
            <a:r>
              <a:rPr lang="en-US" dirty="0" smtClean="0">
                <a:latin typeface="Plantagenet Cherokee" pitchFamily="18" charset="0"/>
                <a:cs typeface="Arial" pitchFamily="34" charset="0"/>
              </a:rPr>
              <a:t>I want to serve others.</a:t>
            </a:r>
            <a:endParaRPr lang="en-US" dirty="0">
              <a:latin typeface="Plantagenet Cherokee" pitchFamily="18" charset="0"/>
              <a:cs typeface="Arial" pitchFamily="34" charset="0"/>
            </a:endParaRPr>
          </a:p>
        </p:txBody>
      </p:sp>
      <p:sp>
        <p:nvSpPr>
          <p:cNvPr id="6" name="TextBox 5"/>
          <p:cNvSpPr txBox="1"/>
          <p:nvPr/>
        </p:nvSpPr>
        <p:spPr>
          <a:xfrm>
            <a:off x="4479263" y="634484"/>
            <a:ext cx="457200" cy="400110"/>
          </a:xfrm>
          <a:prstGeom prst="rect">
            <a:avLst/>
          </a:prstGeom>
          <a:noFill/>
        </p:spPr>
        <p:txBody>
          <a:bodyPr wrap="square" rtlCol="0">
            <a:spAutoFit/>
          </a:bodyPr>
          <a:lstStyle/>
          <a:p>
            <a:r>
              <a:rPr lang="en-US" sz="2000" dirty="0">
                <a:latin typeface="Plantagenet Cherokee" pitchFamily="18" charset="0"/>
                <a:cs typeface="Arial" pitchFamily="34" charset="0"/>
              </a:rPr>
              <a:t>4</a:t>
            </a:r>
            <a:r>
              <a:rPr lang="en-US" sz="2000" dirty="0" smtClean="0">
                <a:latin typeface="Plantagenet Cherokee" pitchFamily="18" charset="0"/>
                <a:cs typeface="Arial" pitchFamily="34" charset="0"/>
              </a:rPr>
              <a:t>.</a:t>
            </a:r>
            <a:endParaRPr lang="en-US" sz="2000" dirty="0">
              <a:latin typeface="Plantagenet Cherokee" pitchFamily="18" charset="0"/>
              <a:cs typeface="Arial" pitchFamily="34" charset="0"/>
            </a:endParaRPr>
          </a:p>
        </p:txBody>
      </p:sp>
    </p:spTree>
    <p:extLst>
      <p:ext uri="{BB962C8B-B14F-4D97-AF65-F5344CB8AC3E}">
        <p14:creationId xmlns:p14="http://schemas.microsoft.com/office/powerpoint/2010/main" val="319886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1102</Words>
  <Application>Microsoft Office PowerPoint</Application>
  <PresentationFormat>On-screen Show (16:9)</PresentationFormat>
  <Paragraphs>161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Faehling</dc:creator>
  <cp:lastModifiedBy>Kyle Schattgen</cp:lastModifiedBy>
  <cp:revision>20</cp:revision>
  <dcterms:created xsi:type="dcterms:W3CDTF">2012-02-29T16:28:04Z</dcterms:created>
  <dcterms:modified xsi:type="dcterms:W3CDTF">2012-04-23T14:14:17Z</dcterms:modified>
</cp:coreProperties>
</file>