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1" r:id="rId5"/>
    <p:sldId id="259" r:id="rId6"/>
    <p:sldId id="265" r:id="rId7"/>
    <p:sldId id="262" r:id="rId8"/>
    <p:sldId id="266" r:id="rId9"/>
    <p:sldId id="267" r:id="rId10"/>
    <p:sldId id="269" r:id="rId11"/>
    <p:sldId id="270" r:id="rId12"/>
    <p:sldId id="272" r:id="rId13"/>
    <p:sldId id="273" r:id="rId14"/>
    <p:sldId id="274" r:id="rId15"/>
    <p:sldId id="277" r:id="rId16"/>
    <p:sldId id="279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5" d="100"/>
          <a:sy n="105" d="100"/>
        </p:scale>
        <p:origin x="-552" y="-2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FBCFE-D65A-4F99-B6A9-63211A533950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7D703-1D02-4A35-B25C-EA64309C1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50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8B7C-B07D-4405-AACF-F0ED06A9CC8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89EDC-F719-462F-89D6-66AB38A48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2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8B7C-B07D-4405-AACF-F0ED06A9CC8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89EDC-F719-462F-89D6-66AB38A48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954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8B7C-B07D-4405-AACF-F0ED06A9CC8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89EDC-F719-462F-89D6-66AB38A48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8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8B7C-B07D-4405-AACF-F0ED06A9CC8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89EDC-F719-462F-89D6-66AB38A48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14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8B7C-B07D-4405-AACF-F0ED06A9CC8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89EDC-F719-462F-89D6-66AB38A48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85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8B7C-B07D-4405-AACF-F0ED06A9CC8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89EDC-F719-462F-89D6-66AB38A48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66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8B7C-B07D-4405-AACF-F0ED06A9CC8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89EDC-F719-462F-89D6-66AB38A48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337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8B7C-B07D-4405-AACF-F0ED06A9CC8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89EDC-F719-462F-89D6-66AB38A48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3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8B7C-B07D-4405-AACF-F0ED06A9CC8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89EDC-F719-462F-89D6-66AB38A48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87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8B7C-B07D-4405-AACF-F0ED06A9CC8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89EDC-F719-462F-89D6-66AB38A48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38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8B7C-B07D-4405-AACF-F0ED06A9CC8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89EDC-F719-462F-89D6-66AB38A48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1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38B7C-B07D-4405-AACF-F0ED06A9CC84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89EDC-F719-462F-89D6-66AB38A48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5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0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6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0550"/>
            <a:ext cx="4609933" cy="3962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6470" y="1102117"/>
            <a:ext cx="4474192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The king provides </a:t>
            </a:r>
            <a:r>
              <a:rPr lang="en-US" sz="2000" u="sng" dirty="0" smtClean="0">
                <a:latin typeface="Plantagenet Cherokee" pitchFamily="18" charset="0"/>
                <a:cs typeface="Arial" pitchFamily="34" charset="0"/>
              </a:rPr>
              <a:t>hope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 by:</a:t>
            </a:r>
          </a:p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12. </a:t>
            </a:r>
            <a:r>
              <a:rPr lang="en-US" sz="2000" u="sng" dirty="0" smtClean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Substituting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 gratitude and acceptance for the pursuit of wealth, status, popularity, power, or a need to create more options.</a:t>
            </a:r>
          </a:p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13. </a:t>
            </a:r>
            <a:r>
              <a:rPr lang="en-US" sz="2000" u="sng" dirty="0" smtClean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Living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 in the present.</a:t>
            </a:r>
          </a:p>
          <a:p>
            <a:pPr>
              <a:spcBef>
                <a:spcPts val="1800"/>
              </a:spcBef>
            </a:pPr>
            <a:endParaRPr lang="en-US" sz="2000" dirty="0">
              <a:latin typeface="Plantagenet Cheroke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51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0550"/>
            <a:ext cx="4609933" cy="3962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3766" y="666750"/>
            <a:ext cx="441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The king provides </a:t>
            </a:r>
            <a:r>
              <a:rPr lang="en-US" sz="2000" u="sng" dirty="0" smtClean="0">
                <a:latin typeface="Plantagenet Cherokee" pitchFamily="18" charset="0"/>
                <a:cs typeface="Arial" pitchFamily="34" charset="0"/>
              </a:rPr>
              <a:t>hope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 by:</a:t>
            </a:r>
          </a:p>
        </p:txBody>
      </p:sp>
      <p:sp>
        <p:nvSpPr>
          <p:cNvPr id="7" name="Rectangle 6"/>
          <p:cNvSpPr/>
          <p:nvPr/>
        </p:nvSpPr>
        <p:spPr>
          <a:xfrm>
            <a:off x="323766" y="1177754"/>
            <a:ext cx="44196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>
                <a:latin typeface="Plantagenet Cherokee" pitchFamily="18" charset="0"/>
                <a:cs typeface="Arial" pitchFamily="34" charset="0"/>
              </a:rPr>
              <a:t>14. </a:t>
            </a:r>
            <a:r>
              <a:rPr lang="en-US" u="sng" dirty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Redefining</a:t>
            </a:r>
            <a:r>
              <a:rPr lang="en-US" dirty="0">
                <a:solidFill>
                  <a:srgbClr val="7030A0"/>
                </a:solidFill>
                <a:latin typeface="Plantagenet Cherokee" pitchFamily="18" charset="0"/>
                <a:cs typeface="Arial" pitchFamily="34" charset="0"/>
              </a:rPr>
              <a:t> </a:t>
            </a:r>
            <a:r>
              <a:rPr lang="en-US" dirty="0">
                <a:latin typeface="Plantagenet Cherokee" pitchFamily="18" charset="0"/>
                <a:cs typeface="Arial" pitchFamily="34" charset="0"/>
              </a:rPr>
              <a:t>painful events as opportunities to exercise and increase strength</a:t>
            </a:r>
            <a:r>
              <a:rPr lang="en-US" dirty="0" smtClean="0">
                <a:latin typeface="Plantagenet Cherokee" pitchFamily="18" charset="0"/>
                <a:cs typeface="Arial" pitchFamily="34" charset="0"/>
              </a:rPr>
              <a:t>.</a:t>
            </a:r>
          </a:p>
          <a:p>
            <a:pPr>
              <a:spcBef>
                <a:spcPts val="1800"/>
              </a:spcBef>
            </a:pPr>
            <a:r>
              <a:rPr lang="en-US" dirty="0">
                <a:latin typeface="Plantagenet Cherokee" pitchFamily="18" charset="0"/>
                <a:cs typeface="Arial" pitchFamily="34" charset="0"/>
              </a:rPr>
              <a:t>15. Maintaining relationships with </a:t>
            </a:r>
            <a:r>
              <a:rPr lang="en-US" u="sng" dirty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supportive</a:t>
            </a:r>
            <a:r>
              <a:rPr lang="en-US" dirty="0">
                <a:latin typeface="Plantagenet Cherokee" pitchFamily="18" charset="0"/>
                <a:cs typeface="Arial" pitchFamily="34" charset="0"/>
              </a:rPr>
              <a:t> individuals.</a:t>
            </a:r>
          </a:p>
          <a:p>
            <a:pPr>
              <a:spcBef>
                <a:spcPts val="1800"/>
              </a:spcBef>
            </a:pPr>
            <a:r>
              <a:rPr lang="en-US" dirty="0">
                <a:latin typeface="Plantagenet Cherokee" pitchFamily="18" charset="0"/>
                <a:cs typeface="Arial" pitchFamily="34" charset="0"/>
              </a:rPr>
              <a:t>16. Making the </a:t>
            </a:r>
            <a:r>
              <a:rPr lang="en-US" u="sng" dirty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affirmation</a:t>
            </a:r>
            <a:r>
              <a:rPr lang="en-US" dirty="0">
                <a:latin typeface="Plantagenet Cherokee" pitchFamily="18" charset="0"/>
                <a:cs typeface="Arial" pitchFamily="34" charset="0"/>
              </a:rPr>
              <a:t> of others a priority.</a:t>
            </a:r>
          </a:p>
          <a:p>
            <a:pPr>
              <a:spcBef>
                <a:spcPts val="1800"/>
              </a:spcBef>
            </a:pPr>
            <a:endParaRPr lang="en-US" dirty="0">
              <a:latin typeface="Plantagenet Cheroke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51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0550"/>
            <a:ext cx="4609933" cy="3962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3046" y="895350"/>
            <a:ext cx="4419600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The king provides </a:t>
            </a:r>
            <a:r>
              <a:rPr lang="en-US" sz="2000" u="sng" dirty="0" smtClean="0">
                <a:latin typeface="Plantagenet Cherokee" pitchFamily="18" charset="0"/>
                <a:cs typeface="Arial" pitchFamily="34" charset="0"/>
              </a:rPr>
              <a:t>hope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 by:</a:t>
            </a:r>
          </a:p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17. Learning how to </a:t>
            </a:r>
            <a:r>
              <a:rPr lang="en-US" sz="2000" u="sng" dirty="0" smtClean="0">
                <a:latin typeface="Plantagenet Cherokee" pitchFamily="18" charset="0"/>
                <a:cs typeface="Arial" pitchFamily="34" charset="0"/>
              </a:rPr>
              <a:t>dream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 of a positive future and being willing to work for it.</a:t>
            </a:r>
          </a:p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18. Accepting his </a:t>
            </a:r>
            <a:r>
              <a:rPr lang="en-US" sz="2000" u="sng" dirty="0" smtClean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death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, so as to bring life into the proper </a:t>
            </a:r>
            <a:r>
              <a:rPr lang="en-US" sz="2000" u="sng" dirty="0" smtClean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perspective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.</a:t>
            </a:r>
          </a:p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19. Choosing to </a:t>
            </a:r>
            <a:r>
              <a:rPr lang="en-US" sz="2000" u="sng" dirty="0" smtClean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give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 to others.</a:t>
            </a:r>
          </a:p>
        </p:txBody>
      </p:sp>
    </p:spTree>
    <p:extLst>
      <p:ext uri="{BB962C8B-B14F-4D97-AF65-F5344CB8AC3E}">
        <p14:creationId xmlns:p14="http://schemas.microsoft.com/office/powerpoint/2010/main" val="77051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0550"/>
            <a:ext cx="4609933" cy="3962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7096" y="1733550"/>
            <a:ext cx="44958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The king provides </a:t>
            </a:r>
            <a:r>
              <a:rPr lang="en-US" sz="2000" u="sng" dirty="0" smtClean="0">
                <a:latin typeface="Plantagenet Cherokee" pitchFamily="18" charset="0"/>
                <a:cs typeface="Arial" pitchFamily="34" charset="0"/>
              </a:rPr>
              <a:t>hope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 by:</a:t>
            </a:r>
          </a:p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20. Breaking down some of the forest’s biggest challenges into smaller “</a:t>
            </a:r>
            <a:r>
              <a:rPr lang="en-US" sz="2000" u="sng" dirty="0" smtClean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bites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77051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0550"/>
            <a:ext cx="4609933" cy="3962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1663511"/>
            <a:ext cx="388620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Times New Roman" pitchFamily="18" charset="0"/>
              </a:rPr>
              <a:t>“Nine-tenths of wisdom is being wise in time.”</a:t>
            </a:r>
          </a:p>
          <a:p>
            <a:pPr algn="r">
              <a:spcBef>
                <a:spcPts val="1800"/>
              </a:spcBef>
            </a:pPr>
            <a:r>
              <a:rPr lang="en-US" sz="2000" i="1" dirty="0" smtClean="0">
                <a:latin typeface="Plantagenet Cherokee" pitchFamily="18" charset="0"/>
                <a:cs typeface="Times New Roman" pitchFamily="18" charset="0"/>
              </a:rPr>
              <a:t/>
            </a:r>
            <a:br>
              <a:rPr lang="en-US" sz="2000" i="1" dirty="0" smtClean="0">
                <a:latin typeface="Plantagenet Cherokee" pitchFamily="18" charset="0"/>
                <a:cs typeface="Times New Roman" pitchFamily="18" charset="0"/>
              </a:rPr>
            </a:br>
            <a:r>
              <a:rPr lang="en-US" sz="2000" i="1" dirty="0" smtClean="0">
                <a:latin typeface="Plantagenet Cherokee" pitchFamily="18" charset="0"/>
                <a:cs typeface="Times New Roman" pitchFamily="18" charset="0"/>
              </a:rPr>
              <a:t>Theodore Roosevelt</a:t>
            </a:r>
            <a:endParaRPr lang="en-US" sz="2000" i="1" dirty="0">
              <a:latin typeface="Plantagenet Cheroke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51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0550"/>
            <a:ext cx="4609933" cy="3962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5666" y="666750"/>
            <a:ext cx="4495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The king provides </a:t>
            </a:r>
            <a:r>
              <a:rPr lang="en-US" sz="2000" u="sng" dirty="0" smtClean="0">
                <a:latin typeface="Plantagenet Cherokee" pitchFamily="18" charset="0"/>
                <a:cs typeface="Arial" pitchFamily="34" charset="0"/>
              </a:rPr>
              <a:t>hope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 by:</a:t>
            </a:r>
          </a:p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21. Talking </a:t>
            </a:r>
            <a:r>
              <a:rPr lang="en-US" sz="2000" u="sng" dirty="0" smtClean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positively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 to himself.</a:t>
            </a:r>
          </a:p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22. Not </a:t>
            </a:r>
            <a:r>
              <a:rPr lang="en-US" sz="2000" u="sng" dirty="0" smtClean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compromising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 with the lack of principled living surrounding him.</a:t>
            </a:r>
          </a:p>
          <a:p>
            <a:pPr>
              <a:spcBef>
                <a:spcPts val="1800"/>
              </a:spcBef>
            </a:pPr>
            <a:r>
              <a:rPr lang="en-US" sz="2000" dirty="0">
                <a:latin typeface="Plantagenet Cherokee" pitchFamily="18" charset="0"/>
                <a:cs typeface="Arial" pitchFamily="34" charset="0"/>
              </a:rPr>
              <a:t>23. Laughing and discovering the humor that is part of many forest </a:t>
            </a:r>
            <a:r>
              <a:rPr lang="en-US" sz="2000" u="sng" dirty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circumstances</a:t>
            </a:r>
            <a:r>
              <a:rPr lang="en-US" sz="2000" dirty="0">
                <a:latin typeface="Plantagenet Cherokee" pitchFamily="18" charset="0"/>
                <a:cs typeface="Arial" pitchFamily="34" charset="0"/>
              </a:rPr>
              <a:t>.</a:t>
            </a:r>
          </a:p>
          <a:p>
            <a:pPr>
              <a:spcBef>
                <a:spcPts val="1800"/>
              </a:spcBef>
            </a:pPr>
            <a:endParaRPr lang="en-US" sz="2000" dirty="0" smtClean="0">
              <a:latin typeface="Plantagenet Cheroke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47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0550"/>
            <a:ext cx="4609933" cy="3962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3046" y="666750"/>
            <a:ext cx="449580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The king provides </a:t>
            </a:r>
            <a:r>
              <a:rPr lang="en-US" sz="2000" u="sng" dirty="0" smtClean="0">
                <a:latin typeface="Plantagenet Cherokee" pitchFamily="18" charset="0"/>
                <a:cs typeface="Arial" pitchFamily="34" charset="0"/>
              </a:rPr>
              <a:t>hope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 by:</a:t>
            </a:r>
          </a:p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24. Honoring God through the belief that His guidance and support will never </a:t>
            </a:r>
            <a:r>
              <a:rPr lang="en-US" sz="2000" u="sng" dirty="0" smtClean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fail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.</a:t>
            </a:r>
          </a:p>
          <a:p>
            <a:pPr>
              <a:spcBef>
                <a:spcPts val="1800"/>
              </a:spcBef>
            </a:pPr>
            <a:r>
              <a:rPr lang="en-US" sz="2000" dirty="0">
                <a:latin typeface="Plantagenet Cherokee" pitchFamily="18" charset="0"/>
                <a:cs typeface="Arial" pitchFamily="34" charset="0"/>
              </a:rPr>
              <a:t>25. Accepting Christ’s ultimate </a:t>
            </a:r>
            <a:r>
              <a:rPr lang="en-US" sz="2000" u="sng" dirty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defeat</a:t>
            </a:r>
            <a:r>
              <a:rPr lang="en-US" sz="2000" dirty="0">
                <a:latin typeface="Plantagenet Cherokee" pitchFamily="18" charset="0"/>
                <a:cs typeface="Arial" pitchFamily="34" charset="0"/>
              </a:rPr>
              <a:t> of the shadow’s existence within the man’s core and learning to live life with the promise of eternal </a:t>
            </a:r>
            <a:r>
              <a:rPr lang="en-US" sz="2000" u="sng" dirty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freedom</a:t>
            </a:r>
            <a:r>
              <a:rPr lang="en-US" sz="2000" dirty="0">
                <a:latin typeface="Plantagenet Cherokee" pitchFamily="18" charset="0"/>
                <a:cs typeface="Arial" pitchFamily="34" charset="0"/>
              </a:rPr>
              <a:t> from the shadow’s influence.</a:t>
            </a:r>
          </a:p>
          <a:p>
            <a:pPr>
              <a:spcBef>
                <a:spcPts val="1800"/>
              </a:spcBef>
            </a:pPr>
            <a:endParaRPr lang="en-US" sz="2000" dirty="0" smtClean="0">
              <a:latin typeface="Plantagenet Cheroke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47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99" y="1885950"/>
            <a:ext cx="4114801" cy="2209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2115800"/>
            <a:ext cx="2895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Copperplate Gothic Bold" pitchFamily="34" charset="0"/>
              </a:rPr>
              <a:t>Hope Forever</a:t>
            </a:r>
            <a:endParaRPr lang="en-US" sz="4400" dirty="0">
              <a:latin typeface="Copperplate Goth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24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0550"/>
            <a:ext cx="4609933" cy="3962400"/>
          </a:xfrm>
          <a:prstGeom prst="rect">
            <a:avLst/>
          </a:prstGeom>
        </p:spPr>
      </p:pic>
      <p:sp>
        <p:nvSpPr>
          <p:cNvPr id="6" name="TextBox 3"/>
          <p:cNvSpPr txBox="1"/>
          <p:nvPr/>
        </p:nvSpPr>
        <p:spPr>
          <a:xfrm>
            <a:off x="533400" y="1581150"/>
            <a:ext cx="4038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latin typeface="Copperplate Gothic Bold" pitchFamily="34" charset="0"/>
              </a:rPr>
              <a:t>Principle 14</a:t>
            </a:r>
            <a:r>
              <a:rPr lang="en-US" sz="2400" dirty="0" smtClean="0">
                <a:latin typeface="Copperplate Gothic Bold" pitchFamily="34" charset="0"/>
              </a:rPr>
              <a:t> </a:t>
            </a:r>
          </a:p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000" dirty="0" smtClean="0">
                <a:latin typeface="Plantagenet Cherokee" pitchFamily="18" charset="0"/>
              </a:rPr>
              <a:t>“A man lives by his </a:t>
            </a:r>
            <a:r>
              <a:rPr lang="en-US" sz="2000" u="sng" dirty="0" smtClean="0">
                <a:solidFill>
                  <a:schemeClr val="tx2"/>
                </a:solidFill>
                <a:latin typeface="Plantagenet Cherokee" pitchFamily="18" charset="0"/>
              </a:rPr>
              <a:t>principles</a:t>
            </a:r>
            <a:r>
              <a:rPr lang="en-US" sz="2000" dirty="0" smtClean="0">
                <a:latin typeface="Plantagenet Cherokee" pitchFamily="18" charset="0"/>
              </a:rPr>
              <a:t>.”</a:t>
            </a:r>
            <a:endParaRPr lang="en-US" sz="2000" dirty="0">
              <a:latin typeface="Plantagenet Cheroke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51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0550"/>
            <a:ext cx="4609933" cy="3962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1866" y="895350"/>
            <a:ext cx="43434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Times New Roman" pitchFamily="18" charset="0"/>
              </a:rPr>
              <a:t>“The Lord, the God of heaven, has given me all the kingdoms of the earth. He has appointed me to build Him a Temple in Jerusalem, which is in Judah. Any of you who are among the Lord’s people may go up.  And may the Lord your God be with you!”</a:t>
            </a:r>
            <a:r>
              <a:rPr lang="en-US" sz="2000" i="1" dirty="0" smtClean="0">
                <a:latin typeface="Plantagenet Cherokee" pitchFamily="18" charset="0"/>
                <a:cs typeface="Times New Roman" pitchFamily="18" charset="0"/>
              </a:rPr>
              <a:t> </a:t>
            </a:r>
          </a:p>
          <a:p>
            <a:pPr algn="r">
              <a:spcBef>
                <a:spcPts val="1800"/>
              </a:spcBef>
            </a:pPr>
            <a:r>
              <a:rPr lang="en-US" sz="2000" i="1" dirty="0" smtClean="0">
                <a:latin typeface="Plantagenet Cherokee" pitchFamily="18" charset="0"/>
                <a:cs typeface="Times New Roman" pitchFamily="18" charset="0"/>
              </a:rPr>
              <a:t>2 Chronicles 36:23</a:t>
            </a:r>
          </a:p>
        </p:txBody>
      </p:sp>
    </p:spTree>
    <p:extLst>
      <p:ext uri="{BB962C8B-B14F-4D97-AF65-F5344CB8AC3E}">
        <p14:creationId xmlns:p14="http://schemas.microsoft.com/office/powerpoint/2010/main" val="77051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0550"/>
            <a:ext cx="4609933" cy="3962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0" y="2327729"/>
            <a:ext cx="3257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The king provides </a:t>
            </a:r>
            <a:r>
              <a:rPr lang="en-US" sz="2000" u="sng" dirty="0" smtClean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hope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 by:</a:t>
            </a:r>
          </a:p>
        </p:txBody>
      </p:sp>
    </p:spTree>
    <p:extLst>
      <p:ext uri="{BB962C8B-B14F-4D97-AF65-F5344CB8AC3E}">
        <p14:creationId xmlns:p14="http://schemas.microsoft.com/office/powerpoint/2010/main" val="77051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0550"/>
            <a:ext cx="4609933" cy="3962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3766" y="666750"/>
            <a:ext cx="4419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The king provides </a:t>
            </a:r>
            <a:r>
              <a:rPr lang="en-US" sz="2000" u="sng" dirty="0" smtClean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hope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 by:</a:t>
            </a:r>
          </a:p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1. Seeing the opportunities for personal success and </a:t>
            </a:r>
            <a:r>
              <a:rPr lang="en-US" sz="2000" u="sng" dirty="0" smtClean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contentment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.</a:t>
            </a:r>
          </a:p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2. Recognizing that the element of risk that belongs to any change must be </a:t>
            </a:r>
            <a:r>
              <a:rPr lang="en-US" sz="2000" u="sng" dirty="0" smtClean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chosen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 for life to improve.</a:t>
            </a:r>
          </a:p>
          <a:p>
            <a:pPr>
              <a:spcBef>
                <a:spcPts val="1800"/>
              </a:spcBef>
            </a:pPr>
            <a:r>
              <a:rPr lang="en-US" sz="2000" dirty="0">
                <a:latin typeface="Plantagenet Cherokee" pitchFamily="18" charset="0"/>
                <a:cs typeface="Arial" pitchFamily="34" charset="0"/>
              </a:rPr>
              <a:t>3. Allowing </a:t>
            </a:r>
            <a:r>
              <a:rPr lang="en-US" sz="2000" u="sng" dirty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creativity</a:t>
            </a:r>
            <a:r>
              <a:rPr lang="en-US" sz="2000" dirty="0">
                <a:latin typeface="Plantagenet Cherokee" pitchFamily="18" charset="0"/>
                <a:cs typeface="Arial" pitchFamily="34" charset="0"/>
              </a:rPr>
              <a:t>.</a:t>
            </a:r>
          </a:p>
          <a:p>
            <a:pPr>
              <a:spcBef>
                <a:spcPts val="1800"/>
              </a:spcBef>
            </a:pPr>
            <a:endParaRPr lang="en-US" sz="2000" dirty="0">
              <a:latin typeface="Plantagenet Cheroke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51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0550"/>
            <a:ext cx="4609933" cy="3962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3766" y="819150"/>
            <a:ext cx="441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The king provides </a:t>
            </a:r>
            <a:r>
              <a:rPr lang="en-US" sz="2000" u="sng" dirty="0" smtClean="0">
                <a:latin typeface="Plantagenet Cherokee" pitchFamily="18" charset="0"/>
                <a:cs typeface="Arial" pitchFamily="34" charset="0"/>
              </a:rPr>
              <a:t>hope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 by:</a:t>
            </a:r>
          </a:p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4. Seeing a spiritual world outside of the </a:t>
            </a:r>
            <a:r>
              <a:rPr lang="en-US" sz="2000" u="sng" dirty="0" smtClean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obvious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.</a:t>
            </a:r>
          </a:p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5. Being strong enough to take on the negative </a:t>
            </a:r>
            <a:r>
              <a:rPr lang="en-US" sz="2000" u="sng" dirty="0" smtClean="0">
                <a:latin typeface="Plantagenet Cherokee" pitchFamily="18" charset="0"/>
                <a:cs typeface="Arial" pitchFamily="34" charset="0"/>
              </a:rPr>
              <a:t>opinions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 of forest skeptics.</a:t>
            </a:r>
          </a:p>
          <a:p>
            <a:pPr>
              <a:spcBef>
                <a:spcPts val="1800"/>
              </a:spcBef>
            </a:pPr>
            <a:r>
              <a:rPr lang="en-US" sz="2000" dirty="0">
                <a:latin typeface="Plantagenet Cherokee" pitchFamily="18" charset="0"/>
                <a:cs typeface="Arial" pitchFamily="34" charset="0"/>
              </a:rPr>
              <a:t>6. Seeing the </a:t>
            </a:r>
            <a:r>
              <a:rPr lang="en-US" sz="2000" u="sng" dirty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value</a:t>
            </a:r>
            <a:r>
              <a:rPr lang="en-US" sz="2000" dirty="0">
                <a:latin typeface="Plantagenet Cherokee" pitchFamily="18" charset="0"/>
                <a:cs typeface="Arial" pitchFamily="34" charset="0"/>
              </a:rPr>
              <a:t> in others.</a:t>
            </a:r>
          </a:p>
          <a:p>
            <a:pPr>
              <a:spcBef>
                <a:spcPts val="1800"/>
              </a:spcBef>
            </a:pPr>
            <a:endParaRPr lang="en-US" sz="2000" dirty="0">
              <a:latin typeface="Plantagenet Cheroke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51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0550"/>
            <a:ext cx="4609933" cy="3962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0076" y="819150"/>
            <a:ext cx="44958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The king provides </a:t>
            </a:r>
            <a:r>
              <a:rPr lang="en-US" sz="2000" u="sng" dirty="0" smtClean="0">
                <a:latin typeface="Plantagenet Cherokee" pitchFamily="18" charset="0"/>
                <a:cs typeface="Arial" pitchFamily="34" charset="0"/>
              </a:rPr>
              <a:t>hope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 by:</a:t>
            </a:r>
          </a:p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7</a:t>
            </a:r>
            <a:r>
              <a:rPr lang="en-US" sz="2000" dirty="0">
                <a:latin typeface="Plantagenet Cherokee" pitchFamily="18" charset="0"/>
                <a:cs typeface="Arial" pitchFamily="34" charset="0"/>
              </a:rPr>
              <a:t>. </a:t>
            </a:r>
            <a:r>
              <a:rPr lang="en-US" sz="2000" u="sng" dirty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Focusing</a:t>
            </a:r>
            <a:r>
              <a:rPr lang="en-US" sz="2000" dirty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 </a:t>
            </a:r>
            <a:r>
              <a:rPr lang="en-US" sz="2000" dirty="0">
                <a:latin typeface="Plantagenet Cherokee" pitchFamily="18" charset="0"/>
                <a:cs typeface="Arial" pitchFamily="34" charset="0"/>
              </a:rPr>
              <a:t>on his principles and beliefs more than on his goals and objectives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.</a:t>
            </a:r>
          </a:p>
          <a:p>
            <a:pPr>
              <a:spcBef>
                <a:spcPts val="1800"/>
              </a:spcBef>
            </a:pPr>
            <a:r>
              <a:rPr lang="en-US" sz="2000" dirty="0">
                <a:latin typeface="Plantagenet Cherokee" pitchFamily="18" charset="0"/>
                <a:cs typeface="Arial" pitchFamily="34" charset="0"/>
              </a:rPr>
              <a:t>8. Understanding that the </a:t>
            </a:r>
            <a:r>
              <a:rPr lang="en-US" sz="2000" u="sng" dirty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instilling</a:t>
            </a:r>
            <a:r>
              <a:rPr lang="en-US" sz="2000" dirty="0">
                <a:latin typeface="Plantagenet Cherokee" pitchFamily="18" charset="0"/>
                <a:cs typeface="Arial" pitchFamily="34" charset="0"/>
              </a:rPr>
              <a:t> of hope can come as a direct result of being positive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.</a:t>
            </a:r>
            <a:endParaRPr lang="en-US" sz="2000" dirty="0">
              <a:latin typeface="Plantagenet Cheroke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51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0550"/>
            <a:ext cx="4609933" cy="3962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4652" y="723840"/>
            <a:ext cx="441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The king provides </a:t>
            </a:r>
            <a:r>
              <a:rPr lang="en-US" sz="2000" u="sng" dirty="0" smtClean="0">
                <a:latin typeface="Plantagenet Cherokee" pitchFamily="18" charset="0"/>
                <a:cs typeface="Arial" pitchFamily="34" charset="0"/>
              </a:rPr>
              <a:t>hope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 by:</a:t>
            </a:r>
          </a:p>
        </p:txBody>
      </p:sp>
      <p:sp>
        <p:nvSpPr>
          <p:cNvPr id="8" name="Rectangle 7"/>
          <p:cNvSpPr/>
          <p:nvPr/>
        </p:nvSpPr>
        <p:spPr>
          <a:xfrm>
            <a:off x="334652" y="1276350"/>
            <a:ext cx="44196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000" dirty="0">
                <a:latin typeface="Plantagenet Cherokee" pitchFamily="18" charset="0"/>
                <a:cs typeface="Arial" pitchFamily="34" charset="0"/>
              </a:rPr>
              <a:t>9. Knowing how to </a:t>
            </a:r>
            <a:r>
              <a:rPr lang="en-US" sz="2000" u="sng" dirty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counter</a:t>
            </a:r>
            <a:r>
              <a:rPr lang="en-US" sz="2000" dirty="0">
                <a:latin typeface="Plantagenet Cherokee" pitchFamily="18" charset="0"/>
                <a:cs typeface="Arial" pitchFamily="34" charset="0"/>
              </a:rPr>
              <a:t> the shadow’s own natural negative bent</a:t>
            </a:r>
            <a:r>
              <a:rPr lang="en-US" sz="2000" dirty="0" smtClean="0">
                <a:latin typeface="Plantagenet Cherokee" pitchFamily="18" charset="0"/>
                <a:cs typeface="Arial" pitchFamily="34" charset="0"/>
              </a:rPr>
              <a:t>.</a:t>
            </a:r>
          </a:p>
          <a:p>
            <a:pPr>
              <a:spcBef>
                <a:spcPts val="1800"/>
              </a:spcBef>
            </a:pPr>
            <a:r>
              <a:rPr lang="en-US" sz="2000" dirty="0">
                <a:latin typeface="Plantagenet Cherokee" pitchFamily="18" charset="0"/>
                <a:cs typeface="Arial" pitchFamily="34" charset="0"/>
              </a:rPr>
              <a:t>10. Establishing the </a:t>
            </a:r>
            <a:r>
              <a:rPr lang="en-US" sz="2000" u="sng" dirty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power</a:t>
            </a:r>
            <a:r>
              <a:rPr lang="en-US" sz="2000" dirty="0">
                <a:latin typeface="Plantagenet Cherokee" pitchFamily="18" charset="0"/>
                <a:cs typeface="Arial" pitchFamily="34" charset="0"/>
              </a:rPr>
              <a:t> of a positive smile.</a:t>
            </a:r>
          </a:p>
          <a:p>
            <a:pPr>
              <a:spcBef>
                <a:spcPts val="1800"/>
              </a:spcBef>
            </a:pPr>
            <a:r>
              <a:rPr lang="en-US" sz="2000" dirty="0">
                <a:latin typeface="Plantagenet Cherokee" pitchFamily="18" charset="0"/>
                <a:cs typeface="Arial" pitchFamily="34" charset="0"/>
              </a:rPr>
              <a:t>11. Facing, accepting, and forgiving one’s self for </a:t>
            </a:r>
            <a:r>
              <a:rPr lang="en-US" sz="2000" u="sng" dirty="0">
                <a:solidFill>
                  <a:schemeClr val="tx2"/>
                </a:solidFill>
                <a:latin typeface="Plantagenet Cherokee" pitchFamily="18" charset="0"/>
                <a:cs typeface="Arial" pitchFamily="34" charset="0"/>
              </a:rPr>
              <a:t>failure</a:t>
            </a:r>
            <a:r>
              <a:rPr lang="en-US" sz="2000" dirty="0">
                <a:latin typeface="Plantagenet Cherokee" pitchFamily="18" charset="0"/>
                <a:cs typeface="Arial" pitchFamily="34" charset="0"/>
              </a:rPr>
              <a:t>.</a:t>
            </a:r>
          </a:p>
          <a:p>
            <a:pPr>
              <a:spcBef>
                <a:spcPts val="1800"/>
              </a:spcBef>
            </a:pPr>
            <a:endParaRPr lang="en-US" sz="2000" dirty="0">
              <a:latin typeface="Plantagenet Cherokee" pitchFamily="18" charset="0"/>
              <a:cs typeface="Arial" pitchFamily="34" charset="0"/>
            </a:endParaRPr>
          </a:p>
          <a:p>
            <a:pPr>
              <a:spcBef>
                <a:spcPts val="1800"/>
              </a:spcBef>
            </a:pPr>
            <a:r>
              <a:rPr lang="en-US" dirty="0">
                <a:latin typeface="Plantagenet Cherokee" pitchFamily="18" charset="0"/>
                <a:cs typeface="Arial" pitchFamily="34" charset="0"/>
              </a:rPr>
              <a:t/>
            </a:r>
            <a:br>
              <a:rPr lang="en-US" dirty="0">
                <a:latin typeface="Plantagenet Cherokee" pitchFamily="18" charset="0"/>
                <a:cs typeface="Arial" pitchFamily="34" charset="0"/>
              </a:rPr>
            </a:br>
            <a:endParaRPr lang="en-US" dirty="0">
              <a:latin typeface="Plantagenet Cheroke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51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485</Words>
  <Application>Microsoft Office PowerPoint</Application>
  <PresentationFormat>On-screen Show (16:9)</PresentationFormat>
  <Paragraphs>45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</dc:creator>
  <cp:lastModifiedBy>Kyle Schattgen</cp:lastModifiedBy>
  <cp:revision>15</cp:revision>
  <dcterms:created xsi:type="dcterms:W3CDTF">2012-03-18T02:24:31Z</dcterms:created>
  <dcterms:modified xsi:type="dcterms:W3CDTF">2012-04-23T14:15:52Z</dcterms:modified>
</cp:coreProperties>
</file>