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52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0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EDCE3-3D09-4E41-9B96-F0BE09B6B90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FC69-AD09-410D-A7A2-B6F6B8BD4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1842"/>
            <a:ext cx="4114800" cy="4038601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14300" y="716643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Plantagenet Cherokee" pitchFamily="18" charset="0"/>
              </a:rPr>
              <a:t>Whim 9 </a:t>
            </a:r>
            <a:r>
              <a:rPr lang="en-US" sz="2000" dirty="0" smtClean="0">
                <a:latin typeface="Plantagenet Cherokee" pitchFamily="18" charset="0"/>
              </a:rPr>
              <a:t>– Males accept that much of what will happen in the future is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beyond</a:t>
            </a:r>
            <a:r>
              <a:rPr lang="en-US" sz="2000" dirty="0" smtClean="0">
                <a:latin typeface="Plantagenet Cherokee" pitchFamily="18" charset="0"/>
              </a:rPr>
              <a:t> their control.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10 </a:t>
            </a:r>
            <a:r>
              <a:rPr lang="en-US" sz="2000" dirty="0" smtClean="0">
                <a:latin typeface="Plantagenet Cherokee" pitchFamily="18" charset="0"/>
              </a:rPr>
              <a:t>– Males keep turmoil to a minimum and </a:t>
            </a:r>
            <a:r>
              <a:rPr lang="en-US" sz="2000" u="sng" dirty="0" smtClean="0">
                <a:latin typeface="Plantagenet Cherokee" pitchFamily="18" charset="0"/>
              </a:rPr>
              <a:t>comfort</a:t>
            </a:r>
            <a:r>
              <a:rPr lang="en-US" sz="2000" dirty="0" smtClean="0">
                <a:latin typeface="Plantagenet Cherokee" pitchFamily="18" charset="0"/>
              </a:rPr>
              <a:t> to the max.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11 </a:t>
            </a:r>
            <a:r>
              <a:rPr lang="en-US" sz="2000" dirty="0" smtClean="0">
                <a:latin typeface="Plantagenet Cherokee" pitchFamily="18" charset="0"/>
              </a:rPr>
              <a:t>– Males ignore their need for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supportive</a:t>
            </a:r>
            <a:r>
              <a:rPr lang="en-US" sz="2000" dirty="0"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3342"/>
            <a:ext cx="3866984" cy="4594999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381000" y="445093"/>
            <a:ext cx="386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Plantagenet Cherokee" pitchFamily="18" charset="0"/>
              </a:rPr>
              <a:t>Whim 12 </a:t>
            </a:r>
            <a:r>
              <a:rPr lang="en-US" sz="2000" dirty="0" smtClean="0">
                <a:latin typeface="Plantagenet Cherokee" pitchFamily="18" charset="0"/>
              </a:rPr>
              <a:t>– Males see admitting mistakes as a sign of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weakness</a:t>
            </a:r>
            <a:r>
              <a:rPr lang="en-US" sz="2000" dirty="0" smtClean="0">
                <a:latin typeface="Plantagenet Cherokee" pitchFamily="18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13 </a:t>
            </a:r>
            <a:r>
              <a:rPr lang="en-US" sz="2000" dirty="0" smtClean="0">
                <a:latin typeface="Plantagenet Cherokee" pitchFamily="18" charset="0"/>
              </a:rPr>
              <a:t>– Males limit failure by avoiding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risk</a:t>
            </a:r>
            <a:r>
              <a:rPr lang="en-US" sz="2000" dirty="0" smtClean="0">
                <a:latin typeface="Plantagenet Cherokee" pitchFamily="18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14</a:t>
            </a:r>
            <a:r>
              <a:rPr lang="en-US" sz="2000" dirty="0" smtClean="0">
                <a:latin typeface="Plantagenet Cherokee" pitchFamily="18" charset="0"/>
              </a:rPr>
              <a:t> – Males don’t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limit</a:t>
            </a:r>
            <a:r>
              <a:rPr lang="en-US" sz="2000" dirty="0" smtClean="0">
                <a:solidFill>
                  <a:srgbClr val="C00000"/>
                </a:solidFill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themselves by moral and ethical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standards</a:t>
            </a:r>
            <a:r>
              <a:rPr lang="en-US" sz="2000" dirty="0" smtClean="0">
                <a:latin typeface="Plantagenet Cherokee" pitchFamily="18" charset="0"/>
              </a:rPr>
              <a:t>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81000" y="3409042"/>
            <a:ext cx="386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Plantagenet Cherokee" pitchFamily="18" charset="0"/>
              </a:rPr>
              <a:t>Whim 15</a:t>
            </a:r>
            <a:r>
              <a:rPr lang="en-US" sz="2000" dirty="0" smtClean="0">
                <a:latin typeface="Plantagenet Cherokee" pitchFamily="18" charset="0"/>
              </a:rPr>
              <a:t> – Males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trust</a:t>
            </a:r>
            <a:r>
              <a:rPr lang="en-US" sz="2000" dirty="0" smtClean="0">
                <a:latin typeface="Plantagenet Cherokee" pitchFamily="18" charset="0"/>
              </a:rPr>
              <a:t> only in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themselves</a:t>
            </a:r>
            <a:r>
              <a:rPr lang="en-US" sz="2000" dirty="0" smtClean="0">
                <a:latin typeface="Plantagenet Cheroke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2443"/>
            <a:ext cx="4191000" cy="480060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533400" y="1047750"/>
            <a:ext cx="3475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A. Encouraging inappropriate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levels</a:t>
            </a:r>
            <a:r>
              <a:rPr lang="en-US" sz="2000" dirty="0" smtClean="0">
                <a:latin typeface="Plantagenet Cherokee" pitchFamily="18" charset="0"/>
              </a:rPr>
              <a:t> of armor.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B. Encouraging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past</a:t>
            </a:r>
            <a:r>
              <a:rPr lang="en-US" sz="2000" dirty="0" smtClean="0">
                <a:solidFill>
                  <a:srgbClr val="C00000"/>
                </a:solidFill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filters to drive the choices of today.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C. Encouraging beliefs that are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rooted</a:t>
            </a:r>
            <a:r>
              <a:rPr lang="en-US" sz="2000" dirty="0" smtClean="0">
                <a:latin typeface="Plantagenet Cherokee" pitchFamily="18" charset="0"/>
              </a:rPr>
              <a:t> in negative past experiences.</a:t>
            </a:r>
            <a:endParaRPr lang="en-US" sz="2000" dirty="0">
              <a:latin typeface="Plantagenet Cheroke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286" y="285750"/>
            <a:ext cx="3951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lantagenet Cherokee" pitchFamily="18" charset="0"/>
              </a:rPr>
              <a:t>II. The shadow </a:t>
            </a:r>
            <a:r>
              <a:rPr lang="en-US" i="1" u="sng" dirty="0">
                <a:solidFill>
                  <a:srgbClr val="C00000"/>
                </a:solidFill>
                <a:latin typeface="Plantagenet Cherokee" pitchFamily="18" charset="0"/>
              </a:rPr>
              <a:t>distorts</a:t>
            </a:r>
            <a:r>
              <a:rPr lang="en-US" dirty="0">
                <a:latin typeface="Plantagenet Cherokee" pitchFamily="18" charset="0"/>
              </a:rPr>
              <a:t> the protective system of the knight by: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4351"/>
            <a:ext cx="3866984" cy="388620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609600" y="158115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A. The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responsibility</a:t>
            </a:r>
            <a:r>
              <a:rPr lang="en-US" sz="2000" dirty="0" smtClean="0">
                <a:latin typeface="Plantagenet Cherokee" pitchFamily="18" charset="0"/>
              </a:rPr>
              <a:t> one takes for the health and self care of his body.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B. The response system of the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mind</a:t>
            </a:r>
            <a:r>
              <a:rPr lang="en-US" sz="2000" dirty="0" smtClean="0">
                <a:solidFill>
                  <a:srgbClr val="C00000"/>
                </a:solidFill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by encouraging: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6675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lantagenet Cherokee" pitchFamily="18" charset="0"/>
              </a:rPr>
              <a:t>III. The shadow also actively </a:t>
            </a:r>
            <a:r>
              <a:rPr lang="en-US" i="1" u="sng" dirty="0">
                <a:solidFill>
                  <a:srgbClr val="C00000"/>
                </a:solidFill>
                <a:latin typeface="Plantagenet Cherokee" pitchFamily="18" charset="0"/>
              </a:rPr>
              <a:t>attacks</a:t>
            </a:r>
            <a:r>
              <a:rPr lang="en-US" dirty="0">
                <a:latin typeface="Plantagenet Cherokee" pitchFamily="18" charset="0"/>
              </a:rPr>
              <a:t> the core by limiting: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4800600" cy="4594999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609600" y="1381214"/>
            <a:ext cx="4397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*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Passivity</a:t>
            </a:r>
            <a:r>
              <a:rPr lang="en-US" sz="2000" dirty="0" smtClean="0">
                <a:latin typeface="Plantagenet Cherokee" pitchFamily="18" charset="0"/>
              </a:rPr>
              <a:t>. </a:t>
            </a:r>
            <a:r>
              <a:rPr lang="en-US" sz="2000" dirty="0"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(King distorted)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* Low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self-esteem</a:t>
            </a:r>
            <a:r>
              <a:rPr lang="en-US" sz="2000" dirty="0" smtClean="0">
                <a:latin typeface="Plantagenet Cherokee" pitchFamily="18" charset="0"/>
              </a:rPr>
              <a:t>.</a:t>
            </a:r>
            <a:r>
              <a:rPr lang="en-US" sz="2000" dirty="0" smtClean="0">
                <a:solidFill>
                  <a:srgbClr val="DEA900"/>
                </a:solidFill>
                <a:latin typeface="Plantagenet Cherokee" pitchFamily="18" charset="0"/>
              </a:rPr>
              <a:t> </a:t>
            </a:r>
            <a:r>
              <a:rPr lang="en-US" sz="2000" dirty="0">
                <a:solidFill>
                  <a:srgbClr val="DEA900"/>
                </a:solidFill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(Warrior ignored)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*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Fear</a:t>
            </a:r>
            <a:r>
              <a:rPr lang="en-US" sz="2000" dirty="0" smtClean="0">
                <a:latin typeface="Plantagenet Cherokee" pitchFamily="18" charset="0"/>
              </a:rPr>
              <a:t>. </a:t>
            </a:r>
            <a:r>
              <a:rPr lang="en-US" sz="2000" dirty="0"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(Friendship rejected)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*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Isolation</a:t>
            </a:r>
            <a:r>
              <a:rPr lang="en-US" sz="2000" dirty="0" smtClean="0">
                <a:latin typeface="Plantagenet Cherokee" pitchFamily="18" charset="0"/>
              </a:rPr>
              <a:t>. </a:t>
            </a:r>
            <a:r>
              <a:rPr lang="en-US" sz="2000" dirty="0"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(Lover denied)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361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Plantagenet Cherokee" pitchFamily="18" charset="0"/>
              </a:rPr>
              <a:t>B. The response system of the </a:t>
            </a:r>
            <a:r>
              <a:rPr lang="en-US" i="1" u="sng" dirty="0">
                <a:solidFill>
                  <a:srgbClr val="C00000"/>
                </a:solidFill>
                <a:latin typeface="Plantagenet Cherokee" pitchFamily="18" charset="0"/>
              </a:rPr>
              <a:t>mind</a:t>
            </a:r>
            <a:r>
              <a:rPr lang="en-US" dirty="0">
                <a:latin typeface="Plantagenet Cherokee" pitchFamily="18" charset="0"/>
              </a:rPr>
              <a:t> by encouraging: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3866984" cy="459499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04800" y="67825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Plantagenet Cherokee" pitchFamily="18" charset="0"/>
              </a:rPr>
              <a:t>C. The soul’s desire to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connect</a:t>
            </a:r>
            <a:r>
              <a:rPr lang="en-US" sz="2000" dirty="0" smtClean="0">
                <a:latin typeface="Plantagenet Cherokee" pitchFamily="18" charset="0"/>
              </a:rPr>
              <a:t> to a spiritual source beyond one’s self.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D. The search for spiritual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rebirth</a:t>
            </a:r>
            <a:r>
              <a:rPr lang="en-US" sz="2000" dirty="0" smtClean="0">
                <a:latin typeface="Plantagenet Cherokee" pitchFamily="18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sz="2000" dirty="0" smtClean="0">
                <a:latin typeface="Plantagenet Cherokee" pitchFamily="18" charset="0"/>
              </a:rPr>
              <a:t>E. The awareness of the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total</a:t>
            </a:r>
            <a:r>
              <a:rPr lang="en-US" sz="2000" dirty="0" smtClean="0">
                <a:solidFill>
                  <a:srgbClr val="C00000"/>
                </a:solidFill>
                <a:latin typeface="Plantagenet Cherokee" pitchFamily="18" charset="0"/>
              </a:rPr>
              <a:t> </a:t>
            </a:r>
            <a:r>
              <a:rPr lang="en-US" sz="2000" dirty="0" smtClean="0">
                <a:latin typeface="Plantagenet Cherokee" pitchFamily="18" charset="0"/>
              </a:rPr>
              <a:t>core’s messages during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3429000" cy="1981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792" y="81691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pperplate Gothic Bold" pitchFamily="34" charset="0"/>
              </a:rPr>
              <a:t>It’s Back</a:t>
            </a:r>
            <a:endParaRPr lang="en-US" sz="4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0781"/>
            <a:ext cx="3866984" cy="289560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21237" y="2012781"/>
            <a:ext cx="3861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Plantagenet Cherokee" pitchFamily="18" charset="0"/>
              </a:rPr>
              <a:t>The shadow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hates</a:t>
            </a:r>
            <a:r>
              <a:rPr lang="en-US" sz="2000" dirty="0" smtClean="0">
                <a:latin typeface="Plantagenet Cherokee" pitchFamily="18" charset="0"/>
              </a:rPr>
              <a:t> the concept of knighthood and </a:t>
            </a:r>
            <a:r>
              <a:rPr lang="en-US" sz="2000" u="sng" dirty="0" smtClean="0">
                <a:latin typeface="Plantagenet Cherokee" pitchFamily="18" charset="0"/>
              </a:rPr>
              <a:t>works</a:t>
            </a:r>
            <a:r>
              <a:rPr lang="en-US" sz="2000" dirty="0" smtClean="0">
                <a:latin typeface="Plantagenet Cherokee" pitchFamily="18" charset="0"/>
              </a:rPr>
              <a:t> actively against its attainment.</a:t>
            </a:r>
            <a:endParaRPr lang="en-US" sz="2000" dirty="0"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133350"/>
            <a:ext cx="3866984" cy="4594999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83456" y="449650"/>
            <a:ext cx="3765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Plantagenet Cherokee" pitchFamily="18" charset="0"/>
              </a:rPr>
              <a:t>I. The shadow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attacks</a:t>
            </a:r>
            <a:r>
              <a:rPr lang="en-US" sz="2000" dirty="0" smtClean="0">
                <a:latin typeface="Plantagenet Cherokee" pitchFamily="18" charset="0"/>
              </a:rPr>
              <a:t> the principles of a knight by suggesting the 15 Whims of the spandex male.</a:t>
            </a:r>
            <a:endParaRPr lang="en-US" sz="2000" dirty="0">
              <a:latin typeface="Plantagenet Cherokee" pitchFamily="18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57200" y="1897450"/>
            <a:ext cx="3223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Plantagenet Cherokee" pitchFamily="18" charset="0"/>
              </a:rPr>
              <a:t>Whim 1 </a:t>
            </a:r>
            <a:r>
              <a:rPr lang="en-US" sz="2000" dirty="0" smtClean="0">
                <a:latin typeface="Plantagenet Cherokee" pitchFamily="18" charset="0"/>
              </a:rPr>
              <a:t>– Males become men by simply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saying</a:t>
            </a:r>
            <a:r>
              <a:rPr lang="en-US" sz="2000" dirty="0" smtClean="0">
                <a:latin typeface="Plantagenet Cherokee" pitchFamily="18" charset="0"/>
              </a:rPr>
              <a:t> they are.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2 </a:t>
            </a:r>
            <a:r>
              <a:rPr lang="en-US" sz="2000" dirty="0" smtClean="0">
                <a:latin typeface="Plantagenet Cherokee" pitchFamily="18" charset="0"/>
              </a:rPr>
              <a:t>– Males choose the path of least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resistance</a:t>
            </a:r>
            <a:r>
              <a:rPr lang="en-US" sz="2000" dirty="0" smtClean="0">
                <a:latin typeface="Plantagenet Cheroke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0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209550"/>
            <a:ext cx="5453744" cy="459499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13548" y="391086"/>
            <a:ext cx="504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Plantagenet Cherokee" pitchFamily="18" charset="0"/>
              </a:rPr>
              <a:t>Whim 3</a:t>
            </a:r>
            <a:r>
              <a:rPr lang="en-US" sz="2000" dirty="0" smtClean="0">
                <a:latin typeface="Plantagenet Cherokee" pitchFamily="18" charset="0"/>
              </a:rPr>
              <a:t> – Males limit their world by staying in ruts, limiting change, and responding impulsively. A male is not confined by: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33187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latin typeface="Plantagenet Cherokee" pitchFamily="18" charset="0"/>
              </a:rPr>
              <a:t>*  Previous </a:t>
            </a:r>
            <a:r>
              <a:rPr lang="en-US" u="sng" dirty="0">
                <a:latin typeface="Plantagenet Cherokee" pitchFamily="18" charset="0"/>
              </a:rPr>
              <a:t>promises</a:t>
            </a:r>
            <a:r>
              <a:rPr lang="en-US" dirty="0">
                <a:latin typeface="Plantagenet Cherokee" pitchFamily="18" charset="0"/>
              </a:rPr>
              <a:t> that </a:t>
            </a:r>
            <a:r>
              <a:rPr lang="en-US" dirty="0" smtClean="0">
                <a:latin typeface="Plantagenet Cherokee" pitchFamily="18" charset="0"/>
              </a:rPr>
              <a:t>have been made.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Plantagenet Cherokee" pitchFamily="18" charset="0"/>
              </a:rPr>
              <a:t>*  What </a:t>
            </a:r>
            <a:r>
              <a:rPr lang="en-US" dirty="0">
                <a:latin typeface="Plantagenet Cherokee" pitchFamily="18" charset="0"/>
              </a:rPr>
              <a:t>is </a:t>
            </a:r>
            <a:r>
              <a:rPr lang="en-US" i="1" u="sng" dirty="0">
                <a:solidFill>
                  <a:srgbClr val="C00000"/>
                </a:solidFill>
                <a:latin typeface="Plantagenet Cherokee" pitchFamily="18" charset="0"/>
              </a:rPr>
              <a:t>good</a:t>
            </a:r>
            <a:r>
              <a:rPr lang="en-US" dirty="0">
                <a:solidFill>
                  <a:srgbClr val="C00000"/>
                </a:solidFill>
                <a:latin typeface="Plantagenet Cherokee" pitchFamily="18" charset="0"/>
              </a:rPr>
              <a:t> </a:t>
            </a:r>
            <a:r>
              <a:rPr lang="en-US" dirty="0">
                <a:latin typeface="Plantagenet Cherokee" pitchFamily="18" charset="0"/>
              </a:rPr>
              <a:t>for </a:t>
            </a:r>
            <a:r>
              <a:rPr lang="en-US" dirty="0" smtClean="0">
                <a:latin typeface="Plantagenet Cherokee" pitchFamily="18" charset="0"/>
              </a:rPr>
              <a:t>others.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Plantagenet Cherokee" pitchFamily="18" charset="0"/>
              </a:rPr>
              <a:t>*  </a:t>
            </a:r>
            <a:r>
              <a:rPr lang="en-US" i="1" u="sng" dirty="0" smtClean="0">
                <a:solidFill>
                  <a:srgbClr val="C00000"/>
                </a:solidFill>
                <a:latin typeface="Plantagenet Cherokee" pitchFamily="18" charset="0"/>
              </a:rPr>
              <a:t>Rules</a:t>
            </a:r>
            <a:r>
              <a:rPr lang="en-US" dirty="0" smtClean="0">
                <a:latin typeface="Plantagenet Cherokee" pitchFamily="18" charset="0"/>
              </a:rPr>
              <a:t>.</a:t>
            </a:r>
            <a:endParaRPr lang="en-US" dirty="0">
              <a:solidFill>
                <a:srgbClr val="DEA900"/>
              </a:solidFill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3866984" cy="459499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52400" y="530329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Plantagenet Cherokee" pitchFamily="18" charset="0"/>
              </a:rPr>
              <a:t>Whim 3</a:t>
            </a:r>
            <a:r>
              <a:rPr lang="en-US" sz="2000" dirty="0" smtClean="0">
                <a:latin typeface="Plantagenet Cherokee" pitchFamily="18" charset="0"/>
              </a:rPr>
              <a:t> – Males limit their world by staying in ruts, limiting change, and responding impulsively. A male is not confined by: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343150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Plantagenet Cherokee" pitchFamily="18" charset="0"/>
              </a:rPr>
              <a:t>* Social </a:t>
            </a:r>
            <a:r>
              <a:rPr lang="en-US" i="1" u="sng" dirty="0">
                <a:solidFill>
                  <a:srgbClr val="C00000"/>
                </a:solidFill>
                <a:latin typeface="Plantagenet Cherokee" pitchFamily="18" charset="0"/>
              </a:rPr>
              <a:t>expectations</a:t>
            </a:r>
            <a:r>
              <a:rPr lang="en-US" dirty="0">
                <a:latin typeface="Plantagenet Cherokee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Plantagenet Cherokee" pitchFamily="18" charset="0"/>
              </a:rPr>
              <a:t>* </a:t>
            </a:r>
            <a:r>
              <a:rPr lang="en-US" i="1" u="sng" dirty="0">
                <a:solidFill>
                  <a:srgbClr val="C00000"/>
                </a:solidFill>
                <a:latin typeface="Plantagenet Cherokee" pitchFamily="18" charset="0"/>
              </a:rPr>
              <a:t>Self-discipline</a:t>
            </a:r>
            <a:r>
              <a:rPr lang="en-US" dirty="0">
                <a:latin typeface="Plantagenet Cherokee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Plantagenet Cherokee" pitchFamily="18" charset="0"/>
              </a:rPr>
              <a:t>* God’s </a:t>
            </a:r>
            <a:r>
              <a:rPr lang="en-US" i="1" u="sng" dirty="0">
                <a:solidFill>
                  <a:srgbClr val="C00000"/>
                </a:solidFill>
                <a:latin typeface="Plantagenet Cherokee" pitchFamily="18" charset="0"/>
              </a:rPr>
              <a:t>desire</a:t>
            </a:r>
            <a:r>
              <a:rPr lang="en-US" dirty="0">
                <a:latin typeface="Plantagenet Cheroke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2050"/>
            <a:ext cx="3866984" cy="2819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57092" y="1548020"/>
            <a:ext cx="3629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Plantagenet Cherokee" pitchFamily="18" charset="0"/>
              </a:rPr>
              <a:t>Whim 4 </a:t>
            </a:r>
            <a:r>
              <a:rPr lang="en-US" sz="2000" dirty="0" smtClean="0">
                <a:latin typeface="Plantagenet Cherokee" pitchFamily="18" charset="0"/>
              </a:rPr>
              <a:t>– Males expect to be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pampered</a:t>
            </a:r>
            <a:r>
              <a:rPr lang="en-US" sz="2000" dirty="0" smtClean="0">
                <a:latin typeface="Plantagenet Cherokee" pitchFamily="18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5 </a:t>
            </a:r>
            <a:r>
              <a:rPr lang="en-US" sz="2000" dirty="0" smtClean="0">
                <a:latin typeface="Plantagenet Cherokee" pitchFamily="18" charset="0"/>
              </a:rPr>
              <a:t>– Males take the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easiest</a:t>
            </a:r>
            <a:r>
              <a:rPr lang="en-US" sz="2000" dirty="0" smtClean="0">
                <a:latin typeface="Plantagenet Cherokee" pitchFamily="18" charset="0"/>
              </a:rPr>
              <a:t> route.</a:t>
            </a: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2422"/>
            <a:ext cx="3866984" cy="3276600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257092" y="135593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“A man is usually more careful of his money than of </a:t>
            </a:r>
            <a:r>
              <a:rPr lang="en-US" sz="2000" smtClean="0">
                <a:latin typeface="Plantagenet Cherokee" pitchFamily="18" charset="0"/>
                <a:cs typeface="Arial" pitchFamily="34" charset="0"/>
              </a:rPr>
              <a:t>his principles.”</a:t>
            </a:r>
            <a:endParaRPr lang="en-US" sz="2000" dirty="0">
              <a:latin typeface="Plantagenet Cherokee" pitchFamily="18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024328" y="2804184"/>
            <a:ext cx="293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>
                <a:latin typeface="Plantagenet Cherokee" pitchFamily="18" charset="0"/>
                <a:cs typeface="Times New Roman" pitchFamily="18" charset="0"/>
              </a:rPr>
              <a:t>Oliver Wendell Holmes, Jr.</a:t>
            </a:r>
            <a:endParaRPr lang="en-US" i="1" dirty="0">
              <a:latin typeface="Plantagenet Cheroke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3343"/>
            <a:ext cx="3866984" cy="4594999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228600" y="493351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6 </a:t>
            </a:r>
            <a:r>
              <a:rPr lang="en-US" sz="2000" dirty="0" smtClean="0">
                <a:latin typeface="Plantagenet Cherokee" pitchFamily="18" charset="0"/>
              </a:rPr>
              <a:t>– Males should continue to do what they are most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familiar</a:t>
            </a:r>
            <a:r>
              <a:rPr lang="en-US" sz="2000" dirty="0" smtClean="0">
                <a:latin typeface="Plantagenet Cherokee" pitchFamily="18" charset="0"/>
              </a:rPr>
              <a:t> with.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7 </a:t>
            </a:r>
            <a:r>
              <a:rPr lang="en-US" sz="2000" dirty="0" smtClean="0">
                <a:latin typeface="Plantagenet Cherokee" pitchFamily="18" charset="0"/>
              </a:rPr>
              <a:t>– Males do not act with honest intention, but do what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looks</a:t>
            </a:r>
            <a:r>
              <a:rPr lang="en-US" sz="2000" dirty="0" smtClean="0">
                <a:latin typeface="Plantagenet Cherokee" pitchFamily="18" charset="0"/>
              </a:rPr>
              <a:t> good.</a:t>
            </a:r>
          </a:p>
          <a:p>
            <a:pPr>
              <a:spcBef>
                <a:spcPts val="2400"/>
              </a:spcBef>
            </a:pPr>
            <a:r>
              <a:rPr lang="en-US" sz="2000" i="1" dirty="0" smtClean="0">
                <a:latin typeface="Plantagenet Cherokee" pitchFamily="18" charset="0"/>
              </a:rPr>
              <a:t>Whim 8 </a:t>
            </a:r>
            <a:r>
              <a:rPr lang="en-US" sz="2000" dirty="0" smtClean="0">
                <a:latin typeface="Plantagenet Cherokee" pitchFamily="18" charset="0"/>
              </a:rPr>
              <a:t>– Males do not go against current trends. Instead, they always choose to </a:t>
            </a:r>
            <a:r>
              <a:rPr lang="en-US" sz="2000" i="1" u="sng" dirty="0" smtClean="0">
                <a:solidFill>
                  <a:srgbClr val="C00000"/>
                </a:solidFill>
                <a:latin typeface="Plantagenet Cherokee" pitchFamily="18" charset="0"/>
              </a:rPr>
              <a:t>follow</a:t>
            </a:r>
            <a:r>
              <a:rPr lang="en-US" sz="2000" dirty="0" smtClean="0">
                <a:latin typeface="Plantagenet Cherokee" pitchFamily="18" charset="0"/>
              </a:rPr>
              <a:t>.</a:t>
            </a:r>
            <a:endParaRPr lang="en-US" sz="2000" dirty="0" smtClean="0">
              <a:solidFill>
                <a:srgbClr val="DEA900"/>
              </a:solidFill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479</Words>
  <Application>Microsoft Office PowerPoint</Application>
  <PresentationFormat>On-screen Show (16:9)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Faehling</dc:creator>
  <cp:lastModifiedBy>Kyle Schattgen</cp:lastModifiedBy>
  <cp:revision>9</cp:revision>
  <dcterms:created xsi:type="dcterms:W3CDTF">2012-03-28T14:38:07Z</dcterms:created>
  <dcterms:modified xsi:type="dcterms:W3CDTF">2012-04-23T14:57:59Z</dcterms:modified>
</cp:coreProperties>
</file>