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79" r:id="rId26"/>
    <p:sldId id="280" r:id="rId27"/>
    <p:sldId id="281" r:id="rId28"/>
    <p:sldId id="282" r:id="rId29"/>
    <p:sldId id="283" r:id="rId3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1" d="100"/>
          <a:sy n="121" d="100"/>
        </p:scale>
        <p:origin x="-102"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75B58C-54AA-442D-8F72-3FB9980040BF}"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06167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5B58C-54AA-442D-8F72-3FB9980040BF}"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85165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5B58C-54AA-442D-8F72-3FB9980040BF}"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410660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75B58C-54AA-442D-8F72-3FB9980040BF}"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133401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75B58C-54AA-442D-8F72-3FB9980040BF}"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983658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75B58C-54AA-442D-8F72-3FB9980040BF}"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359590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75B58C-54AA-442D-8F72-3FB9980040BF}" type="datetimeFigureOut">
              <a:rPr lang="en-US" smtClean="0"/>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57123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75B58C-54AA-442D-8F72-3FB9980040BF}" type="datetimeFigureOut">
              <a:rPr lang="en-US" smtClean="0"/>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95839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5B58C-54AA-442D-8F72-3FB9980040BF}" type="datetimeFigureOut">
              <a:rPr lang="en-US" smtClean="0"/>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263629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5B58C-54AA-442D-8F72-3FB9980040BF}"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45240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75B58C-54AA-442D-8F72-3FB9980040BF}"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2FEF-4838-45F5-9D43-3340163DA562}" type="slidenum">
              <a:rPr lang="en-US" smtClean="0"/>
              <a:t>‹#›</a:t>
            </a:fld>
            <a:endParaRPr lang="en-US"/>
          </a:p>
        </p:txBody>
      </p:sp>
    </p:spTree>
    <p:extLst>
      <p:ext uri="{BB962C8B-B14F-4D97-AF65-F5344CB8AC3E}">
        <p14:creationId xmlns:p14="http://schemas.microsoft.com/office/powerpoint/2010/main" val="21246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775B58C-54AA-442D-8F72-3FB9980040BF}" type="datetimeFigureOut">
              <a:rPr lang="en-US" smtClean="0"/>
              <a:t>4/23/2012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5BE2FEF-4838-45F5-9D43-3340163DA562}" type="slidenum">
              <a:rPr lang="en-US" smtClean="0"/>
              <a:t>‹#›</a:t>
            </a:fld>
            <a:endParaRPr lang="en-US"/>
          </a:p>
        </p:txBody>
      </p:sp>
    </p:spTree>
    <p:extLst>
      <p:ext uri="{BB962C8B-B14F-4D97-AF65-F5344CB8AC3E}">
        <p14:creationId xmlns:p14="http://schemas.microsoft.com/office/powerpoint/2010/main" val="1150263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spTree>
    <p:extLst>
      <p:ext uri="{BB962C8B-B14F-4D97-AF65-F5344CB8AC3E}">
        <p14:creationId xmlns:p14="http://schemas.microsoft.com/office/powerpoint/2010/main" val="1765838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308002" y="1428750"/>
            <a:ext cx="3657600" cy="1815882"/>
          </a:xfrm>
          <a:prstGeom prst="rect">
            <a:avLst/>
          </a:prstGeom>
          <a:noFill/>
        </p:spPr>
        <p:txBody>
          <a:bodyPr wrap="square" rtlCol="0">
            <a:spAutoFit/>
          </a:bodyPr>
          <a:lstStyle/>
          <a:p>
            <a:r>
              <a:rPr lang="en-US" sz="2800" dirty="0" smtClean="0">
                <a:latin typeface="Plantagenet Cherokee" pitchFamily="18" charset="0"/>
              </a:rPr>
              <a:t>I. What does the lack of associating the word sexuality with </a:t>
            </a:r>
            <a:r>
              <a:rPr lang="en-US" sz="2800" i="1" u="sng" dirty="0" smtClean="0">
                <a:solidFill>
                  <a:srgbClr val="C00000"/>
                </a:solidFill>
                <a:latin typeface="Plantagenet Cherokee" pitchFamily="18" charset="0"/>
              </a:rPr>
              <a:t>honesty</a:t>
            </a:r>
            <a:r>
              <a:rPr lang="en-US" sz="2800" dirty="0" smtClean="0">
                <a:solidFill>
                  <a:srgbClr val="C00000"/>
                </a:solidFill>
                <a:latin typeface="Plantagenet Cherokee" pitchFamily="18" charset="0"/>
              </a:rPr>
              <a:t> </a:t>
            </a:r>
            <a:r>
              <a:rPr lang="en-US" sz="2800" dirty="0" smtClean="0">
                <a:latin typeface="Plantagenet Cherokee" pitchFamily="18" charset="0"/>
              </a:rPr>
              <a:t>mean?</a:t>
            </a:r>
            <a:endParaRPr lang="en-US" sz="2800" dirty="0">
              <a:latin typeface="Plantagenet Cherokee" pitchFamily="18"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35"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544961" y="1371421"/>
            <a:ext cx="3493639" cy="2400657"/>
          </a:xfrm>
          <a:prstGeom prst="rect">
            <a:avLst/>
          </a:prstGeom>
          <a:noFill/>
        </p:spPr>
        <p:txBody>
          <a:bodyPr wrap="square" rtlCol="0">
            <a:spAutoFit/>
          </a:bodyPr>
          <a:lstStyle/>
          <a:p>
            <a:pPr>
              <a:spcBef>
                <a:spcPts val="1200"/>
              </a:spcBef>
            </a:pPr>
            <a:r>
              <a:rPr lang="en-US" sz="2000" dirty="0" smtClean="0">
                <a:latin typeface="Plantagenet Cherokee" pitchFamily="18" charset="0"/>
              </a:rPr>
              <a:t>1. There is significant </a:t>
            </a:r>
            <a:r>
              <a:rPr lang="en-US" sz="2000" i="1" u="sng" dirty="0" smtClean="0">
                <a:solidFill>
                  <a:srgbClr val="C00000"/>
                </a:solidFill>
                <a:latin typeface="Plantagenet Cherokee" pitchFamily="18" charset="0"/>
              </a:rPr>
              <a:t>misinformation</a:t>
            </a:r>
            <a:r>
              <a:rPr lang="en-US" sz="2000" dirty="0" smtClean="0">
                <a:solidFill>
                  <a:srgbClr val="C00000"/>
                </a:solidFill>
                <a:latin typeface="Plantagenet Cherokee" pitchFamily="18" charset="0"/>
              </a:rPr>
              <a:t> </a:t>
            </a:r>
            <a:r>
              <a:rPr lang="en-US" sz="2000" dirty="0" smtClean="0">
                <a:latin typeface="Plantagenet Cherokee" pitchFamily="18" charset="0"/>
              </a:rPr>
              <a:t>about sexuality.</a:t>
            </a:r>
          </a:p>
          <a:p>
            <a:pPr>
              <a:spcBef>
                <a:spcPts val="1200"/>
              </a:spcBef>
            </a:pPr>
            <a:r>
              <a:rPr lang="en-US" sz="2000" dirty="0" smtClean="0">
                <a:latin typeface="Plantagenet Cherokee" pitchFamily="18" charset="0"/>
              </a:rPr>
              <a:t>2. True </a:t>
            </a:r>
            <a:r>
              <a:rPr lang="en-US" sz="2000" i="1" u="sng" dirty="0" smtClean="0">
                <a:solidFill>
                  <a:srgbClr val="C00000"/>
                </a:solidFill>
                <a:latin typeface="Plantagenet Cherokee" pitchFamily="18" charset="0"/>
              </a:rPr>
              <a:t>satisfaction</a:t>
            </a:r>
            <a:r>
              <a:rPr lang="en-US" sz="2000" dirty="0" smtClean="0">
                <a:solidFill>
                  <a:srgbClr val="C00000"/>
                </a:solidFill>
                <a:latin typeface="Plantagenet Cherokee" pitchFamily="18" charset="0"/>
              </a:rPr>
              <a:t> </a:t>
            </a:r>
            <a:r>
              <a:rPr lang="en-US" sz="2000" dirty="0" smtClean="0">
                <a:latin typeface="Plantagenet Cherokee" pitchFamily="18" charset="0"/>
              </a:rPr>
              <a:t>is lacking in relation to much of the sexual expression that occurs.</a:t>
            </a:r>
            <a:endParaRPr lang="en-US" sz="2000" dirty="0">
              <a:latin typeface="Plantagenet Cherokee" pitchFamily="18" charset="0"/>
            </a:endParaRPr>
          </a:p>
        </p:txBody>
      </p:sp>
      <p:sp>
        <p:nvSpPr>
          <p:cNvPr id="5" name="Rectangle 4"/>
          <p:cNvSpPr/>
          <p:nvPr/>
        </p:nvSpPr>
        <p:spPr>
          <a:xfrm>
            <a:off x="228600" y="590550"/>
            <a:ext cx="3810000" cy="646331"/>
          </a:xfrm>
          <a:prstGeom prst="rect">
            <a:avLst/>
          </a:prstGeom>
        </p:spPr>
        <p:txBody>
          <a:bodyPr wrap="square">
            <a:spAutoFit/>
          </a:bodyPr>
          <a:lstStyle/>
          <a:p>
            <a:r>
              <a:rPr lang="en-US" dirty="0">
                <a:latin typeface="Plantagenet Cherokee" pitchFamily="18" charset="0"/>
              </a:rPr>
              <a:t>A. </a:t>
            </a:r>
            <a:r>
              <a:rPr lang="en-US" i="1" u="sng" dirty="0">
                <a:solidFill>
                  <a:srgbClr val="C00000"/>
                </a:solidFill>
                <a:effectLst>
                  <a:outerShdw blurRad="38100" dist="38100" dir="2700000" algn="tl">
                    <a:srgbClr val="000000">
                      <a:alpha val="43137"/>
                    </a:srgbClr>
                  </a:outerShdw>
                </a:effectLst>
                <a:latin typeface="Plantagenet Cherokee" pitchFamily="18" charset="0"/>
              </a:rPr>
              <a:t>Honesty</a:t>
            </a:r>
            <a:r>
              <a:rPr lang="en-US" dirty="0">
                <a:solidFill>
                  <a:srgbClr val="C00000"/>
                </a:solidFill>
                <a:effectLst>
                  <a:outerShdw blurRad="38100" dist="38100" dir="2700000" algn="tl">
                    <a:srgbClr val="000000">
                      <a:alpha val="43137"/>
                    </a:srgbClr>
                  </a:outerShdw>
                </a:effectLst>
                <a:latin typeface="Plantagenet Cherokee" pitchFamily="18" charset="0"/>
              </a:rPr>
              <a:t> </a:t>
            </a:r>
            <a:r>
              <a:rPr lang="en-US" dirty="0">
                <a:latin typeface="Plantagenet Cherokee" pitchFamily="18" charset="0"/>
              </a:rPr>
              <a:t>and sex are rarely associated together and as a result:</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19100"/>
            <a:ext cx="3962400" cy="4267200"/>
          </a:xfrm>
          <a:prstGeom prst="rect">
            <a:avLst/>
          </a:prstGeom>
        </p:spPr>
      </p:pic>
      <p:sp>
        <p:nvSpPr>
          <p:cNvPr id="5" name="Rectangle 4"/>
          <p:cNvSpPr/>
          <p:nvPr/>
        </p:nvSpPr>
        <p:spPr>
          <a:xfrm>
            <a:off x="547589" y="1525309"/>
            <a:ext cx="3491011" cy="2092881"/>
          </a:xfrm>
          <a:prstGeom prst="rect">
            <a:avLst/>
          </a:prstGeom>
        </p:spPr>
        <p:txBody>
          <a:bodyPr wrap="square">
            <a:spAutoFit/>
          </a:bodyPr>
          <a:lstStyle/>
          <a:p>
            <a:pPr>
              <a:spcBef>
                <a:spcPts val="1200"/>
              </a:spcBef>
            </a:pPr>
            <a:r>
              <a:rPr lang="en-US" sz="2000" dirty="0" smtClean="0">
                <a:latin typeface="Plantagenet Cherokee" pitchFamily="18" charset="0"/>
              </a:rPr>
              <a:t>3. </a:t>
            </a:r>
            <a:r>
              <a:rPr lang="en-US" sz="2000" i="1" u="sng" dirty="0" smtClean="0">
                <a:solidFill>
                  <a:srgbClr val="C00000"/>
                </a:solidFill>
                <a:latin typeface="Plantagenet Cherokee" pitchFamily="18" charset="0"/>
              </a:rPr>
              <a:t>Relational</a:t>
            </a:r>
            <a:r>
              <a:rPr lang="en-US" sz="2000" dirty="0" smtClean="0">
                <a:solidFill>
                  <a:srgbClr val="C00000"/>
                </a:solidFill>
                <a:latin typeface="Plantagenet Cherokee" pitchFamily="18" charset="0"/>
              </a:rPr>
              <a:t> </a:t>
            </a:r>
            <a:r>
              <a:rPr lang="en-US" sz="2000" dirty="0" smtClean="0">
                <a:latin typeface="Plantagenet Cherokee" pitchFamily="18" charset="0"/>
              </a:rPr>
              <a:t>conflict surrounding sexuality is prevalent.</a:t>
            </a:r>
          </a:p>
          <a:p>
            <a:pPr>
              <a:spcBef>
                <a:spcPts val="1200"/>
              </a:spcBef>
            </a:pPr>
            <a:r>
              <a:rPr lang="en-US" sz="2000" dirty="0" smtClean="0">
                <a:latin typeface="Plantagenet Cherokee" pitchFamily="18" charset="0"/>
              </a:rPr>
              <a:t>4. Sexuality has been </a:t>
            </a:r>
            <a:r>
              <a:rPr lang="en-US" sz="2000" i="1" u="sng" dirty="0" smtClean="0">
                <a:solidFill>
                  <a:srgbClr val="C00000"/>
                </a:solidFill>
                <a:latin typeface="Plantagenet Cherokee" pitchFamily="18" charset="0"/>
              </a:rPr>
              <a:t>separated</a:t>
            </a:r>
            <a:r>
              <a:rPr lang="en-US" sz="2000" dirty="0" smtClean="0">
                <a:solidFill>
                  <a:srgbClr val="C00000"/>
                </a:solidFill>
                <a:latin typeface="Plantagenet Cherokee" pitchFamily="18" charset="0"/>
              </a:rPr>
              <a:t> </a:t>
            </a:r>
            <a:r>
              <a:rPr lang="en-US" sz="2000" dirty="0" smtClean="0">
                <a:latin typeface="Plantagenet Cherokee" pitchFamily="18" charset="0"/>
              </a:rPr>
              <a:t>from its intended purpose.</a:t>
            </a:r>
          </a:p>
        </p:txBody>
      </p:sp>
      <p:sp>
        <p:nvSpPr>
          <p:cNvPr id="6" name="Rectangle 5"/>
          <p:cNvSpPr/>
          <p:nvPr/>
        </p:nvSpPr>
        <p:spPr>
          <a:xfrm>
            <a:off x="240024" y="666750"/>
            <a:ext cx="3798576" cy="646331"/>
          </a:xfrm>
          <a:prstGeom prst="rect">
            <a:avLst/>
          </a:prstGeom>
        </p:spPr>
        <p:txBody>
          <a:bodyPr wrap="square">
            <a:spAutoFit/>
          </a:bodyPr>
          <a:lstStyle/>
          <a:p>
            <a:r>
              <a:rPr lang="en-US" dirty="0">
                <a:latin typeface="Plantagenet Cherokee" pitchFamily="18" charset="0"/>
              </a:rPr>
              <a:t>A. </a:t>
            </a:r>
            <a:r>
              <a:rPr lang="en-US" i="1" u="sng" dirty="0">
                <a:effectLst>
                  <a:outerShdw blurRad="38100" dist="38100" dir="2700000" algn="tl">
                    <a:srgbClr val="000000">
                      <a:alpha val="43137"/>
                    </a:srgbClr>
                  </a:outerShdw>
                </a:effectLst>
                <a:latin typeface="Plantagenet Cherokee" pitchFamily="18" charset="0"/>
              </a:rPr>
              <a:t>Honesty</a:t>
            </a:r>
            <a:r>
              <a:rPr lang="en-US" dirty="0">
                <a:latin typeface="Plantagenet Cherokee" pitchFamily="18" charset="0"/>
              </a:rPr>
              <a:t> and sex are rarely associated together and as a result:</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5" name="Rectangle 4"/>
          <p:cNvSpPr/>
          <p:nvPr/>
        </p:nvSpPr>
        <p:spPr>
          <a:xfrm>
            <a:off x="594623" y="1809750"/>
            <a:ext cx="3492850" cy="1785104"/>
          </a:xfrm>
          <a:prstGeom prst="rect">
            <a:avLst/>
          </a:prstGeom>
        </p:spPr>
        <p:txBody>
          <a:bodyPr wrap="square">
            <a:spAutoFit/>
          </a:bodyPr>
          <a:lstStyle/>
          <a:p>
            <a:pPr>
              <a:spcBef>
                <a:spcPts val="1200"/>
              </a:spcBef>
            </a:pPr>
            <a:r>
              <a:rPr lang="en-US" sz="2000" dirty="0" smtClean="0">
                <a:latin typeface="Plantagenet Cherokee" pitchFamily="18" charset="0"/>
              </a:rPr>
              <a:t>5. There are many examples of sexuality that is </a:t>
            </a:r>
            <a:r>
              <a:rPr lang="en-US" sz="2000" u="sng" dirty="0">
                <a:latin typeface="Plantagenet Cherokee" pitchFamily="18" charset="0"/>
              </a:rPr>
              <a:t>out</a:t>
            </a:r>
            <a:r>
              <a:rPr lang="en-US" sz="2000" dirty="0">
                <a:latin typeface="Plantagenet Cherokee" pitchFamily="18" charset="0"/>
              </a:rPr>
              <a:t> </a:t>
            </a:r>
            <a:r>
              <a:rPr lang="en-US" sz="2000" u="sng" dirty="0">
                <a:latin typeface="Plantagenet Cherokee" pitchFamily="18" charset="0"/>
              </a:rPr>
              <a:t>of</a:t>
            </a:r>
            <a:r>
              <a:rPr lang="en-US" sz="2000" dirty="0">
                <a:latin typeface="Plantagenet Cherokee" pitchFamily="18" charset="0"/>
              </a:rPr>
              <a:t> </a:t>
            </a:r>
            <a:r>
              <a:rPr lang="en-US" sz="2000" u="sng" dirty="0">
                <a:latin typeface="Plantagenet Cherokee" pitchFamily="18" charset="0"/>
              </a:rPr>
              <a:t>control</a:t>
            </a:r>
            <a:r>
              <a:rPr lang="en-US" sz="2000" dirty="0">
                <a:latin typeface="Plantagenet Cherokee" pitchFamily="18" charset="0"/>
              </a:rPr>
              <a:t> .</a:t>
            </a:r>
            <a:endParaRPr lang="en-US" sz="2000" dirty="0" smtClean="0">
              <a:latin typeface="Plantagenet Cherokee" pitchFamily="18" charset="0"/>
            </a:endParaRPr>
          </a:p>
          <a:p>
            <a:pPr>
              <a:spcBef>
                <a:spcPts val="1200"/>
              </a:spcBef>
            </a:pPr>
            <a:r>
              <a:rPr lang="en-US" sz="2000" dirty="0" smtClean="0">
                <a:latin typeface="Plantagenet Cherokee" pitchFamily="18" charset="0"/>
              </a:rPr>
              <a:t>6. A lot of pseudo-sexual </a:t>
            </a:r>
            <a:r>
              <a:rPr lang="en-US" sz="2000" i="1" u="sng" dirty="0" smtClean="0">
                <a:solidFill>
                  <a:srgbClr val="C00000"/>
                </a:solidFill>
                <a:latin typeface="Plantagenet Cherokee" pitchFamily="18" charset="0"/>
              </a:rPr>
              <a:t>activities</a:t>
            </a:r>
            <a:r>
              <a:rPr lang="en-US" sz="2000" dirty="0" smtClean="0">
                <a:solidFill>
                  <a:srgbClr val="C00000"/>
                </a:solidFill>
                <a:latin typeface="Plantagenet Cherokee" pitchFamily="18" charset="0"/>
              </a:rPr>
              <a:t> </a:t>
            </a:r>
            <a:r>
              <a:rPr lang="en-US" sz="2000" dirty="0" smtClean="0">
                <a:latin typeface="Plantagenet Cherokee" pitchFamily="18" charset="0"/>
              </a:rPr>
              <a:t>have developed.</a:t>
            </a:r>
            <a:endParaRPr lang="en-US" sz="2000" dirty="0">
              <a:latin typeface="Plantagenet Cherokee" pitchFamily="18" charset="0"/>
            </a:endParaRPr>
          </a:p>
        </p:txBody>
      </p:sp>
      <p:sp>
        <p:nvSpPr>
          <p:cNvPr id="6" name="Rectangle 5"/>
          <p:cNvSpPr/>
          <p:nvPr/>
        </p:nvSpPr>
        <p:spPr>
          <a:xfrm>
            <a:off x="228600" y="666750"/>
            <a:ext cx="3797650" cy="646331"/>
          </a:xfrm>
          <a:prstGeom prst="rect">
            <a:avLst/>
          </a:prstGeom>
        </p:spPr>
        <p:txBody>
          <a:bodyPr wrap="square">
            <a:spAutoFit/>
          </a:bodyPr>
          <a:lstStyle/>
          <a:p>
            <a:r>
              <a:rPr lang="en-US" dirty="0">
                <a:latin typeface="Plantagenet Cherokee" pitchFamily="18" charset="0"/>
              </a:rPr>
              <a:t>A. </a:t>
            </a:r>
            <a:r>
              <a:rPr lang="en-US" i="1" u="sng" dirty="0">
                <a:effectLst>
                  <a:outerShdw blurRad="38100" dist="38100" dir="2700000" algn="tl">
                    <a:srgbClr val="000000">
                      <a:alpha val="43137"/>
                    </a:srgbClr>
                  </a:outerShdw>
                </a:effectLst>
                <a:latin typeface="Plantagenet Cherokee" pitchFamily="18" charset="0"/>
              </a:rPr>
              <a:t>Honesty</a:t>
            </a:r>
            <a:r>
              <a:rPr lang="en-US" dirty="0">
                <a:latin typeface="Plantagenet Cherokee" pitchFamily="18" charset="0"/>
              </a:rPr>
              <a:t> and sex are rarely associated together and as a result:</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609600" y="1525309"/>
            <a:ext cx="3429000" cy="2092881"/>
          </a:xfrm>
          <a:prstGeom prst="rect">
            <a:avLst/>
          </a:prstGeom>
          <a:noFill/>
        </p:spPr>
        <p:txBody>
          <a:bodyPr wrap="square" rtlCol="0">
            <a:spAutoFit/>
          </a:bodyPr>
          <a:lstStyle/>
          <a:p>
            <a:pPr>
              <a:spcBef>
                <a:spcPts val="1200"/>
              </a:spcBef>
            </a:pPr>
            <a:r>
              <a:rPr lang="en-US" sz="2000" dirty="0" smtClean="0">
                <a:latin typeface="Plantagenet Cherokee" pitchFamily="18" charset="0"/>
              </a:rPr>
              <a:t>7. Women, generally, are fearful of and have been </a:t>
            </a:r>
            <a:r>
              <a:rPr lang="en-US" sz="2000" i="1" u="sng" dirty="0" smtClean="0">
                <a:solidFill>
                  <a:srgbClr val="C00000"/>
                </a:solidFill>
                <a:latin typeface="Plantagenet Cherokee" pitchFamily="18" charset="0"/>
              </a:rPr>
              <a:t>hurt</a:t>
            </a:r>
            <a:r>
              <a:rPr lang="en-US" sz="2000" dirty="0" smtClean="0">
                <a:solidFill>
                  <a:srgbClr val="C00000"/>
                </a:solidFill>
                <a:latin typeface="Plantagenet Cherokee" pitchFamily="18" charset="0"/>
              </a:rPr>
              <a:t> </a:t>
            </a:r>
            <a:r>
              <a:rPr lang="en-US" sz="2000" dirty="0" smtClean="0">
                <a:latin typeface="Plantagenet Cherokee" pitchFamily="18" charset="0"/>
              </a:rPr>
              <a:t>by male sexual expression.</a:t>
            </a:r>
          </a:p>
          <a:p>
            <a:pPr>
              <a:spcBef>
                <a:spcPts val="1200"/>
              </a:spcBef>
            </a:pPr>
            <a:r>
              <a:rPr lang="en-US" sz="2000" dirty="0" smtClean="0">
                <a:latin typeface="Plantagenet Cherokee" pitchFamily="18" charset="0"/>
              </a:rPr>
              <a:t>8. Males have limited their ability to </a:t>
            </a:r>
            <a:r>
              <a:rPr lang="en-US" sz="2000" i="1" u="sng" dirty="0" smtClean="0">
                <a:solidFill>
                  <a:srgbClr val="C00000"/>
                </a:solidFill>
                <a:latin typeface="Plantagenet Cherokee" pitchFamily="18" charset="0"/>
              </a:rPr>
              <a:t>achieve</a:t>
            </a:r>
            <a:r>
              <a:rPr lang="en-US" sz="2000" dirty="0" smtClean="0">
                <a:solidFill>
                  <a:srgbClr val="C00000"/>
                </a:solidFill>
                <a:latin typeface="Plantagenet Cherokee" pitchFamily="18" charset="0"/>
              </a:rPr>
              <a:t> </a:t>
            </a:r>
            <a:r>
              <a:rPr lang="en-US" sz="2000" dirty="0" smtClean="0">
                <a:latin typeface="Plantagenet Cherokee" pitchFamily="18" charset="0"/>
              </a:rPr>
              <a:t>manhood.</a:t>
            </a:r>
          </a:p>
        </p:txBody>
      </p:sp>
      <p:sp>
        <p:nvSpPr>
          <p:cNvPr id="5" name="Rectangle 4"/>
          <p:cNvSpPr/>
          <p:nvPr/>
        </p:nvSpPr>
        <p:spPr>
          <a:xfrm>
            <a:off x="228600" y="590550"/>
            <a:ext cx="3810000" cy="646331"/>
          </a:xfrm>
          <a:prstGeom prst="rect">
            <a:avLst/>
          </a:prstGeom>
        </p:spPr>
        <p:txBody>
          <a:bodyPr wrap="square">
            <a:spAutoFit/>
          </a:bodyPr>
          <a:lstStyle/>
          <a:p>
            <a:r>
              <a:rPr lang="en-US" dirty="0">
                <a:latin typeface="Plantagenet Cherokee" pitchFamily="18" charset="0"/>
              </a:rPr>
              <a:t>A. </a:t>
            </a:r>
            <a:r>
              <a:rPr lang="en-US" i="1" u="sng" dirty="0">
                <a:effectLst>
                  <a:outerShdw blurRad="38100" dist="38100" dir="2700000" algn="tl">
                    <a:srgbClr val="000000">
                      <a:alpha val="43137"/>
                    </a:srgbClr>
                  </a:outerShdw>
                </a:effectLst>
                <a:latin typeface="Plantagenet Cherokee" pitchFamily="18" charset="0"/>
              </a:rPr>
              <a:t>Honesty</a:t>
            </a:r>
            <a:r>
              <a:rPr lang="en-US" dirty="0">
                <a:latin typeface="Plantagenet Cherokee" pitchFamily="18" charset="0"/>
              </a:rPr>
              <a:t> and sex are rarely associated together and as a result:</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40" y="84"/>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5" name="Rectangle 4"/>
          <p:cNvSpPr/>
          <p:nvPr/>
        </p:nvSpPr>
        <p:spPr>
          <a:xfrm>
            <a:off x="609600" y="1733550"/>
            <a:ext cx="3238500" cy="1785104"/>
          </a:xfrm>
          <a:prstGeom prst="rect">
            <a:avLst/>
          </a:prstGeom>
        </p:spPr>
        <p:txBody>
          <a:bodyPr wrap="square">
            <a:spAutoFit/>
          </a:bodyPr>
          <a:lstStyle/>
          <a:p>
            <a:pPr>
              <a:spcBef>
                <a:spcPts val="1200"/>
              </a:spcBef>
            </a:pPr>
            <a:r>
              <a:rPr lang="en-US" sz="2000" dirty="0" smtClean="0">
                <a:latin typeface="Plantagenet Cherokee" pitchFamily="18" charset="0"/>
                <a:cs typeface="Arial" pitchFamily="34" charset="0"/>
              </a:rPr>
              <a:t>9. Sexuality has become relegated to a </a:t>
            </a:r>
            <a:r>
              <a:rPr lang="en-US" sz="2000" u="sng" dirty="0" smtClean="0">
                <a:latin typeface="Plantagenet Cherokee" pitchFamily="18" charset="0"/>
                <a:cs typeface="Arial" pitchFamily="34" charset="0"/>
              </a:rPr>
              <a:t>selling</a:t>
            </a:r>
            <a:r>
              <a:rPr lang="en-US" sz="2000" dirty="0" smtClean="0">
                <a:latin typeface="Plantagenet Cherokee" pitchFamily="18" charset="0"/>
                <a:cs typeface="Arial" pitchFamily="34" charset="0"/>
              </a:rPr>
              <a:t> technique.</a:t>
            </a:r>
          </a:p>
          <a:p>
            <a:pPr>
              <a:spcBef>
                <a:spcPts val="1200"/>
              </a:spcBef>
            </a:pPr>
            <a:r>
              <a:rPr lang="en-US" sz="2000" dirty="0" smtClean="0">
                <a:latin typeface="Plantagenet Cherokee" pitchFamily="18" charset="0"/>
              </a:rPr>
              <a:t>10. God has become </a:t>
            </a:r>
            <a:r>
              <a:rPr lang="en-US" sz="2000" u="sng" dirty="0" smtClean="0">
                <a:latin typeface="Plantagenet Cherokee" pitchFamily="18" charset="0"/>
              </a:rPr>
              <a:t>offended</a:t>
            </a:r>
            <a:r>
              <a:rPr lang="en-US" sz="2000" dirty="0" smtClean="0">
                <a:latin typeface="Plantagenet Cherokee" pitchFamily="18" charset="0"/>
              </a:rPr>
              <a:t>.</a:t>
            </a:r>
            <a:endParaRPr lang="en-US" sz="2000" dirty="0">
              <a:latin typeface="Plantagenet Cherokee" pitchFamily="18" charset="0"/>
            </a:endParaRPr>
          </a:p>
        </p:txBody>
      </p:sp>
      <p:sp>
        <p:nvSpPr>
          <p:cNvPr id="6" name="Rectangle 5"/>
          <p:cNvSpPr/>
          <p:nvPr/>
        </p:nvSpPr>
        <p:spPr>
          <a:xfrm>
            <a:off x="266700" y="666750"/>
            <a:ext cx="3771900" cy="646331"/>
          </a:xfrm>
          <a:prstGeom prst="rect">
            <a:avLst/>
          </a:prstGeom>
        </p:spPr>
        <p:txBody>
          <a:bodyPr wrap="square">
            <a:spAutoFit/>
          </a:bodyPr>
          <a:lstStyle/>
          <a:p>
            <a:r>
              <a:rPr lang="en-US" dirty="0">
                <a:latin typeface="Plantagenet Cherokee" pitchFamily="18" charset="0"/>
                <a:cs typeface="Arial" pitchFamily="34" charset="0"/>
              </a:rPr>
              <a:t>A.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Honesty</a:t>
            </a:r>
            <a:r>
              <a:rPr lang="en-US" dirty="0">
                <a:latin typeface="Plantagenet Cherokee" pitchFamily="18" charset="0"/>
                <a:cs typeface="Arial" pitchFamily="34" charset="0"/>
              </a:rPr>
              <a:t> and sex are rarely associated together and as a result:</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5" name="Rectangle 4"/>
          <p:cNvSpPr/>
          <p:nvPr/>
        </p:nvSpPr>
        <p:spPr>
          <a:xfrm>
            <a:off x="599615" y="2343150"/>
            <a:ext cx="3352800" cy="1015663"/>
          </a:xfrm>
          <a:prstGeom prst="rect">
            <a:avLst/>
          </a:prstGeom>
        </p:spPr>
        <p:txBody>
          <a:bodyPr wrap="square">
            <a:spAutoFit/>
          </a:bodyPr>
          <a:lstStyle/>
          <a:p>
            <a:pPr>
              <a:spcBef>
                <a:spcPts val="1200"/>
              </a:spcBef>
            </a:pPr>
            <a:r>
              <a:rPr lang="en-US" sz="2000" dirty="0" smtClean="0">
                <a:latin typeface="Plantagenet Cherokee" pitchFamily="18" charset="0"/>
                <a:cs typeface="Arial" pitchFamily="34" charset="0"/>
              </a:rPr>
              <a:t>1. Must </a:t>
            </a:r>
            <a:r>
              <a:rPr lang="en-US" sz="2000" i="1" u="sng" dirty="0" smtClean="0">
                <a:solidFill>
                  <a:srgbClr val="C00000"/>
                </a:solidFill>
                <a:latin typeface="Plantagenet Cherokee" pitchFamily="18" charset="0"/>
                <a:cs typeface="Arial" pitchFamily="34" charset="0"/>
              </a:rPr>
              <a:t>reject</a:t>
            </a:r>
            <a:r>
              <a:rPr lang="en-US" sz="2000" dirty="0" smtClean="0">
                <a:solidFill>
                  <a:srgbClr val="C00000"/>
                </a:solidFill>
                <a:latin typeface="Plantagenet Cherokee" pitchFamily="18" charset="0"/>
                <a:cs typeface="Arial" pitchFamily="34" charset="0"/>
              </a:rPr>
              <a:t> </a:t>
            </a:r>
            <a:r>
              <a:rPr lang="en-US" sz="2000" dirty="0" smtClean="0">
                <a:latin typeface="Plantagenet Cherokee" pitchFamily="18" charset="0"/>
                <a:cs typeface="Arial" pitchFamily="34" charset="0"/>
              </a:rPr>
              <a:t>some behaviors that are expressed in a less than truthful way.</a:t>
            </a:r>
          </a:p>
        </p:txBody>
      </p:sp>
      <p:sp>
        <p:nvSpPr>
          <p:cNvPr id="6" name="Rectangle 5"/>
          <p:cNvSpPr/>
          <p:nvPr/>
        </p:nvSpPr>
        <p:spPr>
          <a:xfrm>
            <a:off x="187610" y="590550"/>
            <a:ext cx="3774790" cy="1477328"/>
          </a:xfrm>
          <a:prstGeom prst="rect">
            <a:avLst/>
          </a:prstGeom>
        </p:spPr>
        <p:txBody>
          <a:bodyPr wrap="square">
            <a:spAutoFit/>
          </a:bodyPr>
          <a:lstStyle/>
          <a:p>
            <a:r>
              <a:rPr lang="en-US" dirty="0">
                <a:latin typeface="Plantagenet Cherokee" pitchFamily="18" charset="0"/>
                <a:cs typeface="Arial" pitchFamily="34" charset="0"/>
              </a:rPr>
              <a:t>B. A knight brings the concepts of </a:t>
            </a:r>
            <a:r>
              <a:rPr lang="en-US" i="1" u="sng" dirty="0">
                <a:solidFill>
                  <a:srgbClr val="C00000"/>
                </a:solidFill>
                <a:effectLst>
                  <a:outerShdw blurRad="38100" dist="38100" dir="2700000" algn="tl">
                    <a:srgbClr val="000000">
                      <a:alpha val="43137"/>
                    </a:srgbClr>
                  </a:outerShdw>
                </a:effectLst>
                <a:latin typeface="Plantagenet Cherokee" pitchFamily="18" charset="0"/>
                <a:cs typeface="Arial" pitchFamily="34" charset="0"/>
              </a:rPr>
              <a:t>honesty</a:t>
            </a:r>
            <a:r>
              <a:rPr lang="en-US" dirty="0">
                <a:solidFill>
                  <a:srgbClr val="C00000"/>
                </a:solidFill>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and sexuality together and establishes harmony between them. As a result of learning to include </a:t>
            </a:r>
            <a:r>
              <a:rPr lang="en-US" i="1" u="sng" dirty="0">
                <a:solidFill>
                  <a:srgbClr val="C00000"/>
                </a:solidFill>
                <a:effectLst>
                  <a:outerShdw blurRad="38100" dist="38100" dir="2700000" algn="tl">
                    <a:srgbClr val="000000">
                      <a:alpha val="43137"/>
                    </a:srgbClr>
                  </a:outerShdw>
                </a:effectLst>
                <a:latin typeface="Plantagenet Cherokee" pitchFamily="18" charset="0"/>
                <a:cs typeface="Arial" pitchFamily="34" charset="0"/>
              </a:rPr>
              <a:t>honesty</a:t>
            </a:r>
            <a:r>
              <a:rPr lang="en-US" dirty="0">
                <a:solidFill>
                  <a:srgbClr val="C00000"/>
                </a:solidFill>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with sexuality, a man:</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5"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874" y="438150"/>
            <a:ext cx="3962400" cy="4267200"/>
          </a:xfrm>
          <a:prstGeom prst="rect">
            <a:avLst/>
          </a:prstGeom>
        </p:spPr>
      </p:pic>
      <p:sp>
        <p:nvSpPr>
          <p:cNvPr id="5" name="Rectangle 4"/>
          <p:cNvSpPr/>
          <p:nvPr/>
        </p:nvSpPr>
        <p:spPr>
          <a:xfrm>
            <a:off x="513430" y="1294477"/>
            <a:ext cx="3513844" cy="2554545"/>
          </a:xfrm>
          <a:prstGeom prst="rect">
            <a:avLst/>
          </a:prstGeom>
        </p:spPr>
        <p:txBody>
          <a:bodyPr wrap="square">
            <a:spAutoFit/>
          </a:bodyPr>
          <a:lstStyle/>
          <a:p>
            <a:pPr>
              <a:spcBef>
                <a:spcPts val="1200"/>
              </a:spcBef>
            </a:pPr>
            <a:r>
              <a:rPr lang="en-US" sz="2000" dirty="0" smtClean="0">
                <a:latin typeface="Plantagenet Cherokee" pitchFamily="18" charset="0"/>
                <a:cs typeface="Arial" pitchFamily="34" charset="0"/>
              </a:rPr>
              <a:t>2. Is challenged to discover </a:t>
            </a:r>
            <a:r>
              <a:rPr lang="en-US" sz="2000" i="1" u="sng" dirty="0" smtClean="0">
                <a:solidFill>
                  <a:srgbClr val="C00000"/>
                </a:solidFill>
                <a:latin typeface="Plantagenet Cherokee" pitchFamily="18" charset="0"/>
                <a:cs typeface="Arial" pitchFamily="34" charset="0"/>
              </a:rPr>
              <a:t>new</a:t>
            </a:r>
            <a:r>
              <a:rPr lang="en-US" sz="2000" dirty="0" smtClean="0">
                <a:solidFill>
                  <a:srgbClr val="C00000"/>
                </a:solidFill>
                <a:latin typeface="Plantagenet Cherokee" pitchFamily="18" charset="0"/>
                <a:cs typeface="Arial" pitchFamily="34" charset="0"/>
              </a:rPr>
              <a:t> </a:t>
            </a:r>
            <a:r>
              <a:rPr lang="en-US" sz="2000" dirty="0" smtClean="0">
                <a:latin typeface="Plantagenet Cherokee" pitchFamily="18" charset="0"/>
                <a:cs typeface="Arial" pitchFamily="34" charset="0"/>
              </a:rPr>
              <a:t>elements of himself, beyond his sexual expression.</a:t>
            </a:r>
          </a:p>
          <a:p>
            <a:pPr>
              <a:spcBef>
                <a:spcPts val="1200"/>
              </a:spcBef>
            </a:pPr>
            <a:r>
              <a:rPr lang="en-US" sz="2000" dirty="0" smtClean="0">
                <a:latin typeface="Plantagenet Cherokee" pitchFamily="18" charset="0"/>
                <a:cs typeface="Arial" pitchFamily="34" charset="0"/>
              </a:rPr>
              <a:t>3. May sense fear, as old ways of </a:t>
            </a:r>
            <a:r>
              <a:rPr lang="en-US" sz="2000" i="1" u="sng" dirty="0" smtClean="0">
                <a:solidFill>
                  <a:srgbClr val="FF0000"/>
                </a:solidFill>
                <a:latin typeface="Plantagenet Cherokee" pitchFamily="18" charset="0"/>
                <a:cs typeface="Arial" pitchFamily="34" charset="0"/>
              </a:rPr>
              <a:t>coping</a:t>
            </a:r>
            <a:r>
              <a:rPr lang="en-US" sz="2000" dirty="0" smtClean="0">
                <a:latin typeface="Plantagenet Cherokee" pitchFamily="18" charset="0"/>
                <a:cs typeface="Arial" pitchFamily="34" charset="0"/>
              </a:rPr>
              <a:t> are left behind.</a:t>
            </a:r>
          </a:p>
          <a:p>
            <a:pPr>
              <a:spcBef>
                <a:spcPts val="1200"/>
              </a:spcBef>
            </a:pPr>
            <a:r>
              <a:rPr lang="en-US" sz="2000" dirty="0" smtClean="0">
                <a:latin typeface="Plantagenet Cherokee" pitchFamily="18" charset="0"/>
                <a:cs typeface="Arial" pitchFamily="34" charset="0"/>
              </a:rPr>
              <a:t>4. Experiences a new sense of </a:t>
            </a:r>
            <a:r>
              <a:rPr lang="en-US" sz="2000" i="1" u="sng" dirty="0" smtClean="0">
                <a:solidFill>
                  <a:srgbClr val="FF0000"/>
                </a:solidFill>
                <a:latin typeface="Plantagenet Cherokee" pitchFamily="18" charset="0"/>
                <a:cs typeface="Arial" pitchFamily="34" charset="0"/>
              </a:rPr>
              <a:t>power</a:t>
            </a:r>
            <a:r>
              <a:rPr lang="en-US" sz="2000" dirty="0" smtClean="0">
                <a:latin typeface="Plantagenet Cherokee" pitchFamily="18" charset="0"/>
                <a:cs typeface="Arial" pitchFamily="34" charset="0"/>
              </a:rPr>
              <a:t> and freedom.</a:t>
            </a:r>
          </a:p>
        </p:txBody>
      </p:sp>
      <p:sp>
        <p:nvSpPr>
          <p:cNvPr id="6" name="Rectangle 5"/>
          <p:cNvSpPr/>
          <p:nvPr/>
        </p:nvSpPr>
        <p:spPr>
          <a:xfrm>
            <a:off x="167675" y="514350"/>
            <a:ext cx="3879569" cy="646331"/>
          </a:xfrm>
          <a:prstGeom prst="rect">
            <a:avLst/>
          </a:prstGeom>
        </p:spPr>
        <p:txBody>
          <a:bodyPr wrap="square">
            <a:spAutoFit/>
          </a:bodyPr>
          <a:lstStyle/>
          <a:p>
            <a:r>
              <a:rPr lang="en-US" dirty="0">
                <a:latin typeface="Plantagenet Cherokee" pitchFamily="18" charset="0"/>
                <a:cs typeface="Arial" pitchFamily="34" charset="0"/>
              </a:rPr>
              <a:t>As a result of learning to include </a:t>
            </a:r>
            <a:r>
              <a:rPr lang="en-US" u="sng" dirty="0">
                <a:latin typeface="Plantagenet Cherokee" pitchFamily="18" charset="0"/>
                <a:cs typeface="Arial" pitchFamily="34" charset="0"/>
              </a:rPr>
              <a:t>honesty</a:t>
            </a:r>
            <a:r>
              <a:rPr lang="en-US" dirty="0">
                <a:latin typeface="Plantagenet Cherokee" pitchFamily="18" charset="0"/>
                <a:cs typeface="Arial" pitchFamily="34" charset="0"/>
              </a:rPr>
              <a:t> with sexuality, a man:</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304799" y="952440"/>
            <a:ext cx="3657601" cy="1938992"/>
          </a:xfrm>
          <a:prstGeom prst="rect">
            <a:avLst/>
          </a:prstGeom>
          <a:noFill/>
        </p:spPr>
        <p:txBody>
          <a:bodyPr wrap="square" rtlCol="0">
            <a:spAutoFit/>
          </a:bodyPr>
          <a:lstStyle/>
          <a:p>
            <a:pPr algn="ctr"/>
            <a:r>
              <a:rPr lang="en-US" sz="2000" dirty="0" smtClean="0">
                <a:latin typeface="Plantagenet Cherokee" pitchFamily="18" charset="0"/>
                <a:cs typeface="Times New Roman" pitchFamily="18" charset="0"/>
              </a:rPr>
              <a:t>“Confidence…thrives on honesty, on honor, on the sacredness of obligations, on faithful protection and on unselfish performance. Without them it cannot live.”</a:t>
            </a:r>
            <a:endParaRPr lang="en-US" sz="2000" dirty="0">
              <a:latin typeface="Plantagenet Cherokee" pitchFamily="18" charset="0"/>
              <a:cs typeface="Times New Roman" pitchFamily="18" charset="0"/>
            </a:endParaRPr>
          </a:p>
        </p:txBody>
      </p:sp>
      <p:sp>
        <p:nvSpPr>
          <p:cNvPr id="8" name="TextBox 7"/>
          <p:cNvSpPr txBox="1"/>
          <p:nvPr/>
        </p:nvSpPr>
        <p:spPr>
          <a:xfrm>
            <a:off x="1370344" y="3238440"/>
            <a:ext cx="2592056" cy="400110"/>
          </a:xfrm>
          <a:prstGeom prst="rect">
            <a:avLst/>
          </a:prstGeom>
          <a:noFill/>
        </p:spPr>
        <p:txBody>
          <a:bodyPr wrap="none" rtlCol="0">
            <a:spAutoFit/>
          </a:bodyPr>
          <a:lstStyle/>
          <a:p>
            <a:r>
              <a:rPr lang="en-US" sz="2000" i="1" dirty="0" smtClean="0">
                <a:latin typeface="Plantagenet Cherokee" pitchFamily="18" charset="0"/>
                <a:cs typeface="Times New Roman" pitchFamily="18" charset="0"/>
              </a:rPr>
              <a:t>Franklin D. Roosevelt</a:t>
            </a:r>
            <a:endParaRPr lang="en-US" sz="2000" i="1" dirty="0">
              <a:latin typeface="Plantagenet Cherokee" pitchFamily="18" charset="0"/>
              <a:cs typeface="Times New Roman" pitchFamily="18"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838200" y="1352550"/>
            <a:ext cx="3162300" cy="2554545"/>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5. Creates an opportunity for the partner to experience a resurrection in their love </a:t>
            </a:r>
            <a:r>
              <a:rPr lang="en-US" sz="2000" i="1" u="sng" dirty="0" smtClean="0">
                <a:solidFill>
                  <a:srgbClr val="FF0000"/>
                </a:solidFill>
                <a:latin typeface="Plantagenet Cherokee" pitchFamily="18" charset="0"/>
                <a:cs typeface="Arial" pitchFamily="34" charset="0"/>
              </a:rPr>
              <a:t>relationship</a:t>
            </a:r>
            <a:r>
              <a:rPr lang="en-US" sz="2000" dirty="0" smtClean="0">
                <a:latin typeface="Plantagenet Cherokee" pitchFamily="18" charset="0"/>
                <a:cs typeface="Arial" pitchFamily="34" charset="0"/>
              </a:rPr>
              <a:t>.</a:t>
            </a:r>
          </a:p>
          <a:p>
            <a:pPr>
              <a:spcBef>
                <a:spcPts val="1200"/>
              </a:spcBef>
            </a:pPr>
            <a:r>
              <a:rPr lang="en-US" sz="2000" dirty="0" smtClean="0">
                <a:latin typeface="Plantagenet Cherokee" pitchFamily="18" charset="0"/>
                <a:cs typeface="Arial" pitchFamily="34" charset="0"/>
              </a:rPr>
              <a:t>6. Now makes </a:t>
            </a:r>
            <a:r>
              <a:rPr lang="en-US" sz="2000" i="1" u="sng" dirty="0" smtClean="0">
                <a:solidFill>
                  <a:srgbClr val="FF0000"/>
                </a:solidFill>
                <a:latin typeface="Plantagenet Cherokee" pitchFamily="18" charset="0"/>
                <a:cs typeface="Arial" pitchFamily="34" charset="0"/>
              </a:rPr>
              <a:t>true</a:t>
            </a:r>
            <a:r>
              <a:rPr lang="en-US" sz="2000" dirty="0" smtClean="0">
                <a:latin typeface="Plantagenet Cherokee" pitchFamily="18" charset="0"/>
                <a:cs typeface="Arial" pitchFamily="34" charset="0"/>
              </a:rPr>
              <a:t> manhood possible.</a:t>
            </a:r>
          </a:p>
          <a:p>
            <a:pPr>
              <a:spcBef>
                <a:spcPts val="1200"/>
              </a:spcBef>
            </a:pPr>
            <a:r>
              <a:rPr lang="en-US" sz="2000" dirty="0" smtClean="0">
                <a:latin typeface="Plantagenet Cherokee" pitchFamily="18" charset="0"/>
                <a:cs typeface="Arial" pitchFamily="34" charset="0"/>
              </a:rPr>
              <a:t>7. Has God </a:t>
            </a:r>
            <a:r>
              <a:rPr lang="en-US" sz="2000" i="1" u="sng" dirty="0" smtClean="0">
                <a:solidFill>
                  <a:srgbClr val="FF0000"/>
                </a:solidFill>
                <a:latin typeface="Plantagenet Cherokee" pitchFamily="18" charset="0"/>
                <a:cs typeface="Arial" pitchFamily="34" charset="0"/>
              </a:rPr>
              <a:t>clapping</a:t>
            </a:r>
            <a:r>
              <a:rPr lang="en-US" sz="2000" dirty="0" smtClean="0">
                <a:latin typeface="Plantagenet Cherokee" pitchFamily="18" charset="0"/>
                <a:cs typeface="Arial" pitchFamily="34" charset="0"/>
              </a:rPr>
              <a:t>.</a:t>
            </a:r>
          </a:p>
        </p:txBody>
      </p:sp>
      <p:sp>
        <p:nvSpPr>
          <p:cNvPr id="5" name="Rectangle 4"/>
          <p:cNvSpPr/>
          <p:nvPr/>
        </p:nvSpPr>
        <p:spPr>
          <a:xfrm>
            <a:off x="228600" y="514350"/>
            <a:ext cx="3810000" cy="646331"/>
          </a:xfrm>
          <a:prstGeom prst="rect">
            <a:avLst/>
          </a:prstGeom>
        </p:spPr>
        <p:txBody>
          <a:bodyPr wrap="square">
            <a:spAutoFit/>
          </a:bodyPr>
          <a:lstStyle/>
          <a:p>
            <a:r>
              <a:rPr lang="en-US" dirty="0">
                <a:latin typeface="Plantagenet Cherokee" pitchFamily="18" charset="0"/>
                <a:cs typeface="Arial" pitchFamily="34" charset="0"/>
              </a:rPr>
              <a:t>As a result of learning to include </a:t>
            </a:r>
            <a:r>
              <a:rPr lang="en-US" u="sng" dirty="0">
                <a:latin typeface="Plantagenet Cherokee" pitchFamily="18" charset="0"/>
                <a:cs typeface="Arial" pitchFamily="34" charset="0"/>
              </a:rPr>
              <a:t>honesty</a:t>
            </a:r>
            <a:r>
              <a:rPr lang="en-US" dirty="0">
                <a:latin typeface="Plantagenet Cherokee" pitchFamily="18" charset="0"/>
                <a:cs typeface="Arial" pitchFamily="34" charset="0"/>
              </a:rPr>
              <a:t> with sexuality, a man:</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66" y="-156998"/>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034" y="819150"/>
            <a:ext cx="3200400" cy="1981200"/>
          </a:xfrm>
          <a:prstGeom prst="rect">
            <a:avLst/>
          </a:prstGeom>
        </p:spPr>
      </p:pic>
      <p:sp>
        <p:nvSpPr>
          <p:cNvPr id="5" name="TextBox 4"/>
          <p:cNvSpPr txBox="1"/>
          <p:nvPr/>
        </p:nvSpPr>
        <p:spPr>
          <a:xfrm>
            <a:off x="304800" y="1345109"/>
            <a:ext cx="3184634" cy="769441"/>
          </a:xfrm>
          <a:prstGeom prst="rect">
            <a:avLst/>
          </a:prstGeom>
          <a:noFill/>
        </p:spPr>
        <p:txBody>
          <a:bodyPr wrap="square" rtlCol="0">
            <a:spAutoFit/>
          </a:bodyPr>
          <a:lstStyle/>
          <a:p>
            <a:pPr algn="ctr"/>
            <a:r>
              <a:rPr lang="en-US" sz="4400" dirty="0" smtClean="0">
                <a:latin typeface="Copperplate Gothic Bold" pitchFamily="34" charset="0"/>
              </a:rPr>
              <a:t>The Test</a:t>
            </a:r>
            <a:endParaRPr lang="en-US" sz="4400" dirty="0">
              <a:latin typeface="Copperplate Gothic Bold" pitchFamily="34" charset="0"/>
            </a:endParaRPr>
          </a:p>
        </p:txBody>
      </p:sp>
    </p:spTree>
    <p:extLst>
      <p:ext uri="{BB962C8B-B14F-4D97-AF65-F5344CB8AC3E}">
        <p14:creationId xmlns:p14="http://schemas.microsoft.com/office/powerpoint/2010/main" val="2183554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544436" y="1428750"/>
            <a:ext cx="3566160" cy="2400657"/>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1. Accepting his </a:t>
            </a:r>
            <a:r>
              <a:rPr lang="en-US" sz="2000" i="1" u="sng" dirty="0" smtClean="0">
                <a:solidFill>
                  <a:srgbClr val="FF0000"/>
                </a:solidFill>
                <a:latin typeface="Plantagenet Cherokee" pitchFamily="18" charset="0"/>
                <a:cs typeface="Arial" pitchFamily="34" charset="0"/>
              </a:rPr>
              <a:t>gender</a:t>
            </a:r>
            <a:r>
              <a:rPr lang="en-US" sz="2000" dirty="0" smtClean="0">
                <a:latin typeface="Plantagenet Cherokee" pitchFamily="18" charset="0"/>
                <a:cs typeface="Arial" pitchFamily="34" charset="0"/>
              </a:rPr>
              <a:t> needs and viewing his sexuality, in light of who he is as a knight.</a:t>
            </a:r>
          </a:p>
          <a:p>
            <a:pPr>
              <a:spcBef>
                <a:spcPts val="1200"/>
              </a:spcBef>
            </a:pPr>
            <a:r>
              <a:rPr lang="en-US" sz="2000" dirty="0" smtClean="0">
                <a:latin typeface="Plantagenet Cherokee" pitchFamily="18" charset="0"/>
                <a:cs typeface="Arial" pitchFamily="34" charset="0"/>
              </a:rPr>
              <a:t>2. Understanding that to truly say “Yes” to his sexuality, he first needs to say “No” to his </a:t>
            </a:r>
            <a:r>
              <a:rPr lang="en-US" sz="2000" u="sng" dirty="0" smtClean="0">
                <a:latin typeface="Plantagenet Cherokee" pitchFamily="18" charset="0"/>
                <a:cs typeface="Arial" pitchFamily="34" charset="0"/>
              </a:rPr>
              <a:t>unhealthy</a:t>
            </a:r>
            <a:r>
              <a:rPr lang="en-US" sz="2000" dirty="0" smtClean="0">
                <a:latin typeface="Plantagenet Cherokee" pitchFamily="18" charset="0"/>
                <a:cs typeface="Arial" pitchFamily="34" charset="0"/>
              </a:rPr>
              <a:t> sexual impulses.</a:t>
            </a:r>
          </a:p>
        </p:txBody>
      </p:sp>
      <p:sp>
        <p:nvSpPr>
          <p:cNvPr id="5" name="Rectangle 4"/>
          <p:cNvSpPr/>
          <p:nvPr/>
        </p:nvSpPr>
        <p:spPr>
          <a:xfrm>
            <a:off x="304800" y="666750"/>
            <a:ext cx="3657600" cy="646331"/>
          </a:xfrm>
          <a:prstGeom prst="rect">
            <a:avLst/>
          </a:prstGeom>
        </p:spPr>
        <p:txBody>
          <a:bodyPr wrap="square">
            <a:spAutoFit/>
          </a:bodyPr>
          <a:lstStyle/>
          <a:p>
            <a:r>
              <a:rPr lang="en-US" dirty="0">
                <a:latin typeface="Plantagenet Cherokee" pitchFamily="18" charset="0"/>
                <a:cs typeface="Arial" pitchFamily="34" charset="0"/>
              </a:rPr>
              <a:t>C. </a:t>
            </a:r>
            <a:r>
              <a:rPr lang="en-US" i="1" u="sng" dirty="0">
                <a:solidFill>
                  <a:srgbClr val="FF0000"/>
                </a:solidFill>
                <a:effectLst>
                  <a:outerShdw blurRad="38100" dist="38100" dir="2700000" algn="tl">
                    <a:srgbClr val="000000">
                      <a:alpha val="43137"/>
                    </a:srgbClr>
                  </a:outerShdw>
                </a:effectLst>
                <a:latin typeface="Plantagenet Cherokee" pitchFamily="18" charset="0"/>
                <a:cs typeface="Arial" pitchFamily="34" charset="0"/>
              </a:rPr>
              <a:t>Honest</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sexuality begins with self honesty. </a:t>
            </a:r>
            <a:r>
              <a:rPr lang="en-US" i="1" u="sng" dirty="0">
                <a:solidFill>
                  <a:srgbClr val="FF0000"/>
                </a:solidFill>
                <a:effectLst>
                  <a:outerShdw blurRad="38100" dist="38100" dir="2700000" algn="tl">
                    <a:srgbClr val="000000">
                      <a:alpha val="43137"/>
                    </a:srgbClr>
                  </a:outerShdw>
                </a:effectLst>
                <a:latin typeface="Plantagenet Cherokee" pitchFamily="18" charset="0"/>
                <a:cs typeface="Arial" pitchFamily="34" charset="0"/>
              </a:rPr>
              <a:t>Honesty</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includes:</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917290" y="1276350"/>
            <a:ext cx="3197510" cy="2739211"/>
          </a:xfrm>
          <a:prstGeom prst="rect">
            <a:avLst/>
          </a:prstGeom>
          <a:noFill/>
        </p:spPr>
        <p:txBody>
          <a:bodyPr wrap="square" rtlCol="0">
            <a:spAutoFit/>
          </a:bodyPr>
          <a:lstStyle/>
          <a:p>
            <a:pPr>
              <a:spcBef>
                <a:spcPts val="1200"/>
              </a:spcBef>
            </a:pPr>
            <a:r>
              <a:rPr lang="en-US" dirty="0" smtClean="0">
                <a:latin typeface="Plantagenet Cherokee" pitchFamily="18" charset="0"/>
                <a:cs typeface="Arial" pitchFamily="34" charset="0"/>
              </a:rPr>
              <a:t>3. Assessing the level of sexual </a:t>
            </a:r>
            <a:r>
              <a:rPr lang="en-US" i="1" u="sng" dirty="0" smtClean="0">
                <a:solidFill>
                  <a:srgbClr val="FF0000"/>
                </a:solidFill>
                <a:latin typeface="Plantagenet Cherokee" pitchFamily="18" charset="0"/>
                <a:cs typeface="Arial" pitchFamily="34" charset="0"/>
              </a:rPr>
              <a:t>control</a:t>
            </a:r>
            <a:r>
              <a:rPr lang="en-US" dirty="0" smtClean="0">
                <a:solidFill>
                  <a:srgbClr val="FF0000"/>
                </a:solidFill>
                <a:latin typeface="Plantagenet Cherokee" pitchFamily="18" charset="0"/>
                <a:cs typeface="Arial" pitchFamily="34" charset="0"/>
              </a:rPr>
              <a:t> </a:t>
            </a:r>
            <a:r>
              <a:rPr lang="en-US" dirty="0" smtClean="0">
                <a:latin typeface="Plantagenet Cherokee" pitchFamily="18" charset="0"/>
                <a:cs typeface="Arial" pitchFamily="34" charset="0"/>
              </a:rPr>
              <a:t>demonstrated in his past and </a:t>
            </a:r>
            <a:r>
              <a:rPr lang="en-US" i="1" u="sng" dirty="0" smtClean="0">
                <a:solidFill>
                  <a:srgbClr val="FF0000"/>
                </a:solidFill>
                <a:latin typeface="Plantagenet Cherokee" pitchFamily="18" charset="0"/>
                <a:cs typeface="Arial" pitchFamily="34" charset="0"/>
              </a:rPr>
              <a:t>limiting</a:t>
            </a:r>
            <a:r>
              <a:rPr lang="en-US" dirty="0" smtClean="0">
                <a:latin typeface="Plantagenet Cherokee" pitchFamily="18" charset="0"/>
                <a:cs typeface="Arial" pitchFamily="34" charset="0"/>
              </a:rPr>
              <a:t> his involvement in sexually stimulating situations.</a:t>
            </a:r>
          </a:p>
          <a:p>
            <a:pPr>
              <a:spcBef>
                <a:spcPts val="1200"/>
              </a:spcBef>
            </a:pPr>
            <a:r>
              <a:rPr lang="en-US" dirty="0" smtClean="0">
                <a:latin typeface="Plantagenet Cherokee" pitchFamily="18" charset="0"/>
                <a:cs typeface="Arial" pitchFamily="34" charset="0"/>
              </a:rPr>
              <a:t>4. Recognizing that </a:t>
            </a:r>
            <a:r>
              <a:rPr lang="en-US" i="1" u="sng" dirty="0" smtClean="0">
                <a:solidFill>
                  <a:srgbClr val="FF0000"/>
                </a:solidFill>
                <a:latin typeface="Plantagenet Cherokee" pitchFamily="18" charset="0"/>
                <a:cs typeface="Arial" pitchFamily="34" charset="0"/>
              </a:rPr>
              <a:t>intimate</a:t>
            </a:r>
            <a:r>
              <a:rPr lang="en-US" dirty="0" smtClean="0">
                <a:latin typeface="Plantagenet Cherokee" pitchFamily="18" charset="0"/>
                <a:cs typeface="Arial" pitchFamily="34" charset="0"/>
              </a:rPr>
              <a:t> communication is of higher value than </a:t>
            </a:r>
            <a:r>
              <a:rPr lang="en-US" i="1" u="sng" dirty="0" smtClean="0">
                <a:solidFill>
                  <a:srgbClr val="FF0000"/>
                </a:solidFill>
                <a:latin typeface="Plantagenet Cherokee" pitchFamily="18" charset="0"/>
                <a:cs typeface="Arial" pitchFamily="34" charset="0"/>
              </a:rPr>
              <a:t>genital</a:t>
            </a:r>
            <a:r>
              <a:rPr lang="en-US" dirty="0" smtClean="0">
                <a:solidFill>
                  <a:srgbClr val="FF0000"/>
                </a:solidFill>
                <a:latin typeface="Plantagenet Cherokee" pitchFamily="18" charset="0"/>
                <a:cs typeface="Arial" pitchFamily="34" charset="0"/>
              </a:rPr>
              <a:t> </a:t>
            </a:r>
            <a:r>
              <a:rPr lang="en-US" dirty="0" smtClean="0">
                <a:latin typeface="Plantagenet Cherokee" pitchFamily="18" charset="0"/>
                <a:cs typeface="Arial" pitchFamily="34" charset="0"/>
              </a:rPr>
              <a:t>performance.</a:t>
            </a:r>
          </a:p>
        </p:txBody>
      </p:sp>
      <p:sp>
        <p:nvSpPr>
          <p:cNvPr id="5" name="Rectangle 4"/>
          <p:cNvSpPr/>
          <p:nvPr/>
        </p:nvSpPr>
        <p:spPr>
          <a:xfrm>
            <a:off x="213623" y="514350"/>
            <a:ext cx="3824977" cy="646331"/>
          </a:xfrm>
          <a:prstGeom prst="rect">
            <a:avLst/>
          </a:prstGeom>
        </p:spPr>
        <p:txBody>
          <a:bodyPr wrap="square">
            <a:spAutoFit/>
          </a:bodyPr>
          <a:lstStyle/>
          <a:p>
            <a:pPr>
              <a:spcBef>
                <a:spcPts val="1200"/>
              </a:spcBef>
            </a:pPr>
            <a:r>
              <a:rPr lang="en-US" dirty="0">
                <a:latin typeface="Plantagenet Cherokee" pitchFamily="18" charset="0"/>
                <a:cs typeface="Arial" pitchFamily="34" charset="0"/>
              </a:rPr>
              <a:t>C.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sexuality begins with self honesty.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Honesty</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includes:</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533400" y="1733550"/>
            <a:ext cx="3505200" cy="1631216"/>
          </a:xfrm>
          <a:prstGeom prst="rect">
            <a:avLst/>
          </a:prstGeom>
          <a:noFill/>
        </p:spPr>
        <p:txBody>
          <a:bodyPr wrap="square" rtlCol="0">
            <a:spAutoFit/>
          </a:bodyPr>
          <a:lstStyle/>
          <a:p>
            <a:pPr>
              <a:spcBef>
                <a:spcPts val="1200"/>
              </a:spcBef>
            </a:pPr>
            <a:r>
              <a:rPr lang="en-US" sz="2000" dirty="0" smtClean="0">
                <a:latin typeface="Plantagenet Cherokee" pitchFamily="18" charset="0"/>
              </a:rPr>
              <a:t>5. Guarding against his sexuality being used for meaning outside of the context of an intimate love with a </a:t>
            </a:r>
            <a:r>
              <a:rPr lang="en-US" sz="2000" i="1" u="sng" dirty="0" smtClean="0">
                <a:solidFill>
                  <a:srgbClr val="FF0000"/>
                </a:solidFill>
                <a:latin typeface="Plantagenet Cherokee" pitchFamily="18" charset="0"/>
              </a:rPr>
              <a:t>committed</a:t>
            </a:r>
            <a:r>
              <a:rPr lang="en-US" sz="2000" dirty="0" smtClean="0">
                <a:latin typeface="Plantagenet Cherokee" pitchFamily="18" charset="0"/>
              </a:rPr>
              <a:t> partner.</a:t>
            </a:r>
          </a:p>
        </p:txBody>
      </p:sp>
      <p:sp>
        <p:nvSpPr>
          <p:cNvPr id="5" name="Rectangle 4"/>
          <p:cNvSpPr/>
          <p:nvPr/>
        </p:nvSpPr>
        <p:spPr>
          <a:xfrm>
            <a:off x="188661" y="742950"/>
            <a:ext cx="3849939" cy="646331"/>
          </a:xfrm>
          <a:prstGeom prst="rect">
            <a:avLst/>
          </a:prstGeom>
        </p:spPr>
        <p:txBody>
          <a:bodyPr wrap="square">
            <a:spAutoFit/>
          </a:bodyPr>
          <a:lstStyle/>
          <a:p>
            <a:pPr>
              <a:spcBef>
                <a:spcPts val="1200"/>
              </a:spcBef>
            </a:pPr>
            <a:r>
              <a:rPr lang="en-US" dirty="0">
                <a:latin typeface="Plantagenet Cherokee" pitchFamily="18" charset="0"/>
                <a:cs typeface="Arial" pitchFamily="34" charset="0"/>
              </a:rPr>
              <a:t>C.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sexuality begins with self honesty.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Honesty</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includes:</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895350"/>
            <a:ext cx="3962400" cy="3200400"/>
          </a:xfrm>
          <a:prstGeom prst="rect">
            <a:avLst/>
          </a:prstGeom>
        </p:spPr>
      </p:pic>
      <p:sp>
        <p:nvSpPr>
          <p:cNvPr id="6" name="TextBox 5"/>
          <p:cNvSpPr txBox="1"/>
          <p:nvPr/>
        </p:nvSpPr>
        <p:spPr>
          <a:xfrm>
            <a:off x="609600" y="2190750"/>
            <a:ext cx="3352800" cy="1323439"/>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1. A man expresses love that he has </a:t>
            </a:r>
            <a:r>
              <a:rPr lang="en-US" sz="2000" i="1" u="sng" dirty="0" smtClean="0">
                <a:solidFill>
                  <a:srgbClr val="FF0000"/>
                </a:solidFill>
                <a:latin typeface="Plantagenet Cherokee" pitchFamily="18" charset="0"/>
                <a:cs typeface="Arial" pitchFamily="34" charset="0"/>
              </a:rPr>
              <a:t>already</a:t>
            </a:r>
            <a:r>
              <a:rPr lang="en-US" sz="2000" dirty="0" smtClean="0">
                <a:latin typeface="Plantagenet Cherokee" pitchFamily="18" charset="0"/>
                <a:cs typeface="Arial" pitchFamily="34" charset="0"/>
              </a:rPr>
              <a:t> established for his partner and does not use sexuality to create love.</a:t>
            </a:r>
          </a:p>
        </p:txBody>
      </p:sp>
      <p:sp>
        <p:nvSpPr>
          <p:cNvPr id="5" name="Rectangle 4"/>
          <p:cNvSpPr/>
          <p:nvPr/>
        </p:nvSpPr>
        <p:spPr>
          <a:xfrm>
            <a:off x="266700" y="1276350"/>
            <a:ext cx="3733800" cy="646331"/>
          </a:xfrm>
          <a:prstGeom prst="rect">
            <a:avLst/>
          </a:prstGeom>
        </p:spPr>
        <p:txBody>
          <a:bodyPr wrap="square">
            <a:spAutoFit/>
          </a:bodyPr>
          <a:lstStyle/>
          <a:p>
            <a:r>
              <a:rPr lang="en-US" dirty="0">
                <a:latin typeface="Plantagenet Cherokee" pitchFamily="18" charset="0"/>
                <a:cs typeface="Arial" pitchFamily="34" charset="0"/>
              </a:rPr>
              <a:t>D. </a:t>
            </a:r>
            <a:r>
              <a:rPr lang="en-US" i="1" u="sng" dirty="0">
                <a:solidFill>
                  <a:srgbClr val="FF0000"/>
                </a:solidFill>
                <a:effectLst>
                  <a:outerShdw blurRad="38100" dist="38100" dir="2700000" algn="tl">
                    <a:srgbClr val="000000">
                      <a:alpha val="43137"/>
                    </a:srgbClr>
                  </a:outerShdw>
                </a:effectLst>
                <a:latin typeface="Plantagenet Cherokee" pitchFamily="18" charset="0"/>
                <a:cs typeface="Arial" pitchFamily="34" charset="0"/>
              </a:rPr>
              <a:t>Honest</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sexuality includes being honest with one’s sexual partner.</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9137" y="438150"/>
            <a:ext cx="3962400" cy="4267200"/>
          </a:xfrm>
          <a:prstGeom prst="rect">
            <a:avLst/>
          </a:prstGeom>
        </p:spPr>
      </p:pic>
      <p:sp>
        <p:nvSpPr>
          <p:cNvPr id="6" name="TextBox 5"/>
          <p:cNvSpPr txBox="1"/>
          <p:nvPr/>
        </p:nvSpPr>
        <p:spPr>
          <a:xfrm>
            <a:off x="562303" y="1276350"/>
            <a:ext cx="3569234" cy="2862322"/>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2. A man recognizes the short- term biologically </a:t>
            </a:r>
            <a:r>
              <a:rPr lang="en-US" sz="2000" i="1" u="sng" dirty="0" smtClean="0">
                <a:solidFill>
                  <a:srgbClr val="FF0000"/>
                </a:solidFill>
                <a:latin typeface="Plantagenet Cherokee" pitchFamily="18" charset="0"/>
                <a:cs typeface="Arial" pitchFamily="34" charset="0"/>
              </a:rPr>
              <a:t>intoxicating</a:t>
            </a:r>
            <a:r>
              <a:rPr lang="en-US" sz="2000" dirty="0" smtClean="0">
                <a:latin typeface="Plantagenet Cherokee" pitchFamily="18" charset="0"/>
                <a:cs typeface="Arial" pitchFamily="34" charset="0"/>
              </a:rPr>
              <a:t> nature of sexual behaviors that occur early in the relationship. He waits approximately two years to determine whether his </a:t>
            </a:r>
            <a:r>
              <a:rPr lang="en-US" sz="2000" i="1" u="sng" dirty="0" smtClean="0">
                <a:solidFill>
                  <a:srgbClr val="FF0000"/>
                </a:solidFill>
                <a:latin typeface="Plantagenet Cherokee" pitchFamily="18" charset="0"/>
                <a:cs typeface="Arial" pitchFamily="34" charset="0"/>
              </a:rPr>
              <a:t>attraction</a:t>
            </a:r>
            <a:r>
              <a:rPr lang="en-US" sz="2000" dirty="0" smtClean="0">
                <a:latin typeface="Plantagenet Cherokee" pitchFamily="18" charset="0"/>
                <a:cs typeface="Arial" pitchFamily="34" charset="0"/>
              </a:rPr>
              <a:t> is truly of a long-term nature.</a:t>
            </a:r>
          </a:p>
        </p:txBody>
      </p:sp>
      <p:sp>
        <p:nvSpPr>
          <p:cNvPr id="8" name="Rectangle 7"/>
          <p:cNvSpPr/>
          <p:nvPr/>
        </p:nvSpPr>
        <p:spPr>
          <a:xfrm>
            <a:off x="228600" y="590550"/>
            <a:ext cx="3810000" cy="646331"/>
          </a:xfrm>
          <a:prstGeom prst="rect">
            <a:avLst/>
          </a:prstGeom>
        </p:spPr>
        <p:txBody>
          <a:bodyPr wrap="square">
            <a:spAutoFit/>
          </a:bodyPr>
          <a:lstStyle/>
          <a:p>
            <a:r>
              <a:rPr lang="en-US" dirty="0">
                <a:latin typeface="Plantagenet Cherokee" pitchFamily="18" charset="0"/>
                <a:cs typeface="Arial" pitchFamily="34" charset="0"/>
              </a:rPr>
              <a:t>D.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a:t>
            </a:r>
            <a:r>
              <a:rPr lang="en-US" dirty="0">
                <a:effectLst>
                  <a:outerShdw blurRad="38100" dist="38100" dir="2700000" algn="tl">
                    <a:srgbClr val="000000">
                      <a:alpha val="43137"/>
                    </a:srgbClr>
                  </a:outerShdw>
                </a:effectLst>
                <a:latin typeface="Plantagenet Cherokee" pitchFamily="18" charset="0"/>
                <a:cs typeface="Arial" pitchFamily="34" charset="0"/>
              </a:rPr>
              <a:t> </a:t>
            </a:r>
            <a:r>
              <a:rPr lang="en-US" dirty="0">
                <a:latin typeface="Plantagenet Cherokee" pitchFamily="18" charset="0"/>
                <a:cs typeface="Arial" pitchFamily="34" charset="0"/>
              </a:rPr>
              <a:t>sexuality includes being honest with one’s sexual partner.</a:t>
            </a:r>
          </a:p>
        </p:txBody>
      </p:sp>
    </p:spTree>
    <p:extLst>
      <p:ext uri="{BB962C8B-B14F-4D97-AF65-F5344CB8AC3E}">
        <p14:creationId xmlns:p14="http://schemas.microsoft.com/office/powerpoint/2010/main" val="38772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609600" y="2038350"/>
            <a:ext cx="3429000" cy="1631216"/>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3. A man, in order to be </a:t>
            </a:r>
            <a:r>
              <a:rPr lang="en-US" sz="2000" i="1" u="sng" dirty="0" smtClean="0">
                <a:solidFill>
                  <a:srgbClr val="FF0000"/>
                </a:solidFill>
                <a:latin typeface="Plantagenet Cherokee" pitchFamily="18" charset="0"/>
                <a:cs typeface="Arial" pitchFamily="34" charset="0"/>
              </a:rPr>
              <a:t>known</a:t>
            </a:r>
            <a:r>
              <a:rPr lang="en-US" sz="2000" dirty="0" smtClean="0">
                <a:latin typeface="Plantagenet Cherokee" pitchFamily="18" charset="0"/>
                <a:cs typeface="Arial" pitchFamily="34" charset="0"/>
              </a:rPr>
              <a:t> by his partner, communicates honestly both before and after his sexual experience, all of who he is.</a:t>
            </a:r>
          </a:p>
        </p:txBody>
      </p:sp>
      <p:sp>
        <p:nvSpPr>
          <p:cNvPr id="5" name="Rectangle 4"/>
          <p:cNvSpPr/>
          <p:nvPr/>
        </p:nvSpPr>
        <p:spPr>
          <a:xfrm>
            <a:off x="228600" y="975595"/>
            <a:ext cx="3810000" cy="646331"/>
          </a:xfrm>
          <a:prstGeom prst="rect">
            <a:avLst/>
          </a:prstGeom>
        </p:spPr>
        <p:txBody>
          <a:bodyPr wrap="square">
            <a:spAutoFit/>
          </a:bodyPr>
          <a:lstStyle/>
          <a:p>
            <a:r>
              <a:rPr lang="en-US" dirty="0">
                <a:latin typeface="Plantagenet Cherokee" pitchFamily="18" charset="0"/>
                <a:cs typeface="Arial" pitchFamily="34" charset="0"/>
              </a:rPr>
              <a:t>D.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a:t>
            </a:r>
            <a:r>
              <a:rPr lang="en-US" dirty="0">
                <a:latin typeface="Plantagenet Cherokee" pitchFamily="18" charset="0"/>
                <a:cs typeface="Arial" pitchFamily="34" charset="0"/>
              </a:rPr>
              <a:t> sexuality includes being honest with one’s sexual partner.</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0793" y="438150"/>
            <a:ext cx="3962400" cy="4267200"/>
          </a:xfrm>
          <a:prstGeom prst="rect">
            <a:avLst/>
          </a:prstGeom>
        </p:spPr>
      </p:pic>
      <p:sp>
        <p:nvSpPr>
          <p:cNvPr id="6" name="TextBox 5"/>
          <p:cNvSpPr txBox="1"/>
          <p:nvPr/>
        </p:nvSpPr>
        <p:spPr>
          <a:xfrm>
            <a:off x="598040" y="1428750"/>
            <a:ext cx="3505199" cy="2554545"/>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4. A man shares his sexuality with his partner by </a:t>
            </a:r>
            <a:r>
              <a:rPr lang="en-US" sz="2000" i="1" u="sng" dirty="0" smtClean="0">
                <a:solidFill>
                  <a:srgbClr val="FF0000"/>
                </a:solidFill>
                <a:latin typeface="Plantagenet Cherokee" pitchFamily="18" charset="0"/>
                <a:cs typeface="Arial" pitchFamily="34" charset="0"/>
              </a:rPr>
              <a:t>listening</a:t>
            </a:r>
            <a:r>
              <a:rPr lang="en-US" sz="2000" dirty="0" smtClean="0">
                <a:latin typeface="Plantagenet Cherokee" pitchFamily="18" charset="0"/>
                <a:cs typeface="Arial" pitchFamily="34" charset="0"/>
              </a:rPr>
              <a:t> to her needs, </a:t>
            </a:r>
            <a:r>
              <a:rPr lang="en-US" sz="2000" i="1" u="sng" dirty="0" smtClean="0">
                <a:solidFill>
                  <a:srgbClr val="FF0000"/>
                </a:solidFill>
                <a:latin typeface="Plantagenet Cherokee" pitchFamily="18" charset="0"/>
                <a:cs typeface="Arial" pitchFamily="34" charset="0"/>
              </a:rPr>
              <a:t>seeking</a:t>
            </a:r>
            <a:r>
              <a:rPr lang="en-US" sz="2000" dirty="0" smtClean="0">
                <a:solidFill>
                  <a:srgbClr val="FF0000"/>
                </a:solidFill>
                <a:latin typeface="Plantagenet Cherokee" pitchFamily="18" charset="0"/>
                <a:cs typeface="Arial" pitchFamily="34" charset="0"/>
              </a:rPr>
              <a:t> </a:t>
            </a:r>
            <a:r>
              <a:rPr lang="en-US" sz="2000" dirty="0" smtClean="0">
                <a:latin typeface="Plantagenet Cherokee" pitchFamily="18" charset="0"/>
                <a:cs typeface="Arial" pitchFamily="34" charset="0"/>
              </a:rPr>
              <a:t>permission for the sexual actions that are desired, and </a:t>
            </a:r>
            <a:r>
              <a:rPr lang="en-US" sz="2000" i="1" u="sng" dirty="0" smtClean="0">
                <a:solidFill>
                  <a:srgbClr val="FF0000"/>
                </a:solidFill>
                <a:latin typeface="Plantagenet Cherokee" pitchFamily="18" charset="0"/>
                <a:cs typeface="Arial" pitchFamily="34" charset="0"/>
              </a:rPr>
              <a:t>sacrificially</a:t>
            </a:r>
            <a:r>
              <a:rPr lang="en-US" sz="2000" dirty="0" smtClean="0">
                <a:solidFill>
                  <a:srgbClr val="FF0000"/>
                </a:solidFill>
                <a:latin typeface="Plantagenet Cherokee" pitchFamily="18" charset="0"/>
                <a:cs typeface="Arial" pitchFamily="34" charset="0"/>
              </a:rPr>
              <a:t> </a:t>
            </a:r>
            <a:r>
              <a:rPr lang="en-US" sz="2000" dirty="0" smtClean="0">
                <a:latin typeface="Plantagenet Cherokee" pitchFamily="18" charset="0"/>
                <a:cs typeface="Arial" pitchFamily="34" charset="0"/>
              </a:rPr>
              <a:t>securing an intimate, satisfying, and loving experience for her.</a:t>
            </a:r>
          </a:p>
        </p:txBody>
      </p:sp>
      <p:sp>
        <p:nvSpPr>
          <p:cNvPr id="5" name="Rectangle 4"/>
          <p:cNvSpPr/>
          <p:nvPr/>
        </p:nvSpPr>
        <p:spPr>
          <a:xfrm>
            <a:off x="207578" y="590550"/>
            <a:ext cx="3831022" cy="646331"/>
          </a:xfrm>
          <a:prstGeom prst="rect">
            <a:avLst/>
          </a:prstGeom>
        </p:spPr>
        <p:txBody>
          <a:bodyPr wrap="square">
            <a:spAutoFit/>
          </a:bodyPr>
          <a:lstStyle/>
          <a:p>
            <a:r>
              <a:rPr lang="en-US" dirty="0">
                <a:latin typeface="Plantagenet Cherokee" pitchFamily="18" charset="0"/>
                <a:cs typeface="Arial" pitchFamily="34" charset="0"/>
              </a:rPr>
              <a:t>D. </a:t>
            </a:r>
            <a:r>
              <a:rPr lang="en-US" i="1" u="sng" dirty="0">
                <a:effectLst>
                  <a:outerShdw blurRad="38100" dist="38100" dir="2700000" algn="tl">
                    <a:srgbClr val="000000">
                      <a:alpha val="43137"/>
                    </a:srgbClr>
                  </a:outerShdw>
                </a:effectLst>
                <a:latin typeface="Plantagenet Cherokee" pitchFamily="18" charset="0"/>
                <a:cs typeface="Arial" pitchFamily="34" charset="0"/>
              </a:rPr>
              <a:t>Honest</a:t>
            </a:r>
            <a:r>
              <a:rPr lang="en-US" dirty="0">
                <a:latin typeface="Plantagenet Cherokee" pitchFamily="18" charset="0"/>
                <a:cs typeface="Arial" pitchFamily="34" charset="0"/>
              </a:rPr>
              <a:t> sexuality includes being honest with one’s sexual partner.</a:t>
            </a: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391510" y="1809750"/>
            <a:ext cx="3611880" cy="1938992"/>
          </a:xfrm>
          <a:prstGeom prst="rect">
            <a:avLst/>
          </a:prstGeom>
          <a:noFill/>
        </p:spPr>
        <p:txBody>
          <a:bodyPr wrap="square" rtlCol="0">
            <a:spAutoFit/>
          </a:bodyPr>
          <a:lstStyle/>
          <a:p>
            <a:pPr>
              <a:spcBef>
                <a:spcPts val="1200"/>
              </a:spcBef>
            </a:pPr>
            <a:r>
              <a:rPr lang="en-US" sz="2000" dirty="0" smtClean="0">
                <a:latin typeface="Plantagenet Cherokee" pitchFamily="18" charset="0"/>
                <a:cs typeface="Arial" pitchFamily="34" charset="0"/>
              </a:rPr>
              <a:t>F. A man expresses his sexuality through different forms of touch and looks for opportunities to </a:t>
            </a:r>
            <a:r>
              <a:rPr lang="en-US" sz="2000" i="1" u="sng" dirty="0" smtClean="0">
                <a:solidFill>
                  <a:srgbClr val="FF0000"/>
                </a:solidFill>
                <a:latin typeface="Plantagenet Cherokee" pitchFamily="18" charset="0"/>
                <a:cs typeface="Arial" pitchFamily="34" charset="0"/>
              </a:rPr>
              <a:t>discover</a:t>
            </a:r>
            <a:r>
              <a:rPr lang="en-US" sz="2000" dirty="0" smtClean="0">
                <a:latin typeface="Plantagenet Cherokee" pitchFamily="18" charset="0"/>
                <a:cs typeface="Arial" pitchFamily="34" charset="0"/>
              </a:rPr>
              <a:t> new forms of communication with his partner.</a:t>
            </a:r>
          </a:p>
        </p:txBody>
      </p:sp>
      <p:sp>
        <p:nvSpPr>
          <p:cNvPr id="5" name="Rectangle 4"/>
          <p:cNvSpPr/>
          <p:nvPr/>
        </p:nvSpPr>
        <p:spPr>
          <a:xfrm>
            <a:off x="228600" y="590550"/>
            <a:ext cx="3764280" cy="923330"/>
          </a:xfrm>
          <a:prstGeom prst="rect">
            <a:avLst/>
          </a:prstGeom>
        </p:spPr>
        <p:txBody>
          <a:bodyPr wrap="square">
            <a:spAutoFit/>
          </a:bodyPr>
          <a:lstStyle/>
          <a:p>
            <a:r>
              <a:rPr lang="en-US" dirty="0">
                <a:latin typeface="Plantagenet Cherokee" pitchFamily="18" charset="0"/>
                <a:cs typeface="Arial" pitchFamily="34" charset="0"/>
              </a:rPr>
              <a:t>E. A man attaches a healthy </a:t>
            </a:r>
            <a:r>
              <a:rPr lang="en-US" i="1" u="sng" dirty="0">
                <a:solidFill>
                  <a:srgbClr val="FF0000"/>
                </a:solidFill>
                <a:latin typeface="Plantagenet Cherokee" pitchFamily="18" charset="0"/>
                <a:cs typeface="Arial" pitchFamily="34" charset="0"/>
              </a:rPr>
              <a:t>meaning</a:t>
            </a:r>
            <a:r>
              <a:rPr lang="en-US" dirty="0">
                <a:solidFill>
                  <a:srgbClr val="FF0000"/>
                </a:solidFill>
                <a:latin typeface="Plantagenet Cherokee" pitchFamily="18" charset="0"/>
                <a:cs typeface="Arial" pitchFamily="34" charset="0"/>
              </a:rPr>
              <a:t> </a:t>
            </a:r>
            <a:r>
              <a:rPr lang="en-US" dirty="0">
                <a:latin typeface="Plantagenet Cherokee" pitchFamily="18" charset="0"/>
                <a:cs typeface="Arial" pitchFamily="34" charset="0"/>
              </a:rPr>
              <a:t>to  the sexual acts he has with his partner.</a:t>
            </a:r>
          </a:p>
        </p:txBody>
      </p:sp>
    </p:spTree>
    <p:extLst>
      <p:ext uri="{BB962C8B-B14F-4D97-AF65-F5344CB8AC3E}">
        <p14:creationId xmlns:p14="http://schemas.microsoft.com/office/powerpoint/2010/main" val="38772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203112" y="819150"/>
            <a:ext cx="3860975" cy="2862322"/>
          </a:xfrm>
          <a:prstGeom prst="rect">
            <a:avLst/>
          </a:prstGeom>
          <a:noFill/>
        </p:spPr>
        <p:txBody>
          <a:bodyPr wrap="square" rtlCol="0">
            <a:spAutoFit/>
          </a:bodyPr>
          <a:lstStyle/>
          <a:p>
            <a:pPr algn="ctr"/>
            <a:r>
              <a:rPr lang="en-US" sz="2000" dirty="0" smtClean="0">
                <a:latin typeface="Plantagenet Cherokee" pitchFamily="18" charset="0"/>
                <a:cs typeface="Times New Roman" pitchFamily="18" charset="0"/>
              </a:rPr>
              <a:t>“Why doesn’t the Lord accept my worship?” I’ll tell you why! Because the Lord witnessed the vows you and your wife made when you were young. But you have been unfaithful to her, though she remained your faithful partner, the wife of your marriage vows.</a:t>
            </a:r>
            <a:endParaRPr lang="en-US" sz="2000" dirty="0">
              <a:latin typeface="Plantagenet Cherokee" pitchFamily="18" charset="0"/>
              <a:cs typeface="Times New Roman" pitchFamily="18" charset="0"/>
            </a:endParaRPr>
          </a:p>
        </p:txBody>
      </p:sp>
      <p:sp>
        <p:nvSpPr>
          <p:cNvPr id="8" name="TextBox 7"/>
          <p:cNvSpPr txBox="1"/>
          <p:nvPr/>
        </p:nvSpPr>
        <p:spPr>
          <a:xfrm>
            <a:off x="2238736" y="3714750"/>
            <a:ext cx="1571264" cy="400110"/>
          </a:xfrm>
          <a:prstGeom prst="rect">
            <a:avLst/>
          </a:prstGeom>
          <a:noFill/>
        </p:spPr>
        <p:txBody>
          <a:bodyPr wrap="none" rtlCol="0">
            <a:spAutoFit/>
          </a:bodyPr>
          <a:lstStyle/>
          <a:p>
            <a:r>
              <a:rPr lang="en-US" sz="2000" i="1" dirty="0" smtClean="0">
                <a:latin typeface="Times New Roman" pitchFamily="18" charset="0"/>
                <a:cs typeface="Times New Roman" pitchFamily="18" charset="0"/>
              </a:rPr>
              <a:t>Malachi 2:14</a:t>
            </a:r>
            <a:endParaRPr lang="en-US" sz="2000" i="1" dirty="0">
              <a:latin typeface="Times New Roman" pitchFamily="18" charset="0"/>
              <a:cs typeface="Times New Roman" pitchFamily="18" charset="0"/>
            </a:endParaRPr>
          </a:p>
        </p:txBody>
      </p:sp>
    </p:spTree>
    <p:extLst>
      <p:ext uri="{BB962C8B-B14F-4D97-AF65-F5344CB8AC3E}">
        <p14:creationId xmlns:p14="http://schemas.microsoft.com/office/powerpoint/2010/main" val="38772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1352550"/>
            <a:ext cx="3962400" cy="2286000"/>
          </a:xfrm>
          <a:prstGeom prst="rect">
            <a:avLst/>
          </a:prstGeom>
        </p:spPr>
      </p:pic>
      <p:sp>
        <p:nvSpPr>
          <p:cNvPr id="6" name="TextBox 5"/>
          <p:cNvSpPr txBox="1"/>
          <p:nvPr/>
        </p:nvSpPr>
        <p:spPr>
          <a:xfrm>
            <a:off x="228600" y="1657350"/>
            <a:ext cx="3810000" cy="1323439"/>
          </a:xfrm>
          <a:prstGeom prst="rect">
            <a:avLst/>
          </a:prstGeom>
          <a:noFill/>
        </p:spPr>
        <p:txBody>
          <a:bodyPr wrap="square" rtlCol="0">
            <a:spAutoFit/>
          </a:bodyPr>
          <a:lstStyle/>
          <a:p>
            <a:r>
              <a:rPr lang="en-US" sz="2000" dirty="0" smtClean="0">
                <a:latin typeface="Plantagenet Cherokee" pitchFamily="18" charset="0"/>
                <a:cs typeface="Arial" pitchFamily="34" charset="0"/>
              </a:rPr>
              <a:t>G. A man views sexuality as a </a:t>
            </a:r>
            <a:r>
              <a:rPr lang="en-US" sz="2000" u="sng" dirty="0" smtClean="0">
                <a:latin typeface="Plantagenet Cherokee" pitchFamily="18" charset="0"/>
                <a:cs typeface="Arial" pitchFamily="34" charset="0"/>
              </a:rPr>
              <a:t>gift</a:t>
            </a:r>
            <a:r>
              <a:rPr lang="en-US" sz="2000" dirty="0" smtClean="0">
                <a:latin typeface="Plantagenet Cherokee" pitchFamily="18" charset="0"/>
                <a:cs typeface="Arial" pitchFamily="34" charset="0"/>
              </a:rPr>
              <a:t> from God and actively works to protect his gift from distortion.</a:t>
            </a:r>
          </a:p>
        </p:txBody>
      </p:sp>
    </p:spTree>
    <p:extLst>
      <p:ext uri="{BB962C8B-B14F-4D97-AF65-F5344CB8AC3E}">
        <p14:creationId xmlns:p14="http://schemas.microsoft.com/office/powerpoint/2010/main" val="387724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838200" y="1200150"/>
            <a:ext cx="2673104" cy="646331"/>
          </a:xfrm>
          <a:prstGeom prst="rect">
            <a:avLst/>
          </a:prstGeom>
          <a:noFill/>
        </p:spPr>
        <p:txBody>
          <a:bodyPr wrap="non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
        <p:nvSpPr>
          <p:cNvPr id="8" name="TextBox 7"/>
          <p:cNvSpPr txBox="1"/>
          <p:nvPr/>
        </p:nvSpPr>
        <p:spPr>
          <a:xfrm>
            <a:off x="645522" y="2277131"/>
            <a:ext cx="2031518" cy="461665"/>
          </a:xfrm>
          <a:prstGeom prst="rect">
            <a:avLst/>
          </a:prstGeom>
          <a:noFill/>
        </p:spPr>
        <p:txBody>
          <a:bodyPr wrap="none" rtlCol="0">
            <a:spAutoFit/>
          </a:bodyPr>
          <a:lstStyle/>
          <a:p>
            <a:r>
              <a:rPr lang="en-US" sz="2400" dirty="0" smtClean="0">
                <a:latin typeface="Plantagenet Cherokee" pitchFamily="18" charset="0"/>
              </a:rPr>
              <a:t>Quarterback -</a:t>
            </a:r>
            <a:endParaRPr lang="en-US" sz="2400" dirty="0">
              <a:latin typeface="Plantagenet Cherokee" pitchFamily="18" charset="0"/>
            </a:endParaRPr>
          </a:p>
        </p:txBody>
      </p:sp>
      <p:sp>
        <p:nvSpPr>
          <p:cNvPr id="9" name="TextBox 8"/>
          <p:cNvSpPr txBox="1"/>
          <p:nvPr/>
        </p:nvSpPr>
        <p:spPr>
          <a:xfrm>
            <a:off x="1775927" y="3014305"/>
            <a:ext cx="1802225" cy="461665"/>
          </a:xfrm>
          <a:prstGeom prst="rect">
            <a:avLst/>
          </a:prstGeom>
          <a:noFill/>
        </p:spPr>
        <p:txBody>
          <a:bodyPr wrap="none" rtlCol="0">
            <a:spAutoFit/>
          </a:bodyPr>
          <a:lstStyle/>
          <a:p>
            <a:r>
              <a:rPr lang="en-US" sz="2400" dirty="0" smtClean="0">
                <a:latin typeface="Plantagenet Cherokee" pitchFamily="18" charset="0"/>
              </a:rPr>
              <a:t>FOOTBALL</a:t>
            </a:r>
            <a:endParaRPr lang="en-US" sz="2400" dirty="0">
              <a:latin typeface="Plantagenet Cherokee" pitchFamily="18"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5749"/>
            <a:ext cx="3962400" cy="4267200"/>
          </a:xfrm>
          <a:prstGeom prst="rect">
            <a:avLst/>
          </a:prstGeom>
        </p:spPr>
      </p:pic>
      <p:sp>
        <p:nvSpPr>
          <p:cNvPr id="6" name="TextBox 5"/>
          <p:cNvSpPr txBox="1"/>
          <p:nvPr/>
        </p:nvSpPr>
        <p:spPr>
          <a:xfrm>
            <a:off x="914400" y="2110085"/>
            <a:ext cx="1072601" cy="461665"/>
          </a:xfrm>
          <a:prstGeom prst="rect">
            <a:avLst/>
          </a:prstGeom>
          <a:noFill/>
        </p:spPr>
        <p:txBody>
          <a:bodyPr wrap="none" rtlCol="0">
            <a:spAutoFit/>
          </a:bodyPr>
          <a:lstStyle/>
          <a:p>
            <a:r>
              <a:rPr lang="en-US" sz="2400" dirty="0" smtClean="0">
                <a:latin typeface="Plantagenet Cherokee" pitchFamily="18" charset="0"/>
              </a:rPr>
              <a:t>T.S.A. -</a:t>
            </a:r>
            <a:endParaRPr lang="en-US" sz="2400" dirty="0">
              <a:latin typeface="Plantagenet Cherokee" pitchFamily="18" charset="0"/>
            </a:endParaRPr>
          </a:p>
        </p:txBody>
      </p:sp>
      <p:sp>
        <p:nvSpPr>
          <p:cNvPr id="8" name="TextBox 7"/>
          <p:cNvSpPr txBox="1"/>
          <p:nvPr/>
        </p:nvSpPr>
        <p:spPr>
          <a:xfrm>
            <a:off x="2057400" y="2952750"/>
            <a:ext cx="1537857" cy="461665"/>
          </a:xfrm>
          <a:prstGeom prst="rect">
            <a:avLst/>
          </a:prstGeom>
          <a:noFill/>
        </p:spPr>
        <p:txBody>
          <a:bodyPr wrap="none" rtlCol="0">
            <a:spAutoFit/>
          </a:bodyPr>
          <a:lstStyle/>
          <a:p>
            <a:r>
              <a:rPr lang="en-US" sz="2400" dirty="0" smtClean="0">
                <a:latin typeface="Plantagenet Cherokee" pitchFamily="18" charset="0"/>
              </a:rPr>
              <a:t>AIRPORT</a:t>
            </a:r>
            <a:endParaRPr lang="en-US" sz="2400" dirty="0">
              <a:latin typeface="Plantagenet Cherokee" pitchFamily="18" charset="0"/>
            </a:endParaRPr>
          </a:p>
        </p:txBody>
      </p:sp>
      <p:sp>
        <p:nvSpPr>
          <p:cNvPr id="9" name="TextBox 8"/>
          <p:cNvSpPr txBox="1"/>
          <p:nvPr/>
        </p:nvSpPr>
        <p:spPr>
          <a:xfrm>
            <a:off x="797048" y="1201591"/>
            <a:ext cx="2673104" cy="646331"/>
          </a:xfrm>
          <a:prstGeom prst="rect">
            <a:avLst/>
          </a:prstGeom>
          <a:noFill/>
        </p:spPr>
        <p:txBody>
          <a:bodyPr wrap="non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9" name="TextBox 8"/>
          <p:cNvSpPr txBox="1"/>
          <p:nvPr/>
        </p:nvSpPr>
        <p:spPr>
          <a:xfrm>
            <a:off x="838200" y="2110085"/>
            <a:ext cx="1093954" cy="461665"/>
          </a:xfrm>
          <a:prstGeom prst="rect">
            <a:avLst/>
          </a:prstGeom>
          <a:noFill/>
        </p:spPr>
        <p:txBody>
          <a:bodyPr wrap="none" rtlCol="0">
            <a:spAutoFit/>
          </a:bodyPr>
          <a:lstStyle/>
          <a:p>
            <a:r>
              <a:rPr lang="en-US" sz="2400" dirty="0" smtClean="0">
                <a:latin typeface="Plantagenet Cherokee" pitchFamily="18" charset="0"/>
              </a:rPr>
              <a:t>Trout -</a:t>
            </a:r>
            <a:endParaRPr lang="en-US" sz="2400" dirty="0">
              <a:latin typeface="Plantagenet Cherokee" pitchFamily="18" charset="0"/>
            </a:endParaRPr>
          </a:p>
        </p:txBody>
      </p:sp>
      <p:sp>
        <p:nvSpPr>
          <p:cNvPr id="10" name="TextBox 9"/>
          <p:cNvSpPr txBox="1"/>
          <p:nvPr/>
        </p:nvSpPr>
        <p:spPr>
          <a:xfrm>
            <a:off x="1962890" y="2724150"/>
            <a:ext cx="1476686" cy="461665"/>
          </a:xfrm>
          <a:prstGeom prst="rect">
            <a:avLst/>
          </a:prstGeom>
          <a:noFill/>
        </p:spPr>
        <p:txBody>
          <a:bodyPr wrap="none" rtlCol="0">
            <a:spAutoFit/>
          </a:bodyPr>
          <a:lstStyle/>
          <a:p>
            <a:r>
              <a:rPr lang="en-US" sz="2400" dirty="0" smtClean="0">
                <a:latin typeface="Plantagenet Cherokee" pitchFamily="18" charset="0"/>
              </a:rPr>
              <a:t>FISHING</a:t>
            </a:r>
            <a:endParaRPr lang="en-US" sz="2400" dirty="0">
              <a:latin typeface="Plantagenet Cherokee" pitchFamily="18" charset="0"/>
            </a:endParaRPr>
          </a:p>
        </p:txBody>
      </p:sp>
      <p:sp>
        <p:nvSpPr>
          <p:cNvPr id="11" name="TextBox 10"/>
          <p:cNvSpPr txBox="1"/>
          <p:nvPr/>
        </p:nvSpPr>
        <p:spPr>
          <a:xfrm>
            <a:off x="838200" y="1052410"/>
            <a:ext cx="2673104" cy="646331"/>
          </a:xfrm>
          <a:prstGeom prst="rect">
            <a:avLst/>
          </a:prstGeom>
          <a:noFill/>
        </p:spPr>
        <p:txBody>
          <a:bodyPr wrap="non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Effect transition="in" filter="fade">
                                      <p:cBhvr>
                                        <p:cTn id="1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26964"/>
            <a:ext cx="3962400" cy="4267200"/>
          </a:xfrm>
          <a:prstGeom prst="rect">
            <a:avLst/>
          </a:prstGeom>
        </p:spPr>
      </p:pic>
      <p:sp>
        <p:nvSpPr>
          <p:cNvPr id="6" name="TextBox 5"/>
          <p:cNvSpPr txBox="1"/>
          <p:nvPr/>
        </p:nvSpPr>
        <p:spPr>
          <a:xfrm>
            <a:off x="999263" y="2098899"/>
            <a:ext cx="1727396" cy="461665"/>
          </a:xfrm>
          <a:prstGeom prst="rect">
            <a:avLst/>
          </a:prstGeom>
          <a:noFill/>
        </p:spPr>
        <p:txBody>
          <a:bodyPr wrap="none" rtlCol="0">
            <a:spAutoFit/>
          </a:bodyPr>
          <a:lstStyle/>
          <a:p>
            <a:r>
              <a:rPr lang="en-US" sz="2400" dirty="0" smtClean="0">
                <a:latin typeface="Plantagenet Cherokee" pitchFamily="18" charset="0"/>
              </a:rPr>
              <a:t>Sparkplug -</a:t>
            </a:r>
            <a:endParaRPr lang="en-US" sz="2400" dirty="0">
              <a:latin typeface="Plantagenet Cherokee" pitchFamily="18" charset="0"/>
            </a:endParaRPr>
          </a:p>
        </p:txBody>
      </p:sp>
      <p:sp>
        <p:nvSpPr>
          <p:cNvPr id="8" name="TextBox 7"/>
          <p:cNvSpPr txBox="1"/>
          <p:nvPr/>
        </p:nvSpPr>
        <p:spPr>
          <a:xfrm>
            <a:off x="1911081" y="2850959"/>
            <a:ext cx="1372876" cy="461665"/>
          </a:xfrm>
          <a:prstGeom prst="rect">
            <a:avLst/>
          </a:prstGeom>
          <a:noFill/>
        </p:spPr>
        <p:txBody>
          <a:bodyPr wrap="none" rtlCol="0">
            <a:spAutoFit/>
          </a:bodyPr>
          <a:lstStyle/>
          <a:p>
            <a:r>
              <a:rPr lang="en-US" sz="2400" dirty="0" smtClean="0">
                <a:latin typeface="Plantagenet Cherokee" pitchFamily="18" charset="0"/>
              </a:rPr>
              <a:t>ENGINE</a:t>
            </a:r>
            <a:endParaRPr lang="en-US" sz="2400" dirty="0">
              <a:latin typeface="Plantagenet Cherokee" pitchFamily="18" charset="0"/>
            </a:endParaRPr>
          </a:p>
        </p:txBody>
      </p:sp>
      <p:sp>
        <p:nvSpPr>
          <p:cNvPr id="9" name="TextBox 8"/>
          <p:cNvSpPr txBox="1"/>
          <p:nvPr/>
        </p:nvSpPr>
        <p:spPr>
          <a:xfrm>
            <a:off x="797048" y="1056521"/>
            <a:ext cx="2673104" cy="646331"/>
          </a:xfrm>
          <a:prstGeom prst="rect">
            <a:avLst/>
          </a:prstGeom>
          <a:noFill/>
        </p:spPr>
        <p:txBody>
          <a:bodyPr wrap="non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605061" y="2192672"/>
            <a:ext cx="1923925" cy="461665"/>
          </a:xfrm>
          <a:prstGeom prst="rect">
            <a:avLst/>
          </a:prstGeom>
          <a:noFill/>
        </p:spPr>
        <p:txBody>
          <a:bodyPr wrap="none" rtlCol="0">
            <a:spAutoFit/>
          </a:bodyPr>
          <a:lstStyle/>
          <a:p>
            <a:r>
              <a:rPr lang="en-US" sz="2400" dirty="0" smtClean="0">
                <a:latin typeface="Plantagenet Cherokee" pitchFamily="18" charset="0"/>
              </a:rPr>
              <a:t>Bow Season -</a:t>
            </a:r>
            <a:endParaRPr lang="en-US" sz="2400" dirty="0">
              <a:latin typeface="Plantagenet Cherokee" pitchFamily="18" charset="0"/>
            </a:endParaRPr>
          </a:p>
        </p:txBody>
      </p:sp>
      <p:sp>
        <p:nvSpPr>
          <p:cNvPr id="8" name="TextBox 7"/>
          <p:cNvSpPr txBox="1"/>
          <p:nvPr/>
        </p:nvSpPr>
        <p:spPr>
          <a:xfrm>
            <a:off x="1499583" y="2938106"/>
            <a:ext cx="2225289" cy="584775"/>
          </a:xfrm>
          <a:prstGeom prst="rect">
            <a:avLst/>
          </a:prstGeom>
          <a:noFill/>
        </p:spPr>
        <p:txBody>
          <a:bodyPr wrap="none" rtlCol="0">
            <a:spAutoFit/>
          </a:bodyPr>
          <a:lstStyle/>
          <a:p>
            <a:r>
              <a:rPr lang="en-US" sz="3200" dirty="0" smtClean="0">
                <a:latin typeface="Plantagenet Cherokee" pitchFamily="18" charset="0"/>
              </a:rPr>
              <a:t>HUNTING</a:t>
            </a:r>
            <a:endParaRPr lang="en-US" sz="3200" dirty="0">
              <a:latin typeface="Plantagenet Cherokee" pitchFamily="18" charset="0"/>
            </a:endParaRPr>
          </a:p>
        </p:txBody>
      </p:sp>
      <p:sp>
        <p:nvSpPr>
          <p:cNvPr id="9" name="TextBox 8"/>
          <p:cNvSpPr txBox="1"/>
          <p:nvPr/>
        </p:nvSpPr>
        <p:spPr>
          <a:xfrm>
            <a:off x="762000" y="1123950"/>
            <a:ext cx="2673104" cy="646331"/>
          </a:xfrm>
          <a:prstGeom prst="rect">
            <a:avLst/>
          </a:prstGeom>
          <a:noFill/>
        </p:spPr>
        <p:txBody>
          <a:bodyPr wrap="non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997" y="357842"/>
            <a:ext cx="3962400" cy="4267200"/>
          </a:xfrm>
          <a:prstGeom prst="rect">
            <a:avLst/>
          </a:prstGeom>
        </p:spPr>
      </p:pic>
      <p:sp>
        <p:nvSpPr>
          <p:cNvPr id="6" name="TextBox 5"/>
          <p:cNvSpPr txBox="1"/>
          <p:nvPr/>
        </p:nvSpPr>
        <p:spPr>
          <a:xfrm>
            <a:off x="704019" y="2246746"/>
            <a:ext cx="1584280" cy="461665"/>
          </a:xfrm>
          <a:prstGeom prst="rect">
            <a:avLst/>
          </a:prstGeom>
          <a:noFill/>
        </p:spPr>
        <p:txBody>
          <a:bodyPr wrap="none" rtlCol="0">
            <a:spAutoFit/>
          </a:bodyPr>
          <a:lstStyle/>
          <a:p>
            <a:r>
              <a:rPr lang="en-US" sz="2400" dirty="0" smtClean="0">
                <a:latin typeface="Plantagenet Cherokee" pitchFamily="18" charset="0"/>
              </a:rPr>
              <a:t>Hammer -</a:t>
            </a:r>
            <a:endParaRPr lang="en-US" sz="2400" dirty="0">
              <a:latin typeface="Plantagenet Cherokee" pitchFamily="18" charset="0"/>
            </a:endParaRPr>
          </a:p>
        </p:txBody>
      </p:sp>
      <p:sp>
        <p:nvSpPr>
          <p:cNvPr id="8" name="TextBox 7"/>
          <p:cNvSpPr txBox="1"/>
          <p:nvPr/>
        </p:nvSpPr>
        <p:spPr>
          <a:xfrm>
            <a:off x="2230318" y="2952750"/>
            <a:ext cx="1105303" cy="461665"/>
          </a:xfrm>
          <a:prstGeom prst="rect">
            <a:avLst/>
          </a:prstGeom>
          <a:noFill/>
        </p:spPr>
        <p:txBody>
          <a:bodyPr wrap="none" rtlCol="0">
            <a:spAutoFit/>
          </a:bodyPr>
          <a:lstStyle/>
          <a:p>
            <a:r>
              <a:rPr lang="en-US" sz="2400" dirty="0" smtClean="0">
                <a:latin typeface="Plantagenet Cherokee" pitchFamily="18" charset="0"/>
              </a:rPr>
              <a:t>NAILS</a:t>
            </a:r>
            <a:endParaRPr lang="en-US" sz="2400" dirty="0">
              <a:latin typeface="Plantagenet Cherokee" pitchFamily="18" charset="0"/>
            </a:endParaRPr>
          </a:p>
        </p:txBody>
      </p:sp>
      <p:sp>
        <p:nvSpPr>
          <p:cNvPr id="9" name="TextBox 8"/>
          <p:cNvSpPr txBox="1"/>
          <p:nvPr/>
        </p:nvSpPr>
        <p:spPr>
          <a:xfrm>
            <a:off x="704019" y="1193907"/>
            <a:ext cx="2859162" cy="646331"/>
          </a:xfrm>
          <a:prstGeom prst="rect">
            <a:avLst/>
          </a:prstGeom>
          <a:noFill/>
        </p:spPr>
        <p:txBody>
          <a:bodyPr wrap="squar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3999" cy="5143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438150"/>
            <a:ext cx="3962400" cy="4267200"/>
          </a:xfrm>
          <a:prstGeom prst="rect">
            <a:avLst/>
          </a:prstGeom>
        </p:spPr>
      </p:pic>
      <p:sp>
        <p:nvSpPr>
          <p:cNvPr id="6" name="TextBox 5"/>
          <p:cNvSpPr txBox="1"/>
          <p:nvPr/>
        </p:nvSpPr>
        <p:spPr>
          <a:xfrm>
            <a:off x="1017318" y="2371695"/>
            <a:ext cx="814838" cy="461665"/>
          </a:xfrm>
          <a:prstGeom prst="rect">
            <a:avLst/>
          </a:prstGeom>
          <a:noFill/>
        </p:spPr>
        <p:txBody>
          <a:bodyPr wrap="none" rtlCol="0">
            <a:spAutoFit/>
          </a:bodyPr>
          <a:lstStyle/>
          <a:p>
            <a:r>
              <a:rPr lang="en-US" sz="2400" dirty="0" smtClean="0">
                <a:latin typeface="Plantagenet Cherokee" pitchFamily="18" charset="0"/>
              </a:rPr>
              <a:t>Sex -</a:t>
            </a:r>
            <a:endParaRPr lang="en-US" sz="2400" dirty="0">
              <a:latin typeface="Plantagenet Cherokee" pitchFamily="18" charset="0"/>
            </a:endParaRPr>
          </a:p>
        </p:txBody>
      </p:sp>
      <p:sp>
        <p:nvSpPr>
          <p:cNvPr id="8" name="TextBox 7"/>
          <p:cNvSpPr txBox="1"/>
          <p:nvPr/>
        </p:nvSpPr>
        <p:spPr>
          <a:xfrm>
            <a:off x="1981200" y="2919099"/>
            <a:ext cx="1657826" cy="461665"/>
          </a:xfrm>
          <a:prstGeom prst="rect">
            <a:avLst/>
          </a:prstGeom>
          <a:noFill/>
        </p:spPr>
        <p:txBody>
          <a:bodyPr wrap="none" rtlCol="0">
            <a:spAutoFit/>
          </a:bodyPr>
          <a:lstStyle/>
          <a:p>
            <a:r>
              <a:rPr lang="en-US" sz="2400" dirty="0" smtClean="0">
                <a:latin typeface="Plantagenet Cherokee" pitchFamily="18" charset="0"/>
              </a:rPr>
              <a:t>HONESTY</a:t>
            </a:r>
            <a:endParaRPr lang="en-US" sz="2400" dirty="0">
              <a:latin typeface="Plantagenet Cherokee" pitchFamily="18" charset="0"/>
            </a:endParaRPr>
          </a:p>
        </p:txBody>
      </p:sp>
      <p:sp>
        <p:nvSpPr>
          <p:cNvPr id="9" name="TextBox 8"/>
          <p:cNvSpPr txBox="1"/>
          <p:nvPr/>
        </p:nvSpPr>
        <p:spPr>
          <a:xfrm>
            <a:off x="762000" y="1123950"/>
            <a:ext cx="2743200" cy="646331"/>
          </a:xfrm>
          <a:prstGeom prst="rect">
            <a:avLst/>
          </a:prstGeom>
          <a:noFill/>
        </p:spPr>
        <p:txBody>
          <a:bodyPr wrap="square" rtlCol="0">
            <a:spAutoFit/>
          </a:bodyPr>
          <a:lstStyle/>
          <a:p>
            <a:r>
              <a:rPr lang="en-US" sz="3600" b="1" dirty="0" smtClean="0">
                <a:latin typeface="Copperplate Gothic Bold" pitchFamily="34" charset="0"/>
              </a:rPr>
              <a:t>THE TEST</a:t>
            </a:r>
            <a:endParaRPr lang="en-US" sz="3600" b="1" dirty="0">
              <a:latin typeface="Copperplate Gothic Bold" pitchFamily="34" charset="0"/>
            </a:endParaRPr>
          </a:p>
        </p:txBody>
      </p:sp>
    </p:spTree>
    <p:extLst>
      <p:ext uri="{BB962C8B-B14F-4D97-AF65-F5344CB8AC3E}">
        <p14:creationId xmlns:p14="http://schemas.microsoft.com/office/powerpoint/2010/main" val="1629193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863</Words>
  <Application>Microsoft Office PowerPoint</Application>
  <PresentationFormat>On-screen Show (16:9)</PresentationFormat>
  <Paragraphs>71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Faehling</dc:creator>
  <cp:lastModifiedBy>Kyle Schattgen</cp:lastModifiedBy>
  <cp:revision>16</cp:revision>
  <dcterms:created xsi:type="dcterms:W3CDTF">2012-03-26T19:25:09Z</dcterms:created>
  <dcterms:modified xsi:type="dcterms:W3CDTF">2012-04-23T15:02:00Z</dcterms:modified>
</cp:coreProperties>
</file>