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3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8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5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9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4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3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9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1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6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29D0B-2168-4351-9B80-16E116253E4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63768-30DE-4690-A7A8-7970C31AB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75431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B. Looking at what you believe you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would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have been like if you had been properly supported: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199" y="2190750"/>
            <a:ext cx="40510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000" dirty="0" smtClean="0">
                <a:latin typeface="Plantagenet Cherokee" pitchFamily="18" charset="0"/>
              </a:rPr>
              <a:t>If parents were more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positive</a:t>
            </a:r>
            <a:r>
              <a:rPr lang="en-US" sz="2000" dirty="0" smtClean="0">
                <a:latin typeface="Plantagenet Cherokee" pitchFamily="18" charset="0"/>
              </a:rPr>
              <a:t> in defining you.</a:t>
            </a:r>
          </a:p>
          <a:p>
            <a:endParaRPr lang="en-US" sz="2000" dirty="0" smtClean="0">
              <a:latin typeface="Plantagenet Cherokee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2000" dirty="0" smtClean="0">
                <a:latin typeface="Plantagenet Cherokee" pitchFamily="18" charset="0"/>
              </a:rPr>
              <a:t>If “significant others” would have been </a:t>
            </a:r>
            <a:r>
              <a:rPr lang="en-US" sz="2000" u="sng" dirty="0" smtClean="0">
                <a:latin typeface="Plantagenet Cherokee" pitchFamily="18" charset="0"/>
              </a:rPr>
              <a:t>supportive</a:t>
            </a:r>
            <a:r>
              <a:rPr lang="en-US" sz="2000" dirty="0" smtClean="0">
                <a:latin typeface="Plantagenet Cherokee" pitchFamily="18" charset="0"/>
              </a:rPr>
              <a:t>.</a:t>
            </a:r>
          </a:p>
          <a:p>
            <a:endParaRPr lang="en-US" sz="2000" dirty="0" smtClean="0">
              <a:latin typeface="Plantagenet Cherokee" pitchFamily="18" charset="0"/>
            </a:endParaRPr>
          </a:p>
          <a:p>
            <a:pPr marL="514350" indent="-514350"/>
            <a:endParaRPr lang="en-US" sz="2000" dirty="0" smtClean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1809750"/>
            <a:ext cx="420483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en-US" sz="2000" dirty="0" smtClean="0">
                <a:latin typeface="Plantagenet Cherokee" pitchFamily="18" charset="0"/>
              </a:rPr>
              <a:t>If life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circumstances</a:t>
            </a:r>
            <a:r>
              <a:rPr lang="en-US" sz="2000" dirty="0" smtClean="0">
                <a:latin typeface="Plantagenet Cherokee" pitchFamily="18" charset="0"/>
              </a:rPr>
              <a:t> had been different.</a:t>
            </a:r>
          </a:p>
          <a:p>
            <a:endParaRPr lang="en-US" sz="2000" dirty="0" smtClean="0">
              <a:latin typeface="Plantagenet Cherokee" pitchFamily="18" charset="0"/>
            </a:endParaRPr>
          </a:p>
          <a:p>
            <a:pPr marL="514350" indent="-514350">
              <a:spcBef>
                <a:spcPts val="1200"/>
              </a:spcBef>
            </a:pPr>
            <a:r>
              <a:rPr lang="en-US" sz="2000" dirty="0" smtClean="0">
                <a:latin typeface="Plantagenet Cherokee" pitchFamily="18" charset="0"/>
              </a:rPr>
              <a:t>4.     If your parents were more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mature</a:t>
            </a:r>
            <a:r>
              <a:rPr lang="en-US" sz="2000" dirty="0"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and able to offer wisdom and support.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199" y="590550"/>
            <a:ext cx="4495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B. Looking at what you believe you </a:t>
            </a:r>
            <a:r>
              <a:rPr lang="en-US" sz="2000" i="1" u="sng" dirty="0" smtClean="0">
                <a:latin typeface="Plantagenet Cherokee" pitchFamily="18" charset="0"/>
              </a:rPr>
              <a:t>would</a:t>
            </a:r>
            <a:r>
              <a:rPr lang="en-US" sz="2000" dirty="0" smtClean="0">
                <a:latin typeface="Plantagenet Cherokee" pitchFamily="18" charset="0"/>
              </a:rPr>
              <a:t> have been like if you had been properly supported:</a:t>
            </a: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00150"/>
            <a:ext cx="3657599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5400" y="2317606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C. Knowing what your current life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themes</a:t>
            </a:r>
            <a:r>
              <a:rPr lang="en-US" sz="2000" dirty="0" smtClean="0">
                <a:latin typeface="Plantagenet Cherokee" pitchFamily="18" charset="0"/>
              </a:rPr>
              <a:t> and desires are.</a:t>
            </a:r>
            <a:endParaRPr lang="en-US" sz="2000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59055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II. To see your call in present day life, you must: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885950"/>
            <a:ext cx="41026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000" dirty="0" smtClean="0">
                <a:latin typeface="Plantagenet Cherokee" pitchFamily="18" charset="0"/>
              </a:rPr>
              <a:t>Take time to reflect on how life is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experienced</a:t>
            </a:r>
            <a:r>
              <a:rPr lang="en-US" sz="2000" dirty="0" smtClean="0">
                <a:latin typeface="Plantagenet Cherokee" pitchFamily="18" charset="0"/>
              </a:rPr>
              <a:t>.</a:t>
            </a:r>
          </a:p>
          <a:p>
            <a:pPr marL="457200" indent="-457200">
              <a:buAutoNum type="alphaUcPeriod"/>
            </a:pPr>
            <a:endParaRPr lang="en-US" sz="2000" dirty="0" smtClean="0">
              <a:latin typeface="Plantagenet Cherokee" pitchFamily="18" charset="0"/>
            </a:endParaRPr>
          </a:p>
          <a:p>
            <a:pPr marL="457200" indent="-457200">
              <a:buAutoNum type="alphaUcPeriod"/>
            </a:pPr>
            <a:r>
              <a:rPr lang="en-US" sz="2000" dirty="0" smtClean="0">
                <a:latin typeface="Plantagenet Cherokee" pitchFamily="18" charset="0"/>
              </a:rPr>
              <a:t>Be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creative</a:t>
            </a:r>
            <a:r>
              <a:rPr lang="en-US" sz="2000" dirty="0" smtClean="0">
                <a:latin typeface="Plantagenet Cherokee" pitchFamily="18" charset="0"/>
              </a:rPr>
              <a:t> by trying different types of positive experiences.</a:t>
            </a:r>
          </a:p>
          <a:p>
            <a:endParaRPr lang="en-US" sz="2000" dirty="0" smtClean="0">
              <a:latin typeface="Plantagenet Cherokee" pitchFamily="18" charset="0"/>
            </a:endParaRPr>
          </a:p>
          <a:p>
            <a:pPr marL="514350" indent="-514350">
              <a:buAutoNum type="alphaUcPeriod"/>
            </a:pPr>
            <a:endParaRPr lang="en-US" sz="2000" dirty="0" smtClean="0">
              <a:solidFill>
                <a:schemeClr val="bg1"/>
              </a:solidFill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59055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II. To see your call in present day life, you must: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2738" y="1504949"/>
            <a:ext cx="4090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3"/>
            </a:pPr>
            <a:r>
              <a:rPr lang="en-US" sz="2000" dirty="0" smtClean="0">
                <a:latin typeface="Plantagenet Cherokee" pitchFamily="18" charset="0"/>
              </a:rPr>
              <a:t>Listen to the supportive </a:t>
            </a:r>
            <a:r>
              <a:rPr lang="en-US" sz="2000" u="sng" dirty="0" smtClean="0">
                <a:solidFill>
                  <a:schemeClr val="accent1"/>
                </a:solidFill>
                <a:latin typeface="Plantagenet Cherokee" pitchFamily="18" charset="0"/>
              </a:rPr>
              <a:t>messages</a:t>
            </a:r>
            <a:r>
              <a:rPr lang="en-US" sz="2000" dirty="0"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of others.</a:t>
            </a:r>
          </a:p>
          <a:p>
            <a:pPr marL="514350" indent="-514350">
              <a:buAutoNum type="alphaUcPeriod" startAt="3"/>
            </a:pPr>
            <a:endParaRPr lang="en-US" sz="2000" dirty="0" smtClean="0">
              <a:latin typeface="Plantagenet Cherokee" pitchFamily="18" charset="0"/>
            </a:endParaRPr>
          </a:p>
          <a:p>
            <a:r>
              <a:rPr lang="en-US" sz="2000" dirty="0" smtClean="0">
                <a:latin typeface="Plantagenet Cherokee" pitchFamily="18" charset="0"/>
              </a:rPr>
              <a:t>D.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   </a:t>
            </a:r>
            <a:r>
              <a:rPr lang="en-US" sz="2000" u="sng" dirty="0" smtClean="0">
                <a:solidFill>
                  <a:schemeClr val="accent1"/>
                </a:solidFill>
                <a:latin typeface="Plantagenet Cherokee" pitchFamily="18" charset="0"/>
              </a:rPr>
              <a:t>Give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to others in ways that</a:t>
            </a:r>
            <a:br>
              <a:rPr lang="en-US" sz="2000" dirty="0" smtClean="0">
                <a:latin typeface="Plantagenet Cherokee" pitchFamily="18" charset="0"/>
              </a:rPr>
            </a:br>
            <a:r>
              <a:rPr lang="en-US" sz="2000" dirty="0" smtClean="0">
                <a:latin typeface="Plantagenet Cherokee" pitchFamily="18" charset="0"/>
              </a:rPr>
              <a:t>       make their lives better.</a:t>
            </a:r>
          </a:p>
          <a:p>
            <a:pPr marL="514350" indent="-514350">
              <a:buAutoNum type="alphaUcPeriod" startAt="3"/>
            </a:pPr>
            <a:endParaRPr lang="en-US" sz="2000" dirty="0" smtClean="0">
              <a:latin typeface="Plantagenet Cherokee" pitchFamily="18" charset="0"/>
            </a:endParaRPr>
          </a:p>
          <a:p>
            <a:pPr marL="514350" indent="-514350"/>
            <a:endParaRPr lang="en-US" sz="2000" dirty="0" smtClean="0">
              <a:solidFill>
                <a:schemeClr val="bg1"/>
              </a:solidFill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233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9110" y="590550"/>
            <a:ext cx="4693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II. To see your call in present day life, you must: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8403" y="1504950"/>
            <a:ext cx="42205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5"/>
            </a:pPr>
            <a:r>
              <a:rPr lang="en-US" sz="2000" dirty="0" smtClean="0">
                <a:latin typeface="Plantagenet Cherokee" pitchFamily="18" charset="0"/>
              </a:rPr>
              <a:t>Look for honest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feedback</a:t>
            </a:r>
            <a:r>
              <a:rPr lang="en-US" sz="2000" dirty="0" smtClean="0">
                <a:latin typeface="Plantagenet Cherokee" pitchFamily="18" charset="0"/>
              </a:rPr>
              <a:t> from each  experience.</a:t>
            </a:r>
          </a:p>
          <a:p>
            <a:pPr marL="514350" indent="-514350">
              <a:spcBef>
                <a:spcPts val="1200"/>
              </a:spcBef>
              <a:buAutoNum type="alphaUcPeriod" startAt="6"/>
            </a:pPr>
            <a:r>
              <a:rPr lang="en-US" sz="2000" dirty="0" smtClean="0">
                <a:latin typeface="Plantagenet Cherokee" pitchFamily="18" charset="0"/>
              </a:rPr>
              <a:t>Take the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first</a:t>
            </a:r>
            <a:r>
              <a:rPr lang="en-US" sz="2000" i="1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step</a:t>
            </a:r>
            <a:r>
              <a:rPr lang="en-US" sz="2000" dirty="0" smtClean="0">
                <a:latin typeface="Plantagenet Cherokee" pitchFamily="18" charset="0"/>
              </a:rPr>
              <a:t> in fulfilling your passion.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8403" y="3080087"/>
            <a:ext cx="4228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7"/>
            </a:pPr>
            <a:r>
              <a:rPr lang="en-US" sz="2000" dirty="0" smtClean="0">
                <a:latin typeface="Plantagenet Cherokee" pitchFamily="18" charset="0"/>
              </a:rPr>
              <a:t>Spend time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asking</a:t>
            </a:r>
            <a:r>
              <a:rPr lang="en-US" sz="2000" dirty="0" smtClean="0">
                <a:latin typeface="Plantagenet Cherokee" pitchFamily="18" charset="0"/>
              </a:rPr>
              <a:t> for God’s direction.</a:t>
            </a:r>
          </a:p>
          <a:p>
            <a:endParaRPr lang="en-US" sz="2000" dirty="0" smtClean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56937" y="3076605"/>
            <a:ext cx="2324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000" i="1" dirty="0" smtClean="0">
                <a:latin typeface="Plantagenet Cherokee" pitchFamily="18" charset="0"/>
                <a:cs typeface="Times New Roman" pitchFamily="18" charset="0"/>
              </a:rPr>
              <a:t>Luke 1:13 &amp; 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838" y="173355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Plantagenet Cherokee" pitchFamily="18" charset="0"/>
                <a:cs typeface="Times New Roman" pitchFamily="18" charset="0"/>
              </a:rPr>
              <a:t>“Your wife, Elizabeth, will give you a son… And he will turn many Israelites to the Lord their God.”</a:t>
            </a:r>
            <a:endParaRPr lang="en-US" sz="2000" dirty="0">
              <a:latin typeface="Plantagenet Cheroke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776" y="59055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III. As you prepare for the next step in following your call, you must realize: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469736"/>
            <a:ext cx="42048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000" dirty="0" smtClean="0">
                <a:latin typeface="Plantagenet Cherokee" pitchFamily="18" charset="0"/>
              </a:rPr>
              <a:t>A.    That between you and the  achievement of your call are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difficulties</a:t>
            </a:r>
            <a:r>
              <a:rPr lang="en-US" sz="2000" dirty="0" smtClean="0">
                <a:latin typeface="Plantagenet Cherokee" pitchFamily="18" charset="0"/>
              </a:rPr>
              <a:t> that will prepare you to fulfill that call.</a:t>
            </a:r>
          </a:p>
          <a:p>
            <a:pPr marL="514350" indent="-514350">
              <a:spcBef>
                <a:spcPts val="1200"/>
              </a:spcBef>
              <a:buAutoNum type="alphaUcPeriod" startAt="2"/>
            </a:pPr>
            <a:r>
              <a:rPr lang="en-US" sz="2000" dirty="0" smtClean="0">
                <a:latin typeface="Plantagenet Cherokee" pitchFamily="18" charset="0"/>
              </a:rPr>
              <a:t>You will need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others</a:t>
            </a:r>
            <a:r>
              <a:rPr lang="en-US" sz="2000" dirty="0" smtClean="0">
                <a:latin typeface="Plantagenet Cherokee" pitchFamily="18" charset="0"/>
              </a:rPr>
              <a:t> to support your call.</a:t>
            </a:r>
          </a:p>
          <a:p>
            <a:pPr>
              <a:spcBef>
                <a:spcPts val="1200"/>
              </a:spcBef>
            </a:pPr>
            <a:endParaRPr lang="en-US" sz="2000" dirty="0" smtClean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1581150"/>
            <a:ext cx="41286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3"/>
            </a:pPr>
            <a:r>
              <a:rPr lang="en-US" sz="2000" dirty="0" smtClean="0">
                <a:latin typeface="Plantagenet Cherokee" pitchFamily="18" charset="0"/>
              </a:rPr>
              <a:t>That your call is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God’s</a:t>
            </a:r>
            <a:r>
              <a:rPr lang="en-US" sz="2000" dirty="0" smtClean="0">
                <a:latin typeface="Plantagenet Cherokee" pitchFamily="18" charset="0"/>
              </a:rPr>
              <a:t> gift to you for both self discovery and personal contentment.</a:t>
            </a:r>
          </a:p>
          <a:p>
            <a:endParaRPr lang="en-US" sz="2000" dirty="0" smtClean="0">
              <a:latin typeface="Plantagenet Cherokee" pitchFamily="18" charset="0"/>
            </a:endParaRPr>
          </a:p>
          <a:p>
            <a:pPr marL="514350" indent="-514350">
              <a:spcBef>
                <a:spcPts val="1200"/>
              </a:spcBef>
              <a:buAutoNum type="alphaUcPeriod" startAt="4"/>
            </a:pPr>
            <a:r>
              <a:rPr lang="en-US" sz="2000" dirty="0" smtClean="0">
                <a:latin typeface="Plantagenet Cherokee" pitchFamily="18" charset="0"/>
              </a:rPr>
              <a:t>There is no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insignificant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/>
            </a:r>
            <a:br>
              <a:rPr lang="en-US" sz="2000" dirty="0" smtClean="0">
                <a:latin typeface="Plantagenet Cherokee" pitchFamily="18" charset="0"/>
              </a:rPr>
            </a:br>
            <a:r>
              <a:rPr lang="en-US" sz="2000" dirty="0" smtClean="0">
                <a:latin typeface="Plantagenet Cherokee" pitchFamily="18" charset="0"/>
              </a:rPr>
              <a:t>call.</a:t>
            </a:r>
          </a:p>
          <a:p>
            <a:pPr>
              <a:spcBef>
                <a:spcPts val="1200"/>
              </a:spcBef>
            </a:pPr>
            <a:endParaRPr lang="en-US" sz="2000" dirty="0" smtClean="0">
              <a:solidFill>
                <a:schemeClr val="bg1"/>
              </a:solidFill>
              <a:latin typeface="Plantagenet Cheroke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20071" y="6667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Plantagenet Cherokee" pitchFamily="18" charset="0"/>
              </a:rPr>
              <a:t>III. As you prepare for the next step in following your call, you must realize:</a:t>
            </a: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1528671"/>
            <a:ext cx="42048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5"/>
            </a:pPr>
            <a:r>
              <a:rPr lang="en-US" sz="2000" dirty="0" smtClean="0">
                <a:latin typeface="Plantagenet Cherokee" pitchFamily="18" charset="0"/>
              </a:rPr>
              <a:t>That a call always includes some form of service that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benefits</a:t>
            </a:r>
            <a:r>
              <a:rPr lang="en-US" sz="2000" dirty="0" smtClean="0">
                <a:latin typeface="Plantagenet Cherokee" pitchFamily="18" charset="0"/>
              </a:rPr>
              <a:t> others.</a:t>
            </a:r>
          </a:p>
          <a:p>
            <a:endParaRPr lang="en-US" sz="2000" dirty="0" smtClean="0">
              <a:latin typeface="Plantagenet Cherokee" pitchFamily="18" charset="0"/>
            </a:endParaRPr>
          </a:p>
          <a:p>
            <a:pPr marL="514350" indent="-514350">
              <a:spcBef>
                <a:spcPts val="1200"/>
              </a:spcBef>
              <a:buAutoNum type="alphaUcPeriod" startAt="6"/>
            </a:pPr>
            <a:r>
              <a:rPr lang="en-US" sz="2000" dirty="0" smtClean="0">
                <a:latin typeface="Plantagenet Cherokee" pitchFamily="18" charset="0"/>
              </a:rPr>
              <a:t>Your call may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change</a:t>
            </a:r>
            <a:r>
              <a:rPr lang="en-US" sz="2000" dirty="0" smtClean="0">
                <a:latin typeface="Plantagenet Cherokee" pitchFamily="18" charset="0"/>
              </a:rPr>
              <a:t> in expression as you reach different life stages.</a:t>
            </a:r>
          </a:p>
          <a:p>
            <a:pPr marL="514350" indent="-514350"/>
            <a:endParaRPr lang="en-US" sz="2000" dirty="0" smtClean="0">
              <a:latin typeface="Plantagenet Cheroke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23849" y="6667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Plantagenet Cherokee" pitchFamily="18" charset="0"/>
              </a:rPr>
              <a:t>III. As you prepare for the next step in following your call, you must realize:</a:t>
            </a: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38150"/>
            <a:ext cx="3747632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6300" y="1123950"/>
            <a:ext cx="3671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pperplate Gothic Bold" pitchFamily="34" charset="0"/>
              </a:rPr>
              <a:t>Being the </a:t>
            </a:r>
          </a:p>
          <a:p>
            <a:pPr algn="ctr"/>
            <a:r>
              <a:rPr lang="en-US" sz="4800" dirty="0" smtClean="0">
                <a:latin typeface="Copperplate Gothic Bold" pitchFamily="34" charset="0"/>
              </a:rPr>
              <a:t>Message</a:t>
            </a:r>
            <a:endParaRPr lang="en-US" sz="48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75055" y="566377"/>
            <a:ext cx="466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Plantagenet Cherokee" pitchFamily="18" charset="0"/>
              </a:rPr>
              <a:t>III. As you prepare for the next step in following your call, you must realize: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1" y="1581150"/>
            <a:ext cx="4190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000" dirty="0" smtClean="0">
                <a:latin typeface="Plantagenet Cherokee" pitchFamily="18" charset="0"/>
              </a:rPr>
              <a:t>G.    A call provides a man with a sense of: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1600" y="2495550"/>
            <a:ext cx="353427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dirty="0">
                <a:latin typeface="Plantagenet Cherokee" pitchFamily="18" charset="0"/>
              </a:rPr>
              <a:t>1. </a:t>
            </a:r>
            <a:r>
              <a:rPr lang="en-US" i="1" u="sng" dirty="0">
                <a:solidFill>
                  <a:schemeClr val="accent1"/>
                </a:solidFill>
                <a:latin typeface="Plantagenet Cherokee" pitchFamily="18" charset="0"/>
              </a:rPr>
              <a:t>Meaning</a:t>
            </a:r>
            <a:r>
              <a:rPr lang="en-US" dirty="0">
                <a:latin typeface="Plantagenet Cherokee" pitchFamily="18" charset="0"/>
              </a:rPr>
              <a:t>.</a:t>
            </a:r>
          </a:p>
          <a:p>
            <a:pPr marL="514350" indent="-514350">
              <a:spcBef>
                <a:spcPts val="1200"/>
              </a:spcBef>
            </a:pPr>
            <a:r>
              <a:rPr lang="en-US" dirty="0">
                <a:latin typeface="Plantagenet Cherokee" pitchFamily="18" charset="0"/>
              </a:rPr>
              <a:t>2. The importance of </a:t>
            </a:r>
            <a:r>
              <a:rPr lang="en-US" i="1" u="sng" dirty="0">
                <a:solidFill>
                  <a:schemeClr val="accent1"/>
                </a:solidFill>
                <a:latin typeface="Plantagenet Cherokee" pitchFamily="18" charset="0"/>
              </a:rPr>
              <a:t>time</a:t>
            </a:r>
            <a:r>
              <a:rPr lang="en-US" dirty="0">
                <a:latin typeface="Plantagenet Cherokee" pitchFamily="18" charset="0"/>
              </a:rPr>
              <a:t>.</a:t>
            </a:r>
          </a:p>
          <a:p>
            <a:pPr marL="514350" indent="-514350">
              <a:spcBef>
                <a:spcPts val="1200"/>
              </a:spcBef>
            </a:pPr>
            <a:r>
              <a:rPr lang="en-US" dirty="0">
                <a:latin typeface="Plantagenet Cherokee" pitchFamily="18" charset="0"/>
              </a:rPr>
              <a:t>3. The significance of his </a:t>
            </a:r>
            <a:r>
              <a:rPr lang="en-US" i="1" u="sng" dirty="0">
                <a:solidFill>
                  <a:schemeClr val="accent1"/>
                </a:solidFill>
                <a:latin typeface="Plantagenet Cherokee" pitchFamily="18" charset="0"/>
              </a:rPr>
              <a:t>choices</a:t>
            </a:r>
            <a:r>
              <a:rPr lang="en-US" dirty="0">
                <a:latin typeface="Plantagenet Cheroke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53204" y="617307"/>
            <a:ext cx="4509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Plantagenet Cherokee" pitchFamily="18" charset="0"/>
              </a:rPr>
              <a:t>III. As you prepare for the next step in following your call, you must realize: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598" y="2106704"/>
            <a:ext cx="35813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200"/>
              </a:spcBef>
              <a:buAutoNum type="arabicPeriod" startAt="4"/>
            </a:pPr>
            <a:r>
              <a:rPr lang="en-US" sz="2000" dirty="0" smtClean="0">
                <a:latin typeface="Plantagenet Cherokee" pitchFamily="18" charset="0"/>
              </a:rPr>
              <a:t>The </a:t>
            </a:r>
            <a:r>
              <a:rPr lang="en-US" sz="2000" i="1" u="sng" dirty="0" smtClean="0">
                <a:solidFill>
                  <a:schemeClr val="tx2"/>
                </a:solidFill>
                <a:latin typeface="Plantagenet Cherokee" pitchFamily="18" charset="0"/>
              </a:rPr>
              <a:t>necessity</a:t>
            </a:r>
            <a:r>
              <a:rPr lang="en-US" sz="2000" dirty="0" smtClean="0">
                <a:latin typeface="Plantagenet Cherokee" pitchFamily="18" charset="0"/>
              </a:rPr>
              <a:t> for self maintenance and care.</a:t>
            </a:r>
          </a:p>
          <a:p>
            <a:pPr marL="514350" indent="-514350">
              <a:spcBef>
                <a:spcPts val="1200"/>
              </a:spcBef>
              <a:buAutoNum type="arabicPeriod" startAt="5"/>
            </a:pPr>
            <a:r>
              <a:rPr lang="en-US" sz="2000" dirty="0" smtClean="0">
                <a:latin typeface="Plantagenet Cherokee" pitchFamily="18" charset="0"/>
              </a:rPr>
              <a:t>The need for evaluating </a:t>
            </a:r>
            <a:br>
              <a:rPr lang="en-US" sz="2000" dirty="0" smtClean="0">
                <a:latin typeface="Plantagenet Cherokee" pitchFamily="18" charset="0"/>
              </a:rPr>
            </a:br>
            <a:r>
              <a:rPr lang="en-US" sz="2000" i="1" u="sng" dirty="0" smtClean="0">
                <a:solidFill>
                  <a:schemeClr val="tx2"/>
                </a:solidFill>
                <a:latin typeface="Plantagenet Cherokee" pitchFamily="18" charset="0"/>
              </a:rPr>
              <a:t>relationships</a:t>
            </a:r>
            <a:r>
              <a:rPr lang="en-US" sz="2000" dirty="0" smtClean="0">
                <a:latin typeface="Plantagenet Cherokee" pitchFamily="18" charset="0"/>
              </a:rPr>
              <a:t>.</a:t>
            </a:r>
          </a:p>
          <a:p>
            <a:pPr marL="514350" indent="-514350">
              <a:spcBef>
                <a:spcPts val="1200"/>
              </a:spcBef>
              <a:buAutoNum type="arabicPeriod" startAt="6"/>
            </a:pPr>
            <a:r>
              <a:rPr lang="en-US" sz="2000" dirty="0" smtClean="0">
                <a:latin typeface="Plantagenet Cherokee" pitchFamily="18" charset="0"/>
              </a:rPr>
              <a:t>The value of </a:t>
            </a:r>
            <a:r>
              <a:rPr lang="en-US" sz="2000" i="1" u="sng" dirty="0" smtClean="0">
                <a:solidFill>
                  <a:schemeClr val="tx2"/>
                </a:solidFill>
                <a:latin typeface="Plantagenet Cherokee" pitchFamily="18" charset="0"/>
              </a:rPr>
              <a:t>resiliency</a:t>
            </a:r>
            <a:r>
              <a:rPr lang="en-US" sz="2000" dirty="0" smtClean="0"/>
              <a:t>.</a:t>
            </a:r>
          </a:p>
          <a:p>
            <a:pPr>
              <a:spcBef>
                <a:spcPts val="1200"/>
              </a:spcBef>
            </a:pPr>
            <a:endParaRPr lang="en-US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33859" y="1428750"/>
            <a:ext cx="3896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Plantagenet Cherokee" pitchFamily="18" charset="0"/>
              </a:rPr>
              <a:t>A </a:t>
            </a:r>
            <a:r>
              <a:rPr lang="en-US" dirty="0">
                <a:latin typeface="Plantagenet Cherokee" pitchFamily="18" charset="0"/>
              </a:rPr>
              <a:t>call provides a man with a sense </a:t>
            </a:r>
            <a:r>
              <a:rPr lang="en-US" dirty="0" smtClean="0">
                <a:latin typeface="Plantagenet Cherokee" pitchFamily="18" charset="0"/>
              </a:rPr>
              <a:t>  of</a:t>
            </a:r>
            <a:r>
              <a:rPr lang="en-US" dirty="0">
                <a:latin typeface="Plantagenet Cherokee" pitchFamily="18" charset="0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4588" y="590550"/>
            <a:ext cx="4382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lantagenet Cherokee" pitchFamily="18" charset="0"/>
              </a:rPr>
              <a:t>III. As you prepare for the next step in following your call, you must realize: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2190750"/>
            <a:ext cx="35952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200"/>
              </a:spcBef>
              <a:buAutoNum type="arabicPeriod"/>
            </a:pPr>
            <a:r>
              <a:rPr lang="en-US" sz="2000" dirty="0" smtClean="0">
                <a:latin typeface="Plantagenet Cherokee" pitchFamily="18" charset="0"/>
              </a:rPr>
              <a:t>God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knows</a:t>
            </a:r>
            <a:r>
              <a:rPr lang="en-US" sz="2000" dirty="0" smtClean="0">
                <a:latin typeface="Plantagenet Cherokee" pitchFamily="18" charset="0"/>
              </a:rPr>
              <a:t> your design intimately.</a:t>
            </a:r>
          </a:p>
          <a:p>
            <a:pPr marL="514350" indent="-514350">
              <a:spcBef>
                <a:spcPts val="1200"/>
              </a:spcBef>
              <a:buAutoNum type="arabicPeriod" startAt="2"/>
            </a:pPr>
            <a:r>
              <a:rPr lang="en-US" sz="2000" dirty="0" smtClean="0">
                <a:latin typeface="Plantagenet Cherokee" pitchFamily="18" charset="0"/>
              </a:rPr>
              <a:t>He wants to empower you to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reflect</a:t>
            </a:r>
            <a:r>
              <a:rPr lang="en-US" sz="2000" dirty="0" smtClean="0">
                <a:latin typeface="Plantagenet Cherokee" pitchFamily="18" charset="0"/>
              </a:rPr>
              <a:t> his love to the forest.</a:t>
            </a:r>
          </a:p>
          <a:p>
            <a:pPr marL="514350" indent="-514350">
              <a:spcBef>
                <a:spcPts val="1200"/>
              </a:spcBef>
              <a:buAutoNum type="arabicPeriod" startAt="2"/>
            </a:pPr>
            <a:endParaRPr lang="en-US" sz="2000" dirty="0" smtClean="0">
              <a:latin typeface="Plantagenet Cheroke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399" y="1352550"/>
            <a:ext cx="4067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eriod" startAt="8"/>
            </a:pPr>
            <a:r>
              <a:rPr lang="en-US" dirty="0">
                <a:latin typeface="Plantagenet Cherokee" pitchFamily="18" charset="0"/>
              </a:rPr>
              <a:t>A call’s fulfillment </a:t>
            </a:r>
            <a:r>
              <a:rPr lang="en-US" u="sng" dirty="0">
                <a:latin typeface="Plantagenet Cherokee" pitchFamily="18" charset="0"/>
              </a:rPr>
              <a:t>requires</a:t>
            </a:r>
            <a:r>
              <a:rPr lang="en-US" dirty="0">
                <a:latin typeface="Plantagenet Cherokee" pitchFamily="18" charset="0"/>
              </a:rPr>
              <a:t> God’s guidance and grace. </a:t>
            </a: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104775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Plantagenet Cherokee" pitchFamily="18" charset="0"/>
              </a:rPr>
              <a:t>A knight’s personal call needs to be known and followed for his life to have its greatest </a:t>
            </a:r>
            <a:r>
              <a:rPr lang="en-US" sz="24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impact</a:t>
            </a:r>
            <a:r>
              <a:rPr lang="en-US" sz="2400" dirty="0" smtClean="0">
                <a:latin typeface="Plantagenet Cherokee" pitchFamily="18" charset="0"/>
              </a:rPr>
              <a:t>.</a:t>
            </a:r>
            <a:endParaRPr lang="en-US" sz="24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198" y="2952750"/>
            <a:ext cx="3686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I. The </a:t>
            </a:r>
            <a:r>
              <a:rPr lang="en-US" sz="20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lantagenet Cherokee" pitchFamily="18" charset="0"/>
              </a:rPr>
              <a:t>call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of the knight is heard by:</a:t>
            </a:r>
            <a:endParaRPr lang="en-US" sz="2000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790606"/>
            <a:ext cx="4541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A. Reviewing one’s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history</a:t>
            </a:r>
            <a:r>
              <a:rPr lang="en-US" sz="2000" dirty="0" smtClean="0">
                <a:latin typeface="Plantagenet Cherokee" pitchFamily="18" charset="0"/>
              </a:rPr>
              <a:t>.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50495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000" dirty="0" smtClean="0">
                <a:latin typeface="Plantagenet Cherokee" pitchFamily="18" charset="0"/>
              </a:rPr>
              <a:t>I liked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school</a:t>
            </a:r>
            <a:r>
              <a:rPr lang="en-US" sz="2000" dirty="0" smtClean="0">
                <a:latin typeface="Plantagenet Cherokee" pitchFamily="18" charset="0"/>
              </a:rPr>
              <a:t>.</a:t>
            </a:r>
          </a:p>
          <a:p>
            <a:pPr marL="514350" indent="-514350">
              <a:spcBef>
                <a:spcPts val="1200"/>
              </a:spcBef>
              <a:buAutoNum type="arabicPeriod" startAt="2"/>
            </a:pPr>
            <a:r>
              <a:rPr lang="en-US" sz="2000" dirty="0" smtClean="0">
                <a:latin typeface="Plantagenet Cherokee" pitchFamily="18" charset="0"/>
              </a:rPr>
              <a:t>What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subjects</a:t>
            </a:r>
            <a:r>
              <a:rPr lang="en-US" sz="2000" dirty="0" smtClean="0">
                <a:latin typeface="Plantagenet Cherokee" pitchFamily="18" charset="0"/>
              </a:rPr>
              <a:t> did you like?</a:t>
            </a:r>
          </a:p>
          <a:p>
            <a:pPr marL="514350" indent="-514350">
              <a:spcBef>
                <a:spcPts val="1200"/>
              </a:spcBef>
              <a:buAutoNum type="arabicPeriod" startAt="3"/>
            </a:pPr>
            <a:r>
              <a:rPr lang="en-US" sz="2000" dirty="0" smtClean="0">
                <a:latin typeface="Plantagenet Cherokee" pitchFamily="18" charset="0"/>
              </a:rPr>
              <a:t>What did you like to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read</a:t>
            </a:r>
            <a:r>
              <a:rPr lang="en-US" sz="2000" i="1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?</a:t>
            </a:r>
          </a:p>
          <a:p>
            <a:pPr marL="514350" indent="-514350">
              <a:spcBef>
                <a:spcPts val="1200"/>
              </a:spcBef>
              <a:buAutoNum type="arabicPeriod" startAt="4"/>
            </a:pPr>
            <a:r>
              <a:rPr lang="en-US" sz="2000" dirty="0" smtClean="0">
                <a:latin typeface="Plantagenet Cherokee" pitchFamily="18" charset="0"/>
              </a:rPr>
              <a:t>In what areas did </a:t>
            </a:r>
            <a:r>
              <a:rPr lang="en-US" sz="2000" u="sng" dirty="0" smtClean="0">
                <a:solidFill>
                  <a:schemeClr val="accent1"/>
                </a:solidFill>
                <a:latin typeface="Plantagenet Cherokee" pitchFamily="18" charset="0"/>
              </a:rPr>
              <a:t>practice</a:t>
            </a:r>
            <a:r>
              <a:rPr lang="en-US" sz="2000" dirty="0" smtClean="0">
                <a:latin typeface="Plantagenet Cherokee" pitchFamily="18" charset="0"/>
              </a:rPr>
              <a:t> seem worth it?</a:t>
            </a:r>
          </a:p>
          <a:p>
            <a:pPr>
              <a:spcBef>
                <a:spcPts val="1200"/>
              </a:spcBef>
            </a:pPr>
            <a:endParaRPr lang="en-US" sz="2000" dirty="0" smtClean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590550"/>
            <a:ext cx="4585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A. Reviewing one’s </a:t>
            </a:r>
            <a:r>
              <a:rPr lang="en-US" sz="2000" i="1" u="sng" dirty="0" smtClean="0">
                <a:latin typeface="Plantagenet Cherokee" pitchFamily="18" charset="0"/>
              </a:rPr>
              <a:t>history</a:t>
            </a:r>
            <a:r>
              <a:rPr lang="en-US" sz="2000" dirty="0" smtClean="0">
                <a:latin typeface="Plantagenet Cherokee" pitchFamily="18" charset="0"/>
              </a:rPr>
              <a:t>.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140589"/>
            <a:ext cx="404218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2000" dirty="0" smtClean="0">
                <a:latin typeface="Plantagenet Cherokee" pitchFamily="18" charset="0"/>
              </a:rPr>
              <a:t>What did you admire about certain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role</a:t>
            </a:r>
            <a:r>
              <a:rPr lang="en-US" sz="2000" i="1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models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when you were growing up?</a:t>
            </a:r>
          </a:p>
          <a:p>
            <a:endParaRPr lang="en-US" sz="1400" dirty="0" smtClean="0">
              <a:latin typeface="Plantagenet Cherokee" pitchFamily="18" charset="0"/>
            </a:endParaRPr>
          </a:p>
          <a:p>
            <a:pPr marL="514350" indent="-514350">
              <a:spcBef>
                <a:spcPts val="600"/>
              </a:spcBef>
            </a:pPr>
            <a:r>
              <a:rPr lang="en-US" sz="2000" dirty="0" smtClean="0">
                <a:latin typeface="Plantagenet Cherokee" pitchFamily="18" charset="0"/>
              </a:rPr>
              <a:t>Dad</a:t>
            </a:r>
          </a:p>
          <a:p>
            <a:pPr marL="514350" indent="-514350">
              <a:spcBef>
                <a:spcPts val="600"/>
              </a:spcBef>
            </a:pPr>
            <a:r>
              <a:rPr lang="en-US" sz="2000" dirty="0" smtClean="0">
                <a:latin typeface="Plantagenet Cherokee" pitchFamily="18" charset="0"/>
              </a:rPr>
              <a:t>Mother</a:t>
            </a:r>
          </a:p>
          <a:p>
            <a:pPr marL="514350" indent="-514350">
              <a:spcBef>
                <a:spcPts val="600"/>
              </a:spcBef>
            </a:pPr>
            <a:r>
              <a:rPr lang="en-US" sz="2000" dirty="0" smtClean="0">
                <a:latin typeface="Plantagenet Cherokee" pitchFamily="18" charset="0"/>
              </a:rPr>
              <a:t>Siblings</a:t>
            </a:r>
          </a:p>
          <a:p>
            <a:pPr marL="514350" indent="-514350">
              <a:spcBef>
                <a:spcPts val="600"/>
              </a:spcBef>
            </a:pPr>
            <a:r>
              <a:rPr lang="en-US" sz="2000" dirty="0" smtClean="0">
                <a:latin typeface="Plantagenet Cherokee" pitchFamily="18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9110" y="628593"/>
            <a:ext cx="469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A. Reviewing one’s </a:t>
            </a:r>
            <a:r>
              <a:rPr lang="en-US" sz="2000" i="1" u="sng" dirty="0" smtClean="0">
                <a:latin typeface="Plantagenet Cherokee" pitchFamily="18" charset="0"/>
              </a:rPr>
              <a:t>history</a:t>
            </a:r>
            <a:r>
              <a:rPr lang="en-US" sz="2000" dirty="0" smtClean="0">
                <a:latin typeface="Plantagenet Cherokee" pitchFamily="18" charset="0"/>
              </a:rPr>
              <a:t>.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1205733"/>
            <a:ext cx="4190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6"/>
            </a:pPr>
            <a:r>
              <a:rPr lang="en-US" sz="2000" dirty="0" smtClean="0">
                <a:latin typeface="Plantagenet Cherokee" pitchFamily="18" charset="0"/>
              </a:rPr>
              <a:t>What early childhood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dreams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were used to pass the time?</a:t>
            </a:r>
          </a:p>
          <a:p>
            <a:pPr marL="514350" indent="-514350">
              <a:buAutoNum type="arabicPeriod" startAt="6"/>
            </a:pPr>
            <a:endParaRPr lang="en-US" sz="2000" dirty="0" smtClean="0">
              <a:latin typeface="Plantagenet Cherokee" pitchFamily="18" charset="0"/>
            </a:endParaRPr>
          </a:p>
          <a:p>
            <a:pPr marL="514350" indent="-514350">
              <a:buFontTx/>
              <a:buAutoNum type="arabicPeriod" startAt="6"/>
            </a:pPr>
            <a:r>
              <a:rPr lang="en-US" sz="2000" dirty="0" smtClean="0">
                <a:latin typeface="Plantagenet Cherokee" pitchFamily="18" charset="0"/>
              </a:rPr>
              <a:t>What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TV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shows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did you not want to miss and what were the themes?</a:t>
            </a:r>
          </a:p>
          <a:p>
            <a:pPr marL="514350" indent="-514350">
              <a:buFontTx/>
              <a:buAutoNum type="arabicPeriod" startAt="6"/>
            </a:pPr>
            <a:endParaRPr lang="en-US" sz="2000" dirty="0" smtClean="0">
              <a:latin typeface="Plantagenet Cherokee" pitchFamily="18" charset="0"/>
            </a:endParaRPr>
          </a:p>
          <a:p>
            <a:pPr marL="514350" indent="-514350">
              <a:buFontTx/>
              <a:buAutoNum type="arabicPeriod" startAt="6"/>
            </a:pPr>
            <a:r>
              <a:rPr lang="en-US" sz="2000" dirty="0" smtClean="0">
                <a:latin typeface="Plantagenet Cherokee" pitchFamily="18" charset="0"/>
              </a:rPr>
              <a:t>What type of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play</a:t>
            </a:r>
            <a:r>
              <a:rPr lang="en-US" sz="2000" dirty="0" smtClean="0">
                <a:latin typeface="Plantagenet Cherokee" pitchFamily="18" charset="0"/>
              </a:rPr>
              <a:t> did you most enjoy as a child?</a:t>
            </a:r>
          </a:p>
          <a:p>
            <a:pPr marL="514350" indent="-514350">
              <a:buFontTx/>
              <a:buAutoNum type="arabicPeriod" startAt="6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6"/>
            </a:pPr>
            <a:endParaRPr lang="en-US" sz="2000" dirty="0" smtClean="0">
              <a:solidFill>
                <a:schemeClr val="bg1"/>
              </a:solidFill>
              <a:latin typeface="Plantagenet Cherokee" pitchFamily="18" charset="0"/>
            </a:endParaRPr>
          </a:p>
          <a:p>
            <a:endParaRPr lang="en-US" sz="2000" dirty="0" smtClean="0">
              <a:solidFill>
                <a:schemeClr val="bg1"/>
              </a:solidFill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479612"/>
            <a:ext cx="4693921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9110" y="622002"/>
            <a:ext cx="4693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A. Reviewing one’s </a:t>
            </a:r>
            <a:r>
              <a:rPr lang="en-US" sz="2000" i="1" u="sng" dirty="0" smtClean="0">
                <a:latin typeface="Plantagenet Cherokee" pitchFamily="18" charset="0"/>
              </a:rPr>
              <a:t>history</a:t>
            </a:r>
            <a:r>
              <a:rPr lang="en-US" sz="2000" dirty="0" smtClean="0">
                <a:latin typeface="Plantagenet Cherokee" pitchFamily="18" charset="0"/>
              </a:rPr>
              <a:t>.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1" y="1428750"/>
            <a:ext cx="41819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9"/>
            </a:pPr>
            <a:r>
              <a:rPr lang="en-US" sz="2000" dirty="0" smtClean="0">
                <a:latin typeface="Plantagenet Cherokee" pitchFamily="18" charset="0"/>
              </a:rPr>
              <a:t>If you remember a time when your dream was “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stepped</a:t>
            </a:r>
            <a:r>
              <a:rPr lang="en-US" sz="2000" i="1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on</a:t>
            </a:r>
            <a:r>
              <a:rPr lang="en-US" sz="2000" dirty="0" smtClean="0">
                <a:latin typeface="Plantagenet Cherokee" pitchFamily="18" charset="0"/>
              </a:rPr>
              <a:t>,” describe it.</a:t>
            </a:r>
          </a:p>
          <a:p>
            <a:pPr marL="514350" indent="-514350">
              <a:buAutoNum type="arabicPeriod" startAt="9"/>
            </a:pPr>
            <a:endParaRPr lang="en-US" sz="2000" dirty="0" smtClean="0">
              <a:latin typeface="Plantagenet Cherokee" pitchFamily="18" charset="0"/>
            </a:endParaRPr>
          </a:p>
          <a:p>
            <a:pPr marL="514350" indent="-514350">
              <a:buFontTx/>
              <a:buAutoNum type="arabicPeriod" startAt="9"/>
            </a:pPr>
            <a:r>
              <a:rPr lang="en-US" sz="2000" dirty="0" smtClean="0">
                <a:latin typeface="Plantagenet Cherokee" pitchFamily="18" charset="0"/>
              </a:rPr>
              <a:t>In what areas did your  peers look to you to take the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lead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dirty="0" smtClean="0">
                <a:latin typeface="Plantagenet Cherokee" pitchFamily="18" charset="0"/>
              </a:rPr>
              <a:t>or assume you would know what to do?</a:t>
            </a:r>
          </a:p>
          <a:p>
            <a:pPr marL="514350" indent="-514350">
              <a:buAutoNum type="arabicPeriod" startAt="9"/>
            </a:pPr>
            <a:endParaRPr lang="en-US" sz="2000" dirty="0" smtClean="0">
              <a:solidFill>
                <a:schemeClr val="bg1"/>
              </a:solidFill>
              <a:latin typeface="Plantagenet Cherokee" pitchFamily="18" charset="0"/>
            </a:endParaRPr>
          </a:p>
          <a:p>
            <a:pPr marL="514350" indent="-514350">
              <a:buAutoNum type="arabicPeriod" startAt="9"/>
            </a:pPr>
            <a:endParaRPr lang="en-US" sz="2000" dirty="0" smtClean="0">
              <a:solidFill>
                <a:schemeClr val="bg1"/>
              </a:solidFill>
              <a:latin typeface="Plantagenet Cherokee" pitchFamily="18" charset="0"/>
            </a:endParaRPr>
          </a:p>
          <a:p>
            <a:pPr marL="514350" indent="-514350">
              <a:buAutoNum type="arabicPeriod" startAt="9"/>
            </a:pPr>
            <a:endParaRPr lang="en-US" sz="2000" dirty="0" smtClean="0">
              <a:solidFill>
                <a:schemeClr val="bg1"/>
              </a:solidFill>
              <a:latin typeface="Plantagenet Cherokee" pitchFamily="18" charset="0"/>
            </a:endParaRPr>
          </a:p>
          <a:p>
            <a:pPr marL="514350" indent="-514350">
              <a:buAutoNum type="arabicPeriod" startAt="9"/>
            </a:pPr>
            <a:endParaRPr lang="en-US" sz="2000" dirty="0" smtClean="0">
              <a:solidFill>
                <a:schemeClr val="bg1"/>
              </a:solidFill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895350"/>
            <a:ext cx="3976232" cy="3550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1022112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</a:rPr>
              <a:t>A. Reviewing one’s </a:t>
            </a:r>
            <a:r>
              <a:rPr lang="en-US" sz="2000" i="1" u="sng" dirty="0" smtClean="0">
                <a:latin typeface="Plantagenet Cherokee" pitchFamily="18" charset="0"/>
              </a:rPr>
              <a:t>history</a:t>
            </a:r>
            <a:r>
              <a:rPr lang="en-US" sz="2000" dirty="0" smtClean="0">
                <a:latin typeface="Plantagenet Cherokee" pitchFamily="18" charset="0"/>
              </a:rPr>
              <a:t>.</a:t>
            </a:r>
            <a:endParaRPr lang="en-US" sz="2000" dirty="0">
              <a:latin typeface="Plantagenet Cheroke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1885950"/>
            <a:ext cx="3390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11"/>
            </a:pPr>
            <a:r>
              <a:rPr lang="en-US" sz="2000" dirty="0" smtClean="0">
                <a:latin typeface="Plantagenet Cherokee" pitchFamily="18" charset="0"/>
              </a:rPr>
              <a:t>What did you want to be and do when you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grew</a:t>
            </a:r>
            <a:r>
              <a:rPr lang="en-US" sz="2000" dirty="0" smtClean="0">
                <a:solidFill>
                  <a:schemeClr val="accent1"/>
                </a:solidFill>
                <a:latin typeface="Plantagenet Cherokee" pitchFamily="18" charset="0"/>
              </a:rPr>
              <a:t> </a:t>
            </a:r>
            <a:r>
              <a:rPr lang="en-US" sz="2000" i="1" u="sng" dirty="0" smtClean="0">
                <a:solidFill>
                  <a:schemeClr val="accent1"/>
                </a:solidFill>
                <a:latin typeface="Plantagenet Cherokee" pitchFamily="18" charset="0"/>
              </a:rPr>
              <a:t>up</a:t>
            </a:r>
            <a:r>
              <a:rPr lang="en-US" sz="2000" dirty="0" smtClean="0">
                <a:latin typeface="Plantagenet Cherokee" pitchFamily="18" charset="0"/>
              </a:rPr>
              <a:t>? Was this supported by your family and/or friends?</a:t>
            </a:r>
          </a:p>
          <a:p>
            <a:endParaRPr lang="en-US" sz="2000" dirty="0" smtClean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1" y="1200150"/>
            <a:ext cx="4693921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6680" y="3181350"/>
            <a:ext cx="217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000" i="1" dirty="0" smtClean="0">
                <a:latin typeface="Plantagenet Cherokee" pitchFamily="18" charset="0"/>
                <a:cs typeface="Times New Roman" pitchFamily="18" charset="0"/>
              </a:rPr>
              <a:t>Saint Augustine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99793" y="1581150"/>
            <a:ext cx="4412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Plantagenet Cherokee" pitchFamily="18" charset="0"/>
                <a:cs typeface="Times New Roman" pitchFamily="18" charset="0"/>
              </a:rPr>
              <a:t>“Do you wish to rise? Begin by descending. You plan a tower that will pierce the clouds? Lay first the foundation of humility.”</a:t>
            </a:r>
            <a:endParaRPr lang="en-US" sz="2000" dirty="0">
              <a:latin typeface="Plantagenet Cheroke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723</Words>
  <Application>Microsoft Office PowerPoint</Application>
  <PresentationFormat>On-screen Show (16:9)</PresentationFormat>
  <Paragraphs>81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Kyle Schattgen</cp:lastModifiedBy>
  <cp:revision>16</cp:revision>
  <dcterms:created xsi:type="dcterms:W3CDTF">2012-03-27T18:23:20Z</dcterms:created>
  <dcterms:modified xsi:type="dcterms:W3CDTF">2012-04-23T15:03:24Z</dcterms:modified>
</cp:coreProperties>
</file>