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1" d="100"/>
          <a:sy n="121" d="100"/>
        </p:scale>
        <p:origin x="-102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29D0B-2168-4351-9B80-16E116253E44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63768-30DE-4690-A7A8-7970C31AB5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733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29D0B-2168-4351-9B80-16E116253E44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63768-30DE-4690-A7A8-7970C31AB5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788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29D0B-2168-4351-9B80-16E116253E44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63768-30DE-4690-A7A8-7970C31AB5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950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29D0B-2168-4351-9B80-16E116253E44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63768-30DE-4690-A7A8-7970C31AB5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636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29D0B-2168-4351-9B80-16E116253E44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63768-30DE-4690-A7A8-7970C31AB5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597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29D0B-2168-4351-9B80-16E116253E44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63768-30DE-4690-A7A8-7970C31AB5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3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29D0B-2168-4351-9B80-16E116253E44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63768-30DE-4690-A7A8-7970C31AB5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643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29D0B-2168-4351-9B80-16E116253E44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63768-30DE-4690-A7A8-7970C31AB5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430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29D0B-2168-4351-9B80-16E116253E44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63768-30DE-4690-A7A8-7970C31AB5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95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29D0B-2168-4351-9B80-16E116253E44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63768-30DE-4690-A7A8-7970C31AB5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416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29D0B-2168-4351-9B80-16E116253E44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63768-30DE-4690-A7A8-7970C31AB5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069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29D0B-2168-4351-9B80-16E116253E44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63768-30DE-4690-A7A8-7970C31AB5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99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86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514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9111" y="479612"/>
            <a:ext cx="4693921" cy="4191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343400" y="754310"/>
            <a:ext cx="4343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Plantagenet Cherokee" pitchFamily="18" charset="0"/>
              </a:rPr>
              <a:t>B. Looking at what you believe you </a:t>
            </a:r>
            <a:r>
              <a:rPr lang="en-US" sz="2000" i="1" u="sng" dirty="0" smtClean="0">
                <a:solidFill>
                  <a:schemeClr val="accent1"/>
                </a:solidFill>
                <a:latin typeface="Plantagenet Cherokee" pitchFamily="18" charset="0"/>
              </a:rPr>
              <a:t>would</a:t>
            </a:r>
            <a:r>
              <a:rPr lang="en-US" sz="2000" dirty="0" smtClean="0">
                <a:solidFill>
                  <a:schemeClr val="accent1"/>
                </a:solidFill>
                <a:latin typeface="Plantagenet Cherokee" pitchFamily="18" charset="0"/>
              </a:rPr>
              <a:t> </a:t>
            </a:r>
            <a:r>
              <a:rPr lang="en-US" sz="2000" dirty="0" smtClean="0">
                <a:latin typeface="Plantagenet Cherokee" pitchFamily="18" charset="0"/>
              </a:rPr>
              <a:t>have been like if you had been properly supported:</a:t>
            </a:r>
            <a:endParaRPr lang="en-US" sz="2000" dirty="0">
              <a:latin typeface="Plantagenet Cherokee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8199" y="2190750"/>
            <a:ext cx="405107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000" dirty="0" smtClean="0">
                <a:latin typeface="Plantagenet Cherokee" pitchFamily="18" charset="0"/>
              </a:rPr>
              <a:t>If parents were more </a:t>
            </a:r>
            <a:r>
              <a:rPr lang="en-US" sz="2000" i="1" u="sng" dirty="0" smtClean="0">
                <a:solidFill>
                  <a:schemeClr val="accent1"/>
                </a:solidFill>
                <a:latin typeface="Plantagenet Cherokee" pitchFamily="18" charset="0"/>
              </a:rPr>
              <a:t>positive</a:t>
            </a:r>
            <a:r>
              <a:rPr lang="en-US" sz="2000" dirty="0" smtClean="0">
                <a:latin typeface="Plantagenet Cherokee" pitchFamily="18" charset="0"/>
              </a:rPr>
              <a:t> in defining you.</a:t>
            </a:r>
          </a:p>
          <a:p>
            <a:endParaRPr lang="en-US" sz="2000" dirty="0" smtClean="0">
              <a:latin typeface="Plantagenet Cherokee" pitchFamily="18" charset="0"/>
            </a:endParaRPr>
          </a:p>
          <a:p>
            <a:pPr marL="514350" indent="-514350">
              <a:buAutoNum type="arabicPeriod" startAt="2"/>
            </a:pPr>
            <a:r>
              <a:rPr lang="en-US" sz="2000" dirty="0" smtClean="0">
                <a:latin typeface="Plantagenet Cherokee" pitchFamily="18" charset="0"/>
              </a:rPr>
              <a:t>If “significant others” would have been </a:t>
            </a:r>
            <a:r>
              <a:rPr lang="en-US" sz="2000" u="sng" dirty="0" smtClean="0">
                <a:latin typeface="Plantagenet Cherokee" pitchFamily="18" charset="0"/>
              </a:rPr>
              <a:t>supportive</a:t>
            </a:r>
            <a:r>
              <a:rPr lang="en-US" sz="2000" dirty="0" smtClean="0">
                <a:latin typeface="Plantagenet Cherokee" pitchFamily="18" charset="0"/>
              </a:rPr>
              <a:t>.</a:t>
            </a:r>
          </a:p>
          <a:p>
            <a:endParaRPr lang="en-US" sz="2000" dirty="0" smtClean="0">
              <a:latin typeface="Plantagenet Cherokee" pitchFamily="18" charset="0"/>
            </a:endParaRPr>
          </a:p>
          <a:p>
            <a:pPr marL="514350" indent="-514350"/>
            <a:endParaRPr lang="en-US" sz="2000" dirty="0" smtClean="0">
              <a:latin typeface="Plantagenet Cheroke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45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514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9111" y="479612"/>
            <a:ext cx="4693921" cy="4191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48200" y="1809750"/>
            <a:ext cx="4204831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 startAt="3"/>
            </a:pPr>
            <a:r>
              <a:rPr lang="en-US" sz="2000" dirty="0" smtClean="0">
                <a:latin typeface="Plantagenet Cherokee" pitchFamily="18" charset="0"/>
              </a:rPr>
              <a:t>If life </a:t>
            </a:r>
            <a:r>
              <a:rPr lang="en-US" sz="2000" i="1" u="sng" dirty="0" smtClean="0">
                <a:solidFill>
                  <a:schemeClr val="accent1"/>
                </a:solidFill>
                <a:latin typeface="Plantagenet Cherokee" pitchFamily="18" charset="0"/>
              </a:rPr>
              <a:t>circumstances</a:t>
            </a:r>
            <a:r>
              <a:rPr lang="en-US" sz="2000" dirty="0" smtClean="0">
                <a:latin typeface="Plantagenet Cherokee" pitchFamily="18" charset="0"/>
              </a:rPr>
              <a:t> had been different.</a:t>
            </a:r>
          </a:p>
          <a:p>
            <a:endParaRPr lang="en-US" sz="2000" dirty="0" smtClean="0">
              <a:latin typeface="Plantagenet Cherokee" pitchFamily="18" charset="0"/>
            </a:endParaRPr>
          </a:p>
          <a:p>
            <a:pPr marL="514350" indent="-514350">
              <a:spcBef>
                <a:spcPts val="1200"/>
              </a:spcBef>
            </a:pPr>
            <a:r>
              <a:rPr lang="en-US" sz="2000" dirty="0" smtClean="0">
                <a:latin typeface="Plantagenet Cherokee" pitchFamily="18" charset="0"/>
              </a:rPr>
              <a:t>4.     If your parents were more </a:t>
            </a:r>
            <a:r>
              <a:rPr lang="en-US" sz="2000" i="1" u="sng" dirty="0" smtClean="0">
                <a:solidFill>
                  <a:schemeClr val="accent1"/>
                </a:solidFill>
                <a:latin typeface="Plantagenet Cherokee" pitchFamily="18" charset="0"/>
              </a:rPr>
              <a:t>mature</a:t>
            </a:r>
            <a:r>
              <a:rPr lang="en-US" sz="2000" dirty="0">
                <a:latin typeface="Plantagenet Cherokee" pitchFamily="18" charset="0"/>
              </a:rPr>
              <a:t> </a:t>
            </a:r>
            <a:r>
              <a:rPr lang="en-US" sz="2000" dirty="0" smtClean="0">
                <a:latin typeface="Plantagenet Cherokee" pitchFamily="18" charset="0"/>
              </a:rPr>
              <a:t>and able to offer wisdom and support.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67199" y="590550"/>
            <a:ext cx="44958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Plantagenet Cherokee" pitchFamily="18" charset="0"/>
              </a:rPr>
              <a:t>B. Looking at what you believe you </a:t>
            </a:r>
            <a:r>
              <a:rPr lang="en-US" sz="2000" i="1" u="sng" dirty="0" smtClean="0">
                <a:latin typeface="Plantagenet Cherokee" pitchFamily="18" charset="0"/>
              </a:rPr>
              <a:t>would</a:t>
            </a:r>
            <a:r>
              <a:rPr lang="en-US" sz="2000" dirty="0" smtClean="0">
                <a:latin typeface="Plantagenet Cherokee" pitchFamily="18" charset="0"/>
              </a:rPr>
              <a:t> have been like if you had been properly supported:</a:t>
            </a:r>
          </a:p>
        </p:txBody>
      </p:sp>
    </p:spTree>
    <p:extLst>
      <p:ext uri="{BB962C8B-B14F-4D97-AF65-F5344CB8AC3E}">
        <p14:creationId xmlns:p14="http://schemas.microsoft.com/office/powerpoint/2010/main" val="68845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514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1200150"/>
            <a:ext cx="3657599" cy="3352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105400" y="2317606"/>
            <a:ext cx="3429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Plantagenet Cherokee" pitchFamily="18" charset="0"/>
              </a:rPr>
              <a:t>C. Knowing what your current life </a:t>
            </a:r>
            <a:r>
              <a:rPr lang="en-US" sz="2000" i="1" u="sng" dirty="0" smtClean="0">
                <a:solidFill>
                  <a:schemeClr val="accent1"/>
                </a:solidFill>
                <a:latin typeface="Plantagenet Cherokee" pitchFamily="18" charset="0"/>
              </a:rPr>
              <a:t>themes</a:t>
            </a:r>
            <a:r>
              <a:rPr lang="en-US" sz="2000" dirty="0" smtClean="0">
                <a:latin typeface="Plantagenet Cherokee" pitchFamily="18" charset="0"/>
              </a:rPr>
              <a:t> and desires are.</a:t>
            </a:r>
            <a:endParaRPr lang="en-US" sz="2000" dirty="0">
              <a:latin typeface="Plantagenet Cheroke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45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514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9111" y="479612"/>
            <a:ext cx="4693921" cy="4191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191000" y="590550"/>
            <a:ext cx="457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Plantagenet Cherokee" pitchFamily="18" charset="0"/>
              </a:rPr>
              <a:t>II. To see your call in present day life, you must:</a:t>
            </a:r>
            <a:endParaRPr lang="en-US" sz="2000" dirty="0">
              <a:latin typeface="Plantagenet Cherokee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1885950"/>
            <a:ext cx="410263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UcPeriod"/>
            </a:pPr>
            <a:r>
              <a:rPr lang="en-US" sz="2000" dirty="0" smtClean="0">
                <a:latin typeface="Plantagenet Cherokee" pitchFamily="18" charset="0"/>
              </a:rPr>
              <a:t>Take time to reflect on how life is </a:t>
            </a:r>
            <a:r>
              <a:rPr lang="en-US" sz="2000" i="1" u="sng" dirty="0" smtClean="0">
                <a:solidFill>
                  <a:schemeClr val="accent1"/>
                </a:solidFill>
                <a:latin typeface="Plantagenet Cherokee" pitchFamily="18" charset="0"/>
              </a:rPr>
              <a:t>experienced</a:t>
            </a:r>
            <a:r>
              <a:rPr lang="en-US" sz="2000" dirty="0" smtClean="0">
                <a:latin typeface="Plantagenet Cherokee" pitchFamily="18" charset="0"/>
              </a:rPr>
              <a:t>.</a:t>
            </a:r>
          </a:p>
          <a:p>
            <a:pPr marL="457200" indent="-457200">
              <a:buAutoNum type="alphaUcPeriod"/>
            </a:pPr>
            <a:endParaRPr lang="en-US" sz="2000" dirty="0" smtClean="0">
              <a:latin typeface="Plantagenet Cherokee" pitchFamily="18" charset="0"/>
            </a:endParaRPr>
          </a:p>
          <a:p>
            <a:pPr marL="457200" indent="-457200">
              <a:buAutoNum type="alphaUcPeriod"/>
            </a:pPr>
            <a:r>
              <a:rPr lang="en-US" sz="2000" dirty="0" smtClean="0">
                <a:latin typeface="Plantagenet Cherokee" pitchFamily="18" charset="0"/>
              </a:rPr>
              <a:t>Be </a:t>
            </a:r>
            <a:r>
              <a:rPr lang="en-US" sz="2000" i="1" u="sng" dirty="0" smtClean="0">
                <a:solidFill>
                  <a:schemeClr val="accent1"/>
                </a:solidFill>
                <a:latin typeface="Plantagenet Cherokee" pitchFamily="18" charset="0"/>
              </a:rPr>
              <a:t>creative</a:t>
            </a:r>
            <a:r>
              <a:rPr lang="en-US" sz="2000" dirty="0" smtClean="0">
                <a:latin typeface="Plantagenet Cherokee" pitchFamily="18" charset="0"/>
              </a:rPr>
              <a:t> by trying different types of positive experiences.</a:t>
            </a:r>
          </a:p>
          <a:p>
            <a:endParaRPr lang="en-US" sz="2000" dirty="0" smtClean="0">
              <a:latin typeface="Plantagenet Cherokee" pitchFamily="18" charset="0"/>
            </a:endParaRPr>
          </a:p>
          <a:p>
            <a:pPr marL="514350" indent="-514350">
              <a:buAutoNum type="alphaUcPeriod"/>
            </a:pPr>
            <a:endParaRPr lang="en-US" sz="2000" dirty="0" smtClean="0">
              <a:solidFill>
                <a:schemeClr val="bg1"/>
              </a:solidFill>
              <a:latin typeface="Plantagenet Cheroke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45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514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9111" y="479612"/>
            <a:ext cx="4693921" cy="4191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67200" y="590550"/>
            <a:ext cx="449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Plantagenet Cherokee" pitchFamily="18" charset="0"/>
              </a:rPr>
              <a:t>II. To see your call in present day life, you must:</a:t>
            </a:r>
            <a:endParaRPr lang="en-US" sz="2000" dirty="0">
              <a:latin typeface="Plantagenet Cherokee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62738" y="1504949"/>
            <a:ext cx="409029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UcPeriod" startAt="3"/>
            </a:pPr>
            <a:r>
              <a:rPr lang="en-US" sz="2000" dirty="0" smtClean="0">
                <a:latin typeface="Plantagenet Cherokee" pitchFamily="18" charset="0"/>
              </a:rPr>
              <a:t>Listen to the supportive </a:t>
            </a:r>
            <a:r>
              <a:rPr lang="en-US" sz="2000" u="sng" dirty="0" smtClean="0">
                <a:solidFill>
                  <a:schemeClr val="accent1"/>
                </a:solidFill>
                <a:latin typeface="Plantagenet Cherokee" pitchFamily="18" charset="0"/>
              </a:rPr>
              <a:t>messages</a:t>
            </a:r>
            <a:r>
              <a:rPr lang="en-US" sz="2000" dirty="0">
                <a:latin typeface="Plantagenet Cherokee" pitchFamily="18" charset="0"/>
              </a:rPr>
              <a:t> </a:t>
            </a:r>
            <a:r>
              <a:rPr lang="en-US" sz="2000" dirty="0" smtClean="0">
                <a:latin typeface="Plantagenet Cherokee" pitchFamily="18" charset="0"/>
              </a:rPr>
              <a:t>of others.</a:t>
            </a:r>
          </a:p>
          <a:p>
            <a:pPr marL="514350" indent="-514350">
              <a:buAutoNum type="alphaUcPeriod" startAt="3"/>
            </a:pPr>
            <a:endParaRPr lang="en-US" sz="2000" dirty="0" smtClean="0">
              <a:latin typeface="Plantagenet Cherokee" pitchFamily="18" charset="0"/>
            </a:endParaRPr>
          </a:p>
          <a:p>
            <a:r>
              <a:rPr lang="en-US" sz="2000" dirty="0" smtClean="0">
                <a:latin typeface="Plantagenet Cherokee" pitchFamily="18" charset="0"/>
              </a:rPr>
              <a:t>D.</a:t>
            </a:r>
            <a:r>
              <a:rPr lang="en-US" sz="2000" dirty="0" smtClean="0">
                <a:solidFill>
                  <a:schemeClr val="accent1"/>
                </a:solidFill>
                <a:latin typeface="Plantagenet Cherokee" pitchFamily="18" charset="0"/>
              </a:rPr>
              <a:t>    </a:t>
            </a:r>
            <a:r>
              <a:rPr lang="en-US" sz="2000" u="sng" dirty="0" smtClean="0">
                <a:solidFill>
                  <a:schemeClr val="accent1"/>
                </a:solidFill>
                <a:latin typeface="Plantagenet Cherokee" pitchFamily="18" charset="0"/>
              </a:rPr>
              <a:t>Give</a:t>
            </a:r>
            <a:r>
              <a:rPr lang="en-US" sz="2000" dirty="0" smtClean="0">
                <a:solidFill>
                  <a:schemeClr val="accent1"/>
                </a:solidFill>
                <a:latin typeface="Plantagenet Cherokee" pitchFamily="18" charset="0"/>
              </a:rPr>
              <a:t> </a:t>
            </a:r>
            <a:r>
              <a:rPr lang="en-US" sz="2000" dirty="0" smtClean="0">
                <a:latin typeface="Plantagenet Cherokee" pitchFamily="18" charset="0"/>
              </a:rPr>
              <a:t>to others in ways that</a:t>
            </a:r>
            <a:br>
              <a:rPr lang="en-US" sz="2000" dirty="0" smtClean="0">
                <a:latin typeface="Plantagenet Cherokee" pitchFamily="18" charset="0"/>
              </a:rPr>
            </a:br>
            <a:r>
              <a:rPr lang="en-US" sz="2000" dirty="0" smtClean="0">
                <a:latin typeface="Plantagenet Cherokee" pitchFamily="18" charset="0"/>
              </a:rPr>
              <a:t>       make their lives better.</a:t>
            </a:r>
          </a:p>
          <a:p>
            <a:pPr marL="514350" indent="-514350">
              <a:buAutoNum type="alphaUcPeriod" startAt="3"/>
            </a:pPr>
            <a:endParaRPr lang="en-US" sz="2000" dirty="0" smtClean="0">
              <a:latin typeface="Plantagenet Cherokee" pitchFamily="18" charset="0"/>
            </a:endParaRPr>
          </a:p>
          <a:p>
            <a:pPr marL="514350" indent="-514350"/>
            <a:endParaRPr lang="en-US" sz="2000" dirty="0" smtClean="0">
              <a:solidFill>
                <a:schemeClr val="bg1"/>
              </a:solidFill>
              <a:latin typeface="Plantagenet Cheroke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45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4" y="0"/>
            <a:ext cx="9144000" cy="514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2233" y="479612"/>
            <a:ext cx="4693921" cy="4191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159110" y="590550"/>
            <a:ext cx="46939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Plantagenet Cherokee" pitchFamily="18" charset="0"/>
              </a:rPr>
              <a:t>II. To see your call in present day life, you must:</a:t>
            </a:r>
            <a:endParaRPr lang="en-US" sz="2000" dirty="0">
              <a:latin typeface="Plantagenet Cherokee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8403" y="1504950"/>
            <a:ext cx="422058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UcPeriod" startAt="5"/>
            </a:pPr>
            <a:r>
              <a:rPr lang="en-US" sz="2000" dirty="0" smtClean="0">
                <a:latin typeface="Plantagenet Cherokee" pitchFamily="18" charset="0"/>
              </a:rPr>
              <a:t>Look for honest </a:t>
            </a:r>
            <a:r>
              <a:rPr lang="en-US" sz="2000" i="1" u="sng" dirty="0" smtClean="0">
                <a:solidFill>
                  <a:schemeClr val="accent1"/>
                </a:solidFill>
                <a:latin typeface="Plantagenet Cherokee" pitchFamily="18" charset="0"/>
              </a:rPr>
              <a:t>feedback</a:t>
            </a:r>
            <a:r>
              <a:rPr lang="en-US" sz="2000" dirty="0" smtClean="0">
                <a:latin typeface="Plantagenet Cherokee" pitchFamily="18" charset="0"/>
              </a:rPr>
              <a:t> from each  experience.</a:t>
            </a:r>
          </a:p>
          <a:p>
            <a:pPr marL="514350" indent="-514350">
              <a:spcBef>
                <a:spcPts val="1200"/>
              </a:spcBef>
              <a:buAutoNum type="alphaUcPeriod" startAt="6"/>
            </a:pPr>
            <a:r>
              <a:rPr lang="en-US" sz="2000" dirty="0" smtClean="0">
                <a:latin typeface="Plantagenet Cherokee" pitchFamily="18" charset="0"/>
              </a:rPr>
              <a:t>Take the </a:t>
            </a:r>
            <a:r>
              <a:rPr lang="en-US" sz="2000" i="1" u="sng" dirty="0" smtClean="0">
                <a:solidFill>
                  <a:schemeClr val="accent1"/>
                </a:solidFill>
                <a:latin typeface="Plantagenet Cherokee" pitchFamily="18" charset="0"/>
              </a:rPr>
              <a:t>first</a:t>
            </a:r>
            <a:r>
              <a:rPr lang="en-US" sz="2000" i="1" dirty="0" smtClean="0">
                <a:solidFill>
                  <a:schemeClr val="accent1"/>
                </a:solidFill>
                <a:latin typeface="Plantagenet Cherokee" pitchFamily="18" charset="0"/>
              </a:rPr>
              <a:t> </a:t>
            </a:r>
            <a:r>
              <a:rPr lang="en-US" sz="2000" i="1" u="sng" dirty="0" smtClean="0">
                <a:solidFill>
                  <a:schemeClr val="accent1"/>
                </a:solidFill>
                <a:latin typeface="Plantagenet Cherokee" pitchFamily="18" charset="0"/>
              </a:rPr>
              <a:t>step</a:t>
            </a:r>
            <a:r>
              <a:rPr lang="en-US" sz="2000" dirty="0" smtClean="0">
                <a:latin typeface="Plantagenet Cherokee" pitchFamily="18" charset="0"/>
              </a:rPr>
              <a:t> in fulfilling your passion.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8403" y="3080087"/>
            <a:ext cx="42289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UcPeriod" startAt="7"/>
            </a:pPr>
            <a:r>
              <a:rPr lang="en-US" sz="2000" dirty="0" smtClean="0">
                <a:latin typeface="Plantagenet Cherokee" pitchFamily="18" charset="0"/>
              </a:rPr>
              <a:t>Spend time </a:t>
            </a:r>
            <a:r>
              <a:rPr lang="en-US" sz="2000" i="1" u="sng" dirty="0" smtClean="0">
                <a:solidFill>
                  <a:schemeClr val="accent1"/>
                </a:solidFill>
                <a:latin typeface="Plantagenet Cherokee" pitchFamily="18" charset="0"/>
              </a:rPr>
              <a:t>asking</a:t>
            </a:r>
            <a:r>
              <a:rPr lang="en-US" sz="2000" dirty="0" smtClean="0">
                <a:latin typeface="Plantagenet Cherokee" pitchFamily="18" charset="0"/>
              </a:rPr>
              <a:t> for God’s direction.</a:t>
            </a:r>
          </a:p>
          <a:p>
            <a:endParaRPr lang="en-US" sz="2000" dirty="0" smtClean="0">
              <a:latin typeface="Plantagenet Cheroke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45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514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9111" y="479612"/>
            <a:ext cx="4693921" cy="4191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356937" y="3076605"/>
            <a:ext cx="2324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000" i="1" dirty="0" smtClean="0">
                <a:latin typeface="Plantagenet Cherokee" pitchFamily="18" charset="0"/>
                <a:cs typeface="Times New Roman" pitchFamily="18" charset="0"/>
              </a:rPr>
              <a:t>Luke 1:13 &amp; 16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13838" y="1733550"/>
            <a:ext cx="4267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Plantagenet Cherokee" pitchFamily="18" charset="0"/>
                <a:cs typeface="Times New Roman" pitchFamily="18" charset="0"/>
              </a:rPr>
              <a:t>“Your wife, Elizabeth, will give you a son… And he will turn many Israelites to the Lord their God.”</a:t>
            </a:r>
            <a:endParaRPr lang="en-US" sz="2000" dirty="0">
              <a:latin typeface="Plantagenet Cheroke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45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514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9111" y="479612"/>
            <a:ext cx="4693921" cy="4191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67776" y="590550"/>
            <a:ext cx="449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Plantagenet Cherokee" pitchFamily="18" charset="0"/>
              </a:rPr>
              <a:t>III. As you prepare for the next step in following your call, you must realize:</a:t>
            </a:r>
            <a:endParaRPr lang="en-US" sz="2000" dirty="0">
              <a:latin typeface="Plantagenet Cherokee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8200" y="1469736"/>
            <a:ext cx="420483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000" dirty="0" smtClean="0">
                <a:latin typeface="Plantagenet Cherokee" pitchFamily="18" charset="0"/>
              </a:rPr>
              <a:t>A.    That between you and the  achievement of your call are </a:t>
            </a:r>
            <a:r>
              <a:rPr lang="en-US" sz="2000" i="1" u="sng" dirty="0" smtClean="0">
                <a:solidFill>
                  <a:schemeClr val="accent1"/>
                </a:solidFill>
                <a:latin typeface="Plantagenet Cherokee" pitchFamily="18" charset="0"/>
              </a:rPr>
              <a:t>difficulties</a:t>
            </a:r>
            <a:r>
              <a:rPr lang="en-US" sz="2000" dirty="0" smtClean="0">
                <a:latin typeface="Plantagenet Cherokee" pitchFamily="18" charset="0"/>
              </a:rPr>
              <a:t> that will prepare you to fulfill that call.</a:t>
            </a:r>
          </a:p>
          <a:p>
            <a:pPr marL="514350" indent="-514350">
              <a:spcBef>
                <a:spcPts val="1200"/>
              </a:spcBef>
              <a:buAutoNum type="alphaUcPeriod" startAt="2"/>
            </a:pPr>
            <a:r>
              <a:rPr lang="en-US" sz="2000" dirty="0" smtClean="0">
                <a:latin typeface="Plantagenet Cherokee" pitchFamily="18" charset="0"/>
              </a:rPr>
              <a:t>You will need </a:t>
            </a:r>
            <a:r>
              <a:rPr lang="en-US" sz="2000" i="1" u="sng" dirty="0" smtClean="0">
                <a:solidFill>
                  <a:schemeClr val="accent1"/>
                </a:solidFill>
                <a:latin typeface="Plantagenet Cherokee" pitchFamily="18" charset="0"/>
              </a:rPr>
              <a:t>others</a:t>
            </a:r>
            <a:r>
              <a:rPr lang="en-US" sz="2000" dirty="0" smtClean="0">
                <a:latin typeface="Plantagenet Cherokee" pitchFamily="18" charset="0"/>
              </a:rPr>
              <a:t> to support your call.</a:t>
            </a:r>
          </a:p>
          <a:p>
            <a:pPr>
              <a:spcBef>
                <a:spcPts val="1200"/>
              </a:spcBef>
            </a:pPr>
            <a:endParaRPr lang="en-US" sz="2000" dirty="0" smtClean="0">
              <a:latin typeface="Plantagenet Cheroke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45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514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9111" y="479612"/>
            <a:ext cx="4693921" cy="4191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648200" y="1581150"/>
            <a:ext cx="412863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UcPeriod" startAt="3"/>
            </a:pPr>
            <a:r>
              <a:rPr lang="en-US" sz="2000" dirty="0" smtClean="0">
                <a:latin typeface="Plantagenet Cherokee" pitchFamily="18" charset="0"/>
              </a:rPr>
              <a:t>That your call is </a:t>
            </a:r>
            <a:r>
              <a:rPr lang="en-US" sz="2000" i="1" u="sng" dirty="0" smtClean="0">
                <a:solidFill>
                  <a:schemeClr val="accent1"/>
                </a:solidFill>
                <a:latin typeface="Plantagenet Cherokee" pitchFamily="18" charset="0"/>
              </a:rPr>
              <a:t>God’s</a:t>
            </a:r>
            <a:r>
              <a:rPr lang="en-US" sz="2000" dirty="0" smtClean="0">
                <a:latin typeface="Plantagenet Cherokee" pitchFamily="18" charset="0"/>
              </a:rPr>
              <a:t> gift to you for both self discovery and personal contentment.</a:t>
            </a:r>
          </a:p>
          <a:p>
            <a:endParaRPr lang="en-US" sz="2000" dirty="0" smtClean="0">
              <a:latin typeface="Plantagenet Cherokee" pitchFamily="18" charset="0"/>
            </a:endParaRPr>
          </a:p>
          <a:p>
            <a:pPr marL="514350" indent="-514350">
              <a:spcBef>
                <a:spcPts val="1200"/>
              </a:spcBef>
              <a:buAutoNum type="alphaUcPeriod" startAt="4"/>
            </a:pPr>
            <a:r>
              <a:rPr lang="en-US" sz="2000" dirty="0" smtClean="0">
                <a:latin typeface="Plantagenet Cherokee" pitchFamily="18" charset="0"/>
              </a:rPr>
              <a:t>There is no </a:t>
            </a:r>
            <a:r>
              <a:rPr lang="en-US" sz="2000" i="1" u="sng" dirty="0" smtClean="0">
                <a:solidFill>
                  <a:schemeClr val="accent1"/>
                </a:solidFill>
                <a:latin typeface="Plantagenet Cherokee" pitchFamily="18" charset="0"/>
              </a:rPr>
              <a:t>insignificant</a:t>
            </a:r>
            <a:r>
              <a:rPr lang="en-US" sz="2000" dirty="0" smtClean="0">
                <a:solidFill>
                  <a:schemeClr val="accent1"/>
                </a:solidFill>
                <a:latin typeface="Plantagenet Cherokee" pitchFamily="18" charset="0"/>
              </a:rPr>
              <a:t> </a:t>
            </a:r>
            <a:r>
              <a:rPr lang="en-US" sz="2000" dirty="0" smtClean="0">
                <a:latin typeface="Plantagenet Cherokee" pitchFamily="18" charset="0"/>
              </a:rPr>
              <a:t/>
            </a:r>
            <a:br>
              <a:rPr lang="en-US" sz="2000" dirty="0" smtClean="0">
                <a:latin typeface="Plantagenet Cherokee" pitchFamily="18" charset="0"/>
              </a:rPr>
            </a:br>
            <a:r>
              <a:rPr lang="en-US" sz="2000" dirty="0" smtClean="0">
                <a:latin typeface="Plantagenet Cherokee" pitchFamily="18" charset="0"/>
              </a:rPr>
              <a:t>call.</a:t>
            </a:r>
          </a:p>
          <a:p>
            <a:pPr>
              <a:spcBef>
                <a:spcPts val="1200"/>
              </a:spcBef>
            </a:pPr>
            <a:endParaRPr lang="en-US" sz="2000" dirty="0" smtClean="0">
              <a:solidFill>
                <a:schemeClr val="bg1"/>
              </a:solidFill>
              <a:latin typeface="Plantagenet Cherokee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20071" y="66675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Plantagenet Cherokee" pitchFamily="18" charset="0"/>
              </a:rPr>
              <a:t>III. As you prepare for the next step in following your call, you must realize:</a:t>
            </a:r>
          </a:p>
        </p:txBody>
      </p:sp>
    </p:spTree>
    <p:extLst>
      <p:ext uri="{BB962C8B-B14F-4D97-AF65-F5344CB8AC3E}">
        <p14:creationId xmlns:p14="http://schemas.microsoft.com/office/powerpoint/2010/main" val="68845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514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9111" y="479612"/>
            <a:ext cx="4693921" cy="4191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648200" y="1528671"/>
            <a:ext cx="420483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UcPeriod" startAt="5"/>
            </a:pPr>
            <a:r>
              <a:rPr lang="en-US" sz="2000" dirty="0" smtClean="0">
                <a:latin typeface="Plantagenet Cherokee" pitchFamily="18" charset="0"/>
              </a:rPr>
              <a:t>That a call always includes some form of service that </a:t>
            </a:r>
            <a:r>
              <a:rPr lang="en-US" sz="2000" i="1" u="sng" dirty="0" smtClean="0">
                <a:solidFill>
                  <a:schemeClr val="accent1"/>
                </a:solidFill>
                <a:latin typeface="Plantagenet Cherokee" pitchFamily="18" charset="0"/>
              </a:rPr>
              <a:t>benefits</a:t>
            </a:r>
            <a:r>
              <a:rPr lang="en-US" sz="2000" dirty="0" smtClean="0">
                <a:latin typeface="Plantagenet Cherokee" pitchFamily="18" charset="0"/>
              </a:rPr>
              <a:t> others.</a:t>
            </a:r>
          </a:p>
          <a:p>
            <a:endParaRPr lang="en-US" sz="2000" dirty="0" smtClean="0">
              <a:latin typeface="Plantagenet Cherokee" pitchFamily="18" charset="0"/>
            </a:endParaRPr>
          </a:p>
          <a:p>
            <a:pPr marL="514350" indent="-514350">
              <a:spcBef>
                <a:spcPts val="1200"/>
              </a:spcBef>
              <a:buAutoNum type="alphaUcPeriod" startAt="6"/>
            </a:pPr>
            <a:r>
              <a:rPr lang="en-US" sz="2000" dirty="0" smtClean="0">
                <a:latin typeface="Plantagenet Cherokee" pitchFamily="18" charset="0"/>
              </a:rPr>
              <a:t>Your call may </a:t>
            </a:r>
            <a:r>
              <a:rPr lang="en-US" sz="2000" i="1" u="sng" dirty="0" smtClean="0">
                <a:solidFill>
                  <a:schemeClr val="accent1"/>
                </a:solidFill>
                <a:latin typeface="Plantagenet Cherokee" pitchFamily="18" charset="0"/>
              </a:rPr>
              <a:t>change</a:t>
            </a:r>
            <a:r>
              <a:rPr lang="en-US" sz="2000" dirty="0" smtClean="0">
                <a:latin typeface="Plantagenet Cherokee" pitchFamily="18" charset="0"/>
              </a:rPr>
              <a:t> in expression as you reach different life stages.</a:t>
            </a:r>
          </a:p>
          <a:p>
            <a:pPr marL="514350" indent="-514350"/>
            <a:endParaRPr lang="en-US" sz="2000" dirty="0" smtClean="0">
              <a:latin typeface="Plantagenet Cherokee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23849" y="66675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Plantagenet Cherokee" pitchFamily="18" charset="0"/>
              </a:rPr>
              <a:t>III. As you prepare for the next step in following your call, you must realize:</a:t>
            </a:r>
          </a:p>
        </p:txBody>
      </p:sp>
    </p:spTree>
    <p:extLst>
      <p:ext uri="{BB962C8B-B14F-4D97-AF65-F5344CB8AC3E}">
        <p14:creationId xmlns:p14="http://schemas.microsoft.com/office/powerpoint/2010/main" val="68845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514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438150"/>
            <a:ext cx="3747632" cy="3200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86300" y="1123950"/>
            <a:ext cx="36714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Copperplate Gothic Bold" pitchFamily="34" charset="0"/>
              </a:rPr>
              <a:t>Being the </a:t>
            </a:r>
          </a:p>
          <a:p>
            <a:pPr algn="ctr"/>
            <a:r>
              <a:rPr lang="en-US" sz="4800" dirty="0" smtClean="0">
                <a:latin typeface="Copperplate Gothic Bold" pitchFamily="34" charset="0"/>
              </a:rPr>
              <a:t>Message</a:t>
            </a:r>
            <a:endParaRPr lang="en-US" sz="4800" dirty="0">
              <a:latin typeface="Copperplate Goth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46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514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9111" y="479612"/>
            <a:ext cx="4693921" cy="4191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175055" y="566377"/>
            <a:ext cx="4662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Plantagenet Cherokee" pitchFamily="18" charset="0"/>
              </a:rPr>
              <a:t>III. As you prepare for the next step in following your call, you must realize: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1" y="1581150"/>
            <a:ext cx="4190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000" dirty="0" smtClean="0">
                <a:latin typeface="Plantagenet Cherokee" pitchFamily="18" charset="0"/>
              </a:rPr>
              <a:t>G.    A call provides a man with a sense of:</a:t>
            </a:r>
          </a:p>
        </p:txBody>
      </p:sp>
      <p:sp>
        <p:nvSpPr>
          <p:cNvPr id="8" name="Rectangle 7"/>
          <p:cNvSpPr/>
          <p:nvPr/>
        </p:nvSpPr>
        <p:spPr>
          <a:xfrm>
            <a:off x="5181600" y="2495550"/>
            <a:ext cx="3534271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dirty="0">
                <a:latin typeface="Plantagenet Cherokee" pitchFamily="18" charset="0"/>
              </a:rPr>
              <a:t>1. </a:t>
            </a:r>
            <a:r>
              <a:rPr lang="en-US" i="1" u="sng" dirty="0">
                <a:solidFill>
                  <a:schemeClr val="accent1"/>
                </a:solidFill>
                <a:latin typeface="Plantagenet Cherokee" pitchFamily="18" charset="0"/>
              </a:rPr>
              <a:t>Meaning</a:t>
            </a:r>
            <a:r>
              <a:rPr lang="en-US" dirty="0">
                <a:latin typeface="Plantagenet Cherokee" pitchFamily="18" charset="0"/>
              </a:rPr>
              <a:t>.</a:t>
            </a:r>
          </a:p>
          <a:p>
            <a:pPr marL="514350" indent="-514350">
              <a:spcBef>
                <a:spcPts val="1200"/>
              </a:spcBef>
            </a:pPr>
            <a:r>
              <a:rPr lang="en-US" dirty="0">
                <a:latin typeface="Plantagenet Cherokee" pitchFamily="18" charset="0"/>
              </a:rPr>
              <a:t>2. The importance of </a:t>
            </a:r>
            <a:r>
              <a:rPr lang="en-US" i="1" u="sng" dirty="0">
                <a:solidFill>
                  <a:schemeClr val="accent1"/>
                </a:solidFill>
                <a:latin typeface="Plantagenet Cherokee" pitchFamily="18" charset="0"/>
              </a:rPr>
              <a:t>time</a:t>
            </a:r>
            <a:r>
              <a:rPr lang="en-US" dirty="0">
                <a:latin typeface="Plantagenet Cherokee" pitchFamily="18" charset="0"/>
              </a:rPr>
              <a:t>.</a:t>
            </a:r>
          </a:p>
          <a:p>
            <a:pPr marL="514350" indent="-514350">
              <a:spcBef>
                <a:spcPts val="1200"/>
              </a:spcBef>
            </a:pPr>
            <a:r>
              <a:rPr lang="en-US" dirty="0">
                <a:latin typeface="Plantagenet Cherokee" pitchFamily="18" charset="0"/>
              </a:rPr>
              <a:t>3. The significance of his </a:t>
            </a:r>
            <a:r>
              <a:rPr lang="en-US" i="1" u="sng" dirty="0">
                <a:solidFill>
                  <a:schemeClr val="accent1"/>
                </a:solidFill>
                <a:latin typeface="Plantagenet Cherokee" pitchFamily="18" charset="0"/>
              </a:rPr>
              <a:t>choices</a:t>
            </a:r>
            <a:r>
              <a:rPr lang="en-US" dirty="0">
                <a:latin typeface="Plantagenet Cherokee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8845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514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9111" y="479612"/>
            <a:ext cx="4693921" cy="4191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53204" y="617307"/>
            <a:ext cx="45097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Plantagenet Cherokee" pitchFamily="18" charset="0"/>
              </a:rPr>
              <a:t>III. As you prepare for the next step in following your call, you must realize: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81598" y="2106704"/>
            <a:ext cx="358139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Bef>
                <a:spcPts val="1200"/>
              </a:spcBef>
              <a:buAutoNum type="arabicPeriod" startAt="4"/>
            </a:pPr>
            <a:r>
              <a:rPr lang="en-US" sz="2000" dirty="0" smtClean="0">
                <a:latin typeface="Plantagenet Cherokee" pitchFamily="18" charset="0"/>
              </a:rPr>
              <a:t>The </a:t>
            </a:r>
            <a:r>
              <a:rPr lang="en-US" sz="2000" i="1" u="sng" dirty="0" smtClean="0">
                <a:solidFill>
                  <a:schemeClr val="tx2"/>
                </a:solidFill>
                <a:latin typeface="Plantagenet Cherokee" pitchFamily="18" charset="0"/>
              </a:rPr>
              <a:t>necessity</a:t>
            </a:r>
            <a:r>
              <a:rPr lang="en-US" sz="2000" dirty="0" smtClean="0">
                <a:latin typeface="Plantagenet Cherokee" pitchFamily="18" charset="0"/>
              </a:rPr>
              <a:t> for self maintenance and care.</a:t>
            </a:r>
          </a:p>
          <a:p>
            <a:pPr marL="514350" indent="-514350">
              <a:spcBef>
                <a:spcPts val="1200"/>
              </a:spcBef>
              <a:buAutoNum type="arabicPeriod" startAt="5"/>
            </a:pPr>
            <a:r>
              <a:rPr lang="en-US" sz="2000" dirty="0" smtClean="0">
                <a:latin typeface="Plantagenet Cherokee" pitchFamily="18" charset="0"/>
              </a:rPr>
              <a:t>The need for evaluating </a:t>
            </a:r>
            <a:br>
              <a:rPr lang="en-US" sz="2000" dirty="0" smtClean="0">
                <a:latin typeface="Plantagenet Cherokee" pitchFamily="18" charset="0"/>
              </a:rPr>
            </a:br>
            <a:r>
              <a:rPr lang="en-US" sz="2000" i="1" u="sng" dirty="0" smtClean="0">
                <a:solidFill>
                  <a:schemeClr val="tx2"/>
                </a:solidFill>
                <a:latin typeface="Plantagenet Cherokee" pitchFamily="18" charset="0"/>
              </a:rPr>
              <a:t>relationships</a:t>
            </a:r>
            <a:r>
              <a:rPr lang="en-US" sz="2000" dirty="0" smtClean="0">
                <a:latin typeface="Plantagenet Cherokee" pitchFamily="18" charset="0"/>
              </a:rPr>
              <a:t>.</a:t>
            </a:r>
          </a:p>
          <a:p>
            <a:pPr marL="514350" indent="-514350">
              <a:spcBef>
                <a:spcPts val="1200"/>
              </a:spcBef>
              <a:buAutoNum type="arabicPeriod" startAt="6"/>
            </a:pPr>
            <a:r>
              <a:rPr lang="en-US" sz="2000" dirty="0" smtClean="0">
                <a:latin typeface="Plantagenet Cherokee" pitchFamily="18" charset="0"/>
              </a:rPr>
              <a:t>The value of </a:t>
            </a:r>
            <a:r>
              <a:rPr lang="en-US" sz="2000" i="1" u="sng" dirty="0" smtClean="0">
                <a:solidFill>
                  <a:schemeClr val="tx2"/>
                </a:solidFill>
                <a:latin typeface="Plantagenet Cherokee" pitchFamily="18" charset="0"/>
              </a:rPr>
              <a:t>resiliency</a:t>
            </a:r>
            <a:r>
              <a:rPr lang="en-US" sz="2000" dirty="0" smtClean="0"/>
              <a:t>.</a:t>
            </a:r>
          </a:p>
          <a:p>
            <a:pPr>
              <a:spcBef>
                <a:spcPts val="1200"/>
              </a:spcBef>
            </a:pPr>
            <a:endParaRPr lang="en-US" sz="32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4733859" y="1428750"/>
            <a:ext cx="38966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Plantagenet Cherokee" pitchFamily="18" charset="0"/>
              </a:rPr>
              <a:t>A </a:t>
            </a:r>
            <a:r>
              <a:rPr lang="en-US" dirty="0">
                <a:latin typeface="Plantagenet Cherokee" pitchFamily="18" charset="0"/>
              </a:rPr>
              <a:t>call provides a man with a sense </a:t>
            </a:r>
            <a:r>
              <a:rPr lang="en-US" dirty="0" smtClean="0">
                <a:latin typeface="Plantagenet Cherokee" pitchFamily="18" charset="0"/>
              </a:rPr>
              <a:t>  of</a:t>
            </a:r>
            <a:r>
              <a:rPr lang="en-US" dirty="0">
                <a:latin typeface="Plantagenet Cherokee" pitchFamily="18" charset="0"/>
              </a:rPr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45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514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9111" y="479612"/>
            <a:ext cx="4693921" cy="4191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314588" y="590550"/>
            <a:ext cx="4382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Plantagenet Cherokee" pitchFamily="18" charset="0"/>
              </a:rPr>
              <a:t>III. As you prepare for the next step in following your call, you must realize: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7800" y="2190750"/>
            <a:ext cx="359523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Bef>
                <a:spcPts val="1200"/>
              </a:spcBef>
              <a:buAutoNum type="arabicPeriod"/>
            </a:pPr>
            <a:r>
              <a:rPr lang="en-US" sz="2000" dirty="0" smtClean="0">
                <a:latin typeface="Plantagenet Cherokee" pitchFamily="18" charset="0"/>
              </a:rPr>
              <a:t>God </a:t>
            </a:r>
            <a:r>
              <a:rPr lang="en-US" sz="2000" i="1" u="sng" dirty="0" smtClean="0">
                <a:solidFill>
                  <a:schemeClr val="accent1"/>
                </a:solidFill>
                <a:latin typeface="Plantagenet Cherokee" pitchFamily="18" charset="0"/>
              </a:rPr>
              <a:t>knows</a:t>
            </a:r>
            <a:r>
              <a:rPr lang="en-US" sz="2000" dirty="0" smtClean="0">
                <a:latin typeface="Plantagenet Cherokee" pitchFamily="18" charset="0"/>
              </a:rPr>
              <a:t> your design intimately.</a:t>
            </a:r>
          </a:p>
          <a:p>
            <a:pPr marL="514350" indent="-514350">
              <a:spcBef>
                <a:spcPts val="1200"/>
              </a:spcBef>
              <a:buAutoNum type="arabicPeriod" startAt="2"/>
            </a:pPr>
            <a:r>
              <a:rPr lang="en-US" sz="2000" dirty="0" smtClean="0">
                <a:latin typeface="Plantagenet Cherokee" pitchFamily="18" charset="0"/>
              </a:rPr>
              <a:t>He wants to empower you to </a:t>
            </a:r>
            <a:r>
              <a:rPr lang="en-US" sz="2000" i="1" u="sng" dirty="0" smtClean="0">
                <a:solidFill>
                  <a:schemeClr val="accent1"/>
                </a:solidFill>
                <a:latin typeface="Plantagenet Cherokee" pitchFamily="18" charset="0"/>
              </a:rPr>
              <a:t>reflect</a:t>
            </a:r>
            <a:r>
              <a:rPr lang="en-US" sz="2000" dirty="0" smtClean="0">
                <a:latin typeface="Plantagenet Cherokee" pitchFamily="18" charset="0"/>
              </a:rPr>
              <a:t> his love to the forest.</a:t>
            </a:r>
          </a:p>
          <a:p>
            <a:pPr marL="514350" indent="-514350">
              <a:spcBef>
                <a:spcPts val="1200"/>
              </a:spcBef>
              <a:buAutoNum type="arabicPeriod" startAt="2"/>
            </a:pPr>
            <a:endParaRPr lang="en-US" sz="2000" dirty="0" smtClean="0">
              <a:latin typeface="Plantagenet Cherokee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24399" y="1352550"/>
            <a:ext cx="40676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lphaUcPeriod" startAt="8"/>
            </a:pPr>
            <a:r>
              <a:rPr lang="en-US" dirty="0">
                <a:latin typeface="Plantagenet Cherokee" pitchFamily="18" charset="0"/>
              </a:rPr>
              <a:t>A call’s fulfillment </a:t>
            </a:r>
            <a:r>
              <a:rPr lang="en-US" u="sng" dirty="0">
                <a:latin typeface="Plantagenet Cherokee" pitchFamily="18" charset="0"/>
              </a:rPr>
              <a:t>requires</a:t>
            </a:r>
            <a:r>
              <a:rPr lang="en-US" dirty="0">
                <a:latin typeface="Plantagenet Cherokee" pitchFamily="18" charset="0"/>
              </a:rPr>
              <a:t> God’s guidance and grace. </a:t>
            </a:r>
          </a:p>
        </p:txBody>
      </p:sp>
    </p:spTree>
    <p:extLst>
      <p:ext uri="{BB962C8B-B14F-4D97-AF65-F5344CB8AC3E}">
        <p14:creationId xmlns:p14="http://schemas.microsoft.com/office/powerpoint/2010/main" val="68845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514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9111" y="479612"/>
            <a:ext cx="4693921" cy="4191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67200" y="1047750"/>
            <a:ext cx="449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Plantagenet Cherokee" pitchFamily="18" charset="0"/>
              </a:rPr>
              <a:t>A knight’s personal call needs to be known and followed for his life to have its greatest </a:t>
            </a:r>
            <a:r>
              <a:rPr lang="en-US" sz="2400" i="1" u="sng" dirty="0" smtClean="0">
                <a:solidFill>
                  <a:schemeClr val="accent1"/>
                </a:solidFill>
                <a:latin typeface="Plantagenet Cherokee" pitchFamily="18" charset="0"/>
              </a:rPr>
              <a:t>impact</a:t>
            </a:r>
            <a:r>
              <a:rPr lang="en-US" sz="2400" dirty="0" smtClean="0">
                <a:latin typeface="Plantagenet Cherokee" pitchFamily="18" charset="0"/>
              </a:rPr>
              <a:t>.</a:t>
            </a:r>
            <a:endParaRPr lang="en-US" sz="2400" dirty="0">
              <a:latin typeface="Plantagenet Cherokee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29198" y="2952750"/>
            <a:ext cx="36866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Plantagenet Cherokee" pitchFamily="18" charset="0"/>
              </a:rPr>
              <a:t>I. The </a:t>
            </a:r>
            <a:r>
              <a:rPr lang="en-US" sz="2000" i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Plantagenet Cherokee" pitchFamily="18" charset="0"/>
              </a:rPr>
              <a:t>call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Plantagenet Cherokee" pitchFamily="18" charset="0"/>
              </a:rPr>
              <a:t> </a:t>
            </a:r>
            <a:r>
              <a:rPr lang="en-US" sz="2000" dirty="0" smtClean="0">
                <a:latin typeface="Plantagenet Cherokee" pitchFamily="18" charset="0"/>
              </a:rPr>
              <a:t>of the knight is heard by:</a:t>
            </a:r>
            <a:endParaRPr lang="en-US" sz="2000" dirty="0">
              <a:latin typeface="Plantagenet Cheroke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45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514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9111" y="479612"/>
            <a:ext cx="4693921" cy="4191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67200" y="790606"/>
            <a:ext cx="45417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Plantagenet Cherokee" pitchFamily="18" charset="0"/>
              </a:rPr>
              <a:t>A. Reviewing one’s </a:t>
            </a:r>
            <a:r>
              <a:rPr lang="en-US" sz="2000" i="1" u="sng" dirty="0" smtClean="0">
                <a:solidFill>
                  <a:schemeClr val="accent1"/>
                </a:solidFill>
                <a:latin typeface="Plantagenet Cherokee" pitchFamily="18" charset="0"/>
              </a:rPr>
              <a:t>history</a:t>
            </a:r>
            <a:r>
              <a:rPr lang="en-US" sz="2000" dirty="0" smtClean="0">
                <a:latin typeface="Plantagenet Cherokee" pitchFamily="18" charset="0"/>
              </a:rPr>
              <a:t>.</a:t>
            </a:r>
            <a:endParaRPr lang="en-US" sz="2000" dirty="0">
              <a:latin typeface="Plantagenet Cherokee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8200" y="1504950"/>
            <a:ext cx="4038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000" dirty="0" smtClean="0">
                <a:latin typeface="Plantagenet Cherokee" pitchFamily="18" charset="0"/>
              </a:rPr>
              <a:t>I liked </a:t>
            </a:r>
            <a:r>
              <a:rPr lang="en-US" sz="2000" i="1" u="sng" dirty="0" smtClean="0">
                <a:solidFill>
                  <a:schemeClr val="accent1"/>
                </a:solidFill>
                <a:latin typeface="Plantagenet Cherokee" pitchFamily="18" charset="0"/>
              </a:rPr>
              <a:t>school</a:t>
            </a:r>
            <a:r>
              <a:rPr lang="en-US" sz="2000" dirty="0" smtClean="0">
                <a:latin typeface="Plantagenet Cherokee" pitchFamily="18" charset="0"/>
              </a:rPr>
              <a:t>.</a:t>
            </a:r>
          </a:p>
          <a:p>
            <a:pPr marL="514350" indent="-514350">
              <a:spcBef>
                <a:spcPts val="1200"/>
              </a:spcBef>
              <a:buAutoNum type="arabicPeriod" startAt="2"/>
            </a:pPr>
            <a:r>
              <a:rPr lang="en-US" sz="2000" dirty="0" smtClean="0">
                <a:latin typeface="Plantagenet Cherokee" pitchFamily="18" charset="0"/>
              </a:rPr>
              <a:t>What </a:t>
            </a:r>
            <a:r>
              <a:rPr lang="en-US" sz="2000" i="1" u="sng" dirty="0" smtClean="0">
                <a:solidFill>
                  <a:schemeClr val="accent1"/>
                </a:solidFill>
                <a:latin typeface="Plantagenet Cherokee" pitchFamily="18" charset="0"/>
              </a:rPr>
              <a:t>subjects</a:t>
            </a:r>
            <a:r>
              <a:rPr lang="en-US" sz="2000" dirty="0" smtClean="0">
                <a:latin typeface="Plantagenet Cherokee" pitchFamily="18" charset="0"/>
              </a:rPr>
              <a:t> did you like?</a:t>
            </a:r>
          </a:p>
          <a:p>
            <a:pPr marL="514350" indent="-514350">
              <a:spcBef>
                <a:spcPts val="1200"/>
              </a:spcBef>
              <a:buAutoNum type="arabicPeriod" startAt="3"/>
            </a:pPr>
            <a:r>
              <a:rPr lang="en-US" sz="2000" dirty="0" smtClean="0">
                <a:latin typeface="Plantagenet Cherokee" pitchFamily="18" charset="0"/>
              </a:rPr>
              <a:t>What did you like to </a:t>
            </a:r>
            <a:r>
              <a:rPr lang="en-US" sz="2000" i="1" u="sng" dirty="0" smtClean="0">
                <a:solidFill>
                  <a:schemeClr val="accent1"/>
                </a:solidFill>
                <a:latin typeface="Plantagenet Cherokee" pitchFamily="18" charset="0"/>
              </a:rPr>
              <a:t>read</a:t>
            </a:r>
            <a:r>
              <a:rPr lang="en-US" sz="2000" i="1" dirty="0" smtClean="0">
                <a:solidFill>
                  <a:schemeClr val="accent1"/>
                </a:solidFill>
                <a:latin typeface="Plantagenet Cherokee" pitchFamily="18" charset="0"/>
              </a:rPr>
              <a:t> </a:t>
            </a:r>
            <a:r>
              <a:rPr lang="en-US" sz="2000" dirty="0" smtClean="0">
                <a:latin typeface="Plantagenet Cherokee" pitchFamily="18" charset="0"/>
              </a:rPr>
              <a:t>?</a:t>
            </a:r>
          </a:p>
          <a:p>
            <a:pPr marL="514350" indent="-514350">
              <a:spcBef>
                <a:spcPts val="1200"/>
              </a:spcBef>
              <a:buAutoNum type="arabicPeriod" startAt="4"/>
            </a:pPr>
            <a:r>
              <a:rPr lang="en-US" sz="2000" dirty="0" smtClean="0">
                <a:latin typeface="Plantagenet Cherokee" pitchFamily="18" charset="0"/>
              </a:rPr>
              <a:t>In what areas did </a:t>
            </a:r>
            <a:r>
              <a:rPr lang="en-US" sz="2000" u="sng" dirty="0" smtClean="0">
                <a:solidFill>
                  <a:schemeClr val="accent1"/>
                </a:solidFill>
                <a:latin typeface="Plantagenet Cherokee" pitchFamily="18" charset="0"/>
              </a:rPr>
              <a:t>practice</a:t>
            </a:r>
            <a:r>
              <a:rPr lang="en-US" sz="2000" dirty="0" smtClean="0">
                <a:latin typeface="Plantagenet Cherokee" pitchFamily="18" charset="0"/>
              </a:rPr>
              <a:t> seem worth it?</a:t>
            </a:r>
          </a:p>
          <a:p>
            <a:pPr>
              <a:spcBef>
                <a:spcPts val="1200"/>
              </a:spcBef>
            </a:pPr>
            <a:endParaRPr lang="en-US" sz="2000" dirty="0" smtClean="0">
              <a:latin typeface="Plantagenet Cheroke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45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514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9111" y="479612"/>
            <a:ext cx="4693921" cy="4191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67200" y="590550"/>
            <a:ext cx="45858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Plantagenet Cherokee" pitchFamily="18" charset="0"/>
              </a:rPr>
              <a:t>A. Reviewing one’s </a:t>
            </a:r>
            <a:r>
              <a:rPr lang="en-US" sz="2000" i="1" u="sng" dirty="0" smtClean="0">
                <a:latin typeface="Plantagenet Cherokee" pitchFamily="18" charset="0"/>
              </a:rPr>
              <a:t>history</a:t>
            </a:r>
            <a:r>
              <a:rPr lang="en-US" sz="2000" dirty="0" smtClean="0">
                <a:latin typeface="Plantagenet Cherokee" pitchFamily="18" charset="0"/>
              </a:rPr>
              <a:t>.</a:t>
            </a:r>
            <a:endParaRPr lang="en-US" sz="2000" dirty="0">
              <a:latin typeface="Plantagenet Cherokee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8200" y="1140589"/>
            <a:ext cx="4042188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 startAt="5"/>
            </a:pPr>
            <a:r>
              <a:rPr lang="en-US" sz="2000" dirty="0" smtClean="0">
                <a:latin typeface="Plantagenet Cherokee" pitchFamily="18" charset="0"/>
              </a:rPr>
              <a:t>What did you admire about certain </a:t>
            </a:r>
            <a:r>
              <a:rPr lang="en-US" sz="2000" i="1" u="sng" dirty="0" smtClean="0">
                <a:solidFill>
                  <a:schemeClr val="accent1"/>
                </a:solidFill>
                <a:latin typeface="Plantagenet Cherokee" pitchFamily="18" charset="0"/>
              </a:rPr>
              <a:t>role</a:t>
            </a:r>
            <a:r>
              <a:rPr lang="en-US" sz="2000" i="1" dirty="0" smtClean="0">
                <a:solidFill>
                  <a:schemeClr val="accent1"/>
                </a:solidFill>
                <a:latin typeface="Plantagenet Cherokee" pitchFamily="18" charset="0"/>
              </a:rPr>
              <a:t> </a:t>
            </a:r>
            <a:r>
              <a:rPr lang="en-US" sz="2000" i="1" u="sng" dirty="0" smtClean="0">
                <a:solidFill>
                  <a:schemeClr val="accent1"/>
                </a:solidFill>
                <a:latin typeface="Plantagenet Cherokee" pitchFamily="18" charset="0"/>
              </a:rPr>
              <a:t>models</a:t>
            </a:r>
            <a:r>
              <a:rPr lang="en-US" sz="2000" dirty="0" smtClean="0">
                <a:solidFill>
                  <a:schemeClr val="accent1"/>
                </a:solidFill>
                <a:latin typeface="Plantagenet Cherokee" pitchFamily="18" charset="0"/>
              </a:rPr>
              <a:t> </a:t>
            </a:r>
            <a:r>
              <a:rPr lang="en-US" sz="2000" dirty="0" smtClean="0">
                <a:latin typeface="Plantagenet Cherokee" pitchFamily="18" charset="0"/>
              </a:rPr>
              <a:t>when you were growing up?</a:t>
            </a:r>
          </a:p>
          <a:p>
            <a:endParaRPr lang="en-US" sz="1400" dirty="0" smtClean="0">
              <a:latin typeface="Plantagenet Cherokee" pitchFamily="18" charset="0"/>
            </a:endParaRPr>
          </a:p>
          <a:p>
            <a:pPr marL="514350" indent="-514350">
              <a:spcBef>
                <a:spcPts val="600"/>
              </a:spcBef>
            </a:pPr>
            <a:r>
              <a:rPr lang="en-US" sz="2000" dirty="0" smtClean="0">
                <a:latin typeface="Plantagenet Cherokee" pitchFamily="18" charset="0"/>
              </a:rPr>
              <a:t>Dad</a:t>
            </a:r>
          </a:p>
          <a:p>
            <a:pPr marL="514350" indent="-514350">
              <a:spcBef>
                <a:spcPts val="600"/>
              </a:spcBef>
            </a:pPr>
            <a:r>
              <a:rPr lang="en-US" sz="2000" dirty="0" smtClean="0">
                <a:latin typeface="Plantagenet Cherokee" pitchFamily="18" charset="0"/>
              </a:rPr>
              <a:t>Mother</a:t>
            </a:r>
          </a:p>
          <a:p>
            <a:pPr marL="514350" indent="-514350">
              <a:spcBef>
                <a:spcPts val="600"/>
              </a:spcBef>
            </a:pPr>
            <a:r>
              <a:rPr lang="en-US" sz="2000" dirty="0" smtClean="0">
                <a:latin typeface="Plantagenet Cherokee" pitchFamily="18" charset="0"/>
              </a:rPr>
              <a:t>Siblings</a:t>
            </a:r>
          </a:p>
          <a:p>
            <a:pPr marL="514350" indent="-514350">
              <a:spcBef>
                <a:spcPts val="600"/>
              </a:spcBef>
            </a:pPr>
            <a:r>
              <a:rPr lang="en-US" sz="2000" dirty="0" smtClean="0">
                <a:latin typeface="Plantagenet Cherokee" pitchFamily="18" charset="0"/>
              </a:rPr>
              <a:t>Other</a:t>
            </a:r>
          </a:p>
        </p:txBody>
      </p:sp>
    </p:spTree>
    <p:extLst>
      <p:ext uri="{BB962C8B-B14F-4D97-AF65-F5344CB8AC3E}">
        <p14:creationId xmlns:p14="http://schemas.microsoft.com/office/powerpoint/2010/main" val="68845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514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9111" y="479612"/>
            <a:ext cx="4693921" cy="4191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159110" y="628593"/>
            <a:ext cx="46939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Plantagenet Cherokee" pitchFamily="18" charset="0"/>
              </a:rPr>
              <a:t>A. Reviewing one’s </a:t>
            </a:r>
            <a:r>
              <a:rPr lang="en-US" sz="2000" i="1" u="sng" dirty="0" smtClean="0">
                <a:latin typeface="Plantagenet Cherokee" pitchFamily="18" charset="0"/>
              </a:rPr>
              <a:t>history</a:t>
            </a:r>
            <a:r>
              <a:rPr lang="en-US" sz="2000" dirty="0" smtClean="0">
                <a:latin typeface="Plantagenet Cherokee" pitchFamily="18" charset="0"/>
              </a:rPr>
              <a:t>.</a:t>
            </a:r>
            <a:endParaRPr lang="en-US" sz="2000" dirty="0">
              <a:latin typeface="Plantagenet Cherokee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0" y="1205733"/>
            <a:ext cx="419099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 startAt="6"/>
            </a:pPr>
            <a:r>
              <a:rPr lang="en-US" sz="2000" dirty="0" smtClean="0">
                <a:latin typeface="Plantagenet Cherokee" pitchFamily="18" charset="0"/>
              </a:rPr>
              <a:t>What early childhood </a:t>
            </a:r>
            <a:r>
              <a:rPr lang="en-US" sz="2000" i="1" u="sng" dirty="0" smtClean="0">
                <a:solidFill>
                  <a:schemeClr val="accent1"/>
                </a:solidFill>
                <a:latin typeface="Plantagenet Cherokee" pitchFamily="18" charset="0"/>
              </a:rPr>
              <a:t>dreams</a:t>
            </a:r>
            <a:r>
              <a:rPr lang="en-US" sz="2000" dirty="0" smtClean="0">
                <a:solidFill>
                  <a:schemeClr val="accent1"/>
                </a:solidFill>
                <a:latin typeface="Plantagenet Cherokee" pitchFamily="18" charset="0"/>
              </a:rPr>
              <a:t> </a:t>
            </a:r>
            <a:r>
              <a:rPr lang="en-US" sz="2000" dirty="0" smtClean="0">
                <a:latin typeface="Plantagenet Cherokee" pitchFamily="18" charset="0"/>
              </a:rPr>
              <a:t>were used to pass the time?</a:t>
            </a:r>
          </a:p>
          <a:p>
            <a:pPr marL="514350" indent="-514350">
              <a:buAutoNum type="arabicPeriod" startAt="6"/>
            </a:pPr>
            <a:endParaRPr lang="en-US" sz="2000" dirty="0" smtClean="0">
              <a:latin typeface="Plantagenet Cherokee" pitchFamily="18" charset="0"/>
            </a:endParaRPr>
          </a:p>
          <a:p>
            <a:pPr marL="514350" indent="-514350">
              <a:buFontTx/>
              <a:buAutoNum type="arabicPeriod" startAt="6"/>
            </a:pPr>
            <a:r>
              <a:rPr lang="en-US" sz="2000" dirty="0" smtClean="0">
                <a:latin typeface="Plantagenet Cherokee" pitchFamily="18" charset="0"/>
              </a:rPr>
              <a:t>What </a:t>
            </a:r>
            <a:r>
              <a:rPr lang="en-US" sz="2000" i="1" u="sng" dirty="0" smtClean="0">
                <a:solidFill>
                  <a:schemeClr val="accent1"/>
                </a:solidFill>
                <a:latin typeface="Plantagenet Cherokee" pitchFamily="18" charset="0"/>
              </a:rPr>
              <a:t>TV</a:t>
            </a:r>
            <a:r>
              <a:rPr lang="en-US" sz="2000" dirty="0" smtClean="0">
                <a:solidFill>
                  <a:schemeClr val="accent1"/>
                </a:solidFill>
                <a:latin typeface="Plantagenet Cherokee" pitchFamily="18" charset="0"/>
              </a:rPr>
              <a:t> </a:t>
            </a:r>
            <a:r>
              <a:rPr lang="en-US" sz="2000" i="1" u="sng" dirty="0" smtClean="0">
                <a:solidFill>
                  <a:schemeClr val="accent1"/>
                </a:solidFill>
                <a:latin typeface="Plantagenet Cherokee" pitchFamily="18" charset="0"/>
              </a:rPr>
              <a:t>shows</a:t>
            </a:r>
            <a:r>
              <a:rPr lang="en-US" sz="2000" dirty="0" smtClean="0">
                <a:solidFill>
                  <a:schemeClr val="accent1"/>
                </a:solidFill>
                <a:latin typeface="Plantagenet Cherokee" pitchFamily="18" charset="0"/>
              </a:rPr>
              <a:t> </a:t>
            </a:r>
            <a:r>
              <a:rPr lang="en-US" sz="2000" dirty="0" smtClean="0">
                <a:latin typeface="Plantagenet Cherokee" pitchFamily="18" charset="0"/>
              </a:rPr>
              <a:t>did you not want to miss and what were the themes?</a:t>
            </a:r>
          </a:p>
          <a:p>
            <a:pPr marL="514350" indent="-514350">
              <a:buFontTx/>
              <a:buAutoNum type="arabicPeriod" startAt="6"/>
            </a:pPr>
            <a:endParaRPr lang="en-US" sz="2000" dirty="0" smtClean="0">
              <a:latin typeface="Plantagenet Cherokee" pitchFamily="18" charset="0"/>
            </a:endParaRPr>
          </a:p>
          <a:p>
            <a:pPr marL="514350" indent="-514350">
              <a:buFontTx/>
              <a:buAutoNum type="arabicPeriod" startAt="6"/>
            </a:pPr>
            <a:r>
              <a:rPr lang="en-US" sz="2000" dirty="0" smtClean="0">
                <a:latin typeface="Plantagenet Cherokee" pitchFamily="18" charset="0"/>
              </a:rPr>
              <a:t>What type of </a:t>
            </a:r>
            <a:r>
              <a:rPr lang="en-US" sz="2000" i="1" u="sng" dirty="0" smtClean="0">
                <a:solidFill>
                  <a:schemeClr val="accent1"/>
                </a:solidFill>
                <a:latin typeface="Plantagenet Cherokee" pitchFamily="18" charset="0"/>
              </a:rPr>
              <a:t>play</a:t>
            </a:r>
            <a:r>
              <a:rPr lang="en-US" sz="2000" dirty="0" smtClean="0">
                <a:latin typeface="Plantagenet Cherokee" pitchFamily="18" charset="0"/>
              </a:rPr>
              <a:t> did you most enjoy as a child?</a:t>
            </a:r>
          </a:p>
          <a:p>
            <a:pPr marL="514350" indent="-514350">
              <a:buFontTx/>
              <a:buAutoNum type="arabicPeriod" startAt="6"/>
            </a:pPr>
            <a:endParaRPr lang="en-US" sz="2000" dirty="0" smtClean="0">
              <a:solidFill>
                <a:schemeClr val="bg1"/>
              </a:solidFill>
            </a:endParaRPr>
          </a:p>
          <a:p>
            <a:pPr marL="514350" indent="-514350">
              <a:buAutoNum type="arabicPeriod" startAt="6"/>
            </a:pPr>
            <a:endParaRPr lang="en-US" sz="2000" dirty="0" smtClean="0">
              <a:solidFill>
                <a:schemeClr val="bg1"/>
              </a:solidFill>
              <a:latin typeface="Plantagenet Cherokee" pitchFamily="18" charset="0"/>
            </a:endParaRPr>
          </a:p>
          <a:p>
            <a:endParaRPr lang="en-US" sz="2000" dirty="0" smtClean="0">
              <a:solidFill>
                <a:schemeClr val="bg1"/>
              </a:solidFill>
              <a:latin typeface="Plantagenet Cheroke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45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514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9111" y="479612"/>
            <a:ext cx="4693921" cy="4191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159110" y="622002"/>
            <a:ext cx="46939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Plantagenet Cherokee" pitchFamily="18" charset="0"/>
              </a:rPr>
              <a:t>A. Reviewing one’s </a:t>
            </a:r>
            <a:r>
              <a:rPr lang="en-US" sz="2000" i="1" u="sng" dirty="0" smtClean="0">
                <a:latin typeface="Plantagenet Cherokee" pitchFamily="18" charset="0"/>
              </a:rPr>
              <a:t>history</a:t>
            </a:r>
            <a:r>
              <a:rPr lang="en-US" sz="2000" dirty="0" smtClean="0">
                <a:latin typeface="Plantagenet Cherokee" pitchFamily="18" charset="0"/>
              </a:rPr>
              <a:t>.</a:t>
            </a:r>
            <a:endParaRPr lang="en-US" sz="2000" dirty="0">
              <a:latin typeface="Plantagenet Cherokee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1" y="1428750"/>
            <a:ext cx="418197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 startAt="9"/>
            </a:pPr>
            <a:r>
              <a:rPr lang="en-US" sz="2000" dirty="0" smtClean="0">
                <a:latin typeface="Plantagenet Cherokee" pitchFamily="18" charset="0"/>
              </a:rPr>
              <a:t>If you remember a time when your dream was “</a:t>
            </a:r>
            <a:r>
              <a:rPr lang="en-US" sz="2000" i="1" u="sng" dirty="0" smtClean="0">
                <a:solidFill>
                  <a:schemeClr val="accent1"/>
                </a:solidFill>
                <a:latin typeface="Plantagenet Cherokee" pitchFamily="18" charset="0"/>
              </a:rPr>
              <a:t>stepped</a:t>
            </a:r>
            <a:r>
              <a:rPr lang="en-US" sz="2000" i="1" dirty="0" smtClean="0">
                <a:solidFill>
                  <a:schemeClr val="accent1"/>
                </a:solidFill>
                <a:latin typeface="Plantagenet Cherokee" pitchFamily="18" charset="0"/>
              </a:rPr>
              <a:t> </a:t>
            </a:r>
            <a:r>
              <a:rPr lang="en-US" sz="2000" i="1" u="sng" dirty="0" smtClean="0">
                <a:solidFill>
                  <a:schemeClr val="accent1"/>
                </a:solidFill>
                <a:latin typeface="Plantagenet Cherokee" pitchFamily="18" charset="0"/>
              </a:rPr>
              <a:t>on</a:t>
            </a:r>
            <a:r>
              <a:rPr lang="en-US" sz="2000" dirty="0" smtClean="0">
                <a:latin typeface="Plantagenet Cherokee" pitchFamily="18" charset="0"/>
              </a:rPr>
              <a:t>,” describe it.</a:t>
            </a:r>
          </a:p>
          <a:p>
            <a:pPr marL="514350" indent="-514350">
              <a:buAutoNum type="arabicPeriod" startAt="9"/>
            </a:pPr>
            <a:endParaRPr lang="en-US" sz="2000" dirty="0" smtClean="0">
              <a:latin typeface="Plantagenet Cherokee" pitchFamily="18" charset="0"/>
            </a:endParaRPr>
          </a:p>
          <a:p>
            <a:pPr marL="514350" indent="-514350">
              <a:buFontTx/>
              <a:buAutoNum type="arabicPeriod" startAt="9"/>
            </a:pPr>
            <a:r>
              <a:rPr lang="en-US" sz="2000" dirty="0" smtClean="0">
                <a:latin typeface="Plantagenet Cherokee" pitchFamily="18" charset="0"/>
              </a:rPr>
              <a:t>In what areas did your  peers look to you to take the </a:t>
            </a:r>
            <a:r>
              <a:rPr lang="en-US" sz="2000" i="1" u="sng" dirty="0" smtClean="0">
                <a:solidFill>
                  <a:schemeClr val="accent1"/>
                </a:solidFill>
                <a:latin typeface="Plantagenet Cherokee" pitchFamily="18" charset="0"/>
              </a:rPr>
              <a:t>lead</a:t>
            </a:r>
            <a:r>
              <a:rPr lang="en-US" sz="2000" dirty="0" smtClean="0">
                <a:solidFill>
                  <a:schemeClr val="accent1"/>
                </a:solidFill>
                <a:latin typeface="Plantagenet Cherokee" pitchFamily="18" charset="0"/>
              </a:rPr>
              <a:t> </a:t>
            </a:r>
            <a:r>
              <a:rPr lang="en-US" sz="2000" dirty="0" smtClean="0">
                <a:latin typeface="Plantagenet Cherokee" pitchFamily="18" charset="0"/>
              </a:rPr>
              <a:t>or assume you would know what to do?</a:t>
            </a:r>
          </a:p>
          <a:p>
            <a:pPr marL="514350" indent="-514350">
              <a:buAutoNum type="arabicPeriod" startAt="9"/>
            </a:pPr>
            <a:endParaRPr lang="en-US" sz="2000" dirty="0" smtClean="0">
              <a:solidFill>
                <a:schemeClr val="bg1"/>
              </a:solidFill>
              <a:latin typeface="Plantagenet Cherokee" pitchFamily="18" charset="0"/>
            </a:endParaRPr>
          </a:p>
          <a:p>
            <a:pPr marL="514350" indent="-514350">
              <a:buAutoNum type="arabicPeriod" startAt="9"/>
            </a:pPr>
            <a:endParaRPr lang="en-US" sz="2000" dirty="0" smtClean="0">
              <a:solidFill>
                <a:schemeClr val="bg1"/>
              </a:solidFill>
              <a:latin typeface="Plantagenet Cherokee" pitchFamily="18" charset="0"/>
            </a:endParaRPr>
          </a:p>
          <a:p>
            <a:pPr marL="514350" indent="-514350">
              <a:buAutoNum type="arabicPeriod" startAt="9"/>
            </a:pPr>
            <a:endParaRPr lang="en-US" sz="2000" dirty="0" smtClean="0">
              <a:solidFill>
                <a:schemeClr val="bg1"/>
              </a:solidFill>
              <a:latin typeface="Plantagenet Cherokee" pitchFamily="18" charset="0"/>
            </a:endParaRPr>
          </a:p>
          <a:p>
            <a:pPr marL="514350" indent="-514350">
              <a:buAutoNum type="arabicPeriod" startAt="9"/>
            </a:pPr>
            <a:endParaRPr lang="en-US" sz="2000" dirty="0" smtClean="0">
              <a:solidFill>
                <a:schemeClr val="bg1"/>
              </a:solidFill>
              <a:latin typeface="Plantagenet Cheroke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45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514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895350"/>
            <a:ext cx="3976232" cy="355020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953000" y="1022112"/>
            <a:ext cx="381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Plantagenet Cherokee" pitchFamily="18" charset="0"/>
              </a:rPr>
              <a:t>A. Reviewing one’s </a:t>
            </a:r>
            <a:r>
              <a:rPr lang="en-US" sz="2000" i="1" u="sng" dirty="0" smtClean="0">
                <a:latin typeface="Plantagenet Cherokee" pitchFamily="18" charset="0"/>
              </a:rPr>
              <a:t>history</a:t>
            </a:r>
            <a:r>
              <a:rPr lang="en-US" sz="2000" dirty="0" smtClean="0">
                <a:latin typeface="Plantagenet Cherokee" pitchFamily="18" charset="0"/>
              </a:rPr>
              <a:t>.</a:t>
            </a:r>
            <a:endParaRPr lang="en-US" sz="2000" dirty="0">
              <a:latin typeface="Plantagenet Cherokee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0" y="1885950"/>
            <a:ext cx="33909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 startAt="11"/>
            </a:pPr>
            <a:r>
              <a:rPr lang="en-US" sz="2000" dirty="0" smtClean="0">
                <a:latin typeface="Plantagenet Cherokee" pitchFamily="18" charset="0"/>
              </a:rPr>
              <a:t>What did you want to be and do when you </a:t>
            </a:r>
            <a:r>
              <a:rPr lang="en-US" sz="2000" i="1" u="sng" dirty="0" smtClean="0">
                <a:solidFill>
                  <a:schemeClr val="accent1"/>
                </a:solidFill>
                <a:latin typeface="Plantagenet Cherokee" pitchFamily="18" charset="0"/>
              </a:rPr>
              <a:t>grew</a:t>
            </a:r>
            <a:r>
              <a:rPr lang="en-US" sz="2000" dirty="0" smtClean="0">
                <a:solidFill>
                  <a:schemeClr val="accent1"/>
                </a:solidFill>
                <a:latin typeface="Plantagenet Cherokee" pitchFamily="18" charset="0"/>
              </a:rPr>
              <a:t> </a:t>
            </a:r>
            <a:r>
              <a:rPr lang="en-US" sz="2000" i="1" u="sng" dirty="0" smtClean="0">
                <a:solidFill>
                  <a:schemeClr val="accent1"/>
                </a:solidFill>
                <a:latin typeface="Plantagenet Cherokee" pitchFamily="18" charset="0"/>
              </a:rPr>
              <a:t>up</a:t>
            </a:r>
            <a:r>
              <a:rPr lang="en-US" sz="2000" dirty="0" smtClean="0">
                <a:latin typeface="Plantagenet Cherokee" pitchFamily="18" charset="0"/>
              </a:rPr>
              <a:t>? Was this supported by your family and/or friends?</a:t>
            </a:r>
          </a:p>
          <a:p>
            <a:endParaRPr lang="en-US" sz="2000" dirty="0" smtClean="0">
              <a:latin typeface="Plantagenet Cheroke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45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514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9111" y="1200150"/>
            <a:ext cx="4693921" cy="3200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76680" y="3181350"/>
            <a:ext cx="21764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000" i="1" dirty="0" smtClean="0">
                <a:latin typeface="Plantagenet Cherokee" pitchFamily="18" charset="0"/>
                <a:cs typeface="Times New Roman" pitchFamily="18" charset="0"/>
              </a:rPr>
              <a:t>Saint Augustine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99793" y="1581150"/>
            <a:ext cx="44125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Plantagenet Cherokee" pitchFamily="18" charset="0"/>
                <a:cs typeface="Times New Roman" pitchFamily="18" charset="0"/>
              </a:rPr>
              <a:t>“Do you wish to rise? Begin by descending. You plan a tower that will pierce the clouds? Lay first the foundation of humility.”</a:t>
            </a:r>
            <a:endParaRPr lang="en-US" sz="2000" dirty="0">
              <a:latin typeface="Plantagenet Cheroke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45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723</Words>
  <Application>Microsoft Office PowerPoint</Application>
  <PresentationFormat>On-screen Show (16:9)</PresentationFormat>
  <Paragraphs>81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Faehling</dc:creator>
  <cp:lastModifiedBy>Kyle Schattgen</cp:lastModifiedBy>
  <cp:revision>16</cp:revision>
  <dcterms:created xsi:type="dcterms:W3CDTF">2012-03-27T18:23:20Z</dcterms:created>
  <dcterms:modified xsi:type="dcterms:W3CDTF">2012-04-23T15:03:24Z</dcterms:modified>
</cp:coreProperties>
</file>