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4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3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BBB1-244E-4069-A293-A54F5130952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5C3D-5523-422A-BFAC-79A58D65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16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358497"/>
            <a:ext cx="396512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6. Mother/Father disciplined me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fairly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7. Mother/Father listened to me and seemed to </a:t>
            </a:r>
            <a:r>
              <a:rPr lang="en-US" u="sng" dirty="0" smtClean="0">
                <a:latin typeface="Plantagenet Cherokee" pitchFamily="18" charset="0"/>
                <a:cs typeface="Arial" pitchFamily="34" charset="0"/>
              </a:rPr>
              <a:t>understand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 me.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8. Mother/Father had a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fun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sense of humor.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9. Mother/Father spent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quality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time with me (reading, playing, watching my team sports, etc).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222" y="285750"/>
            <a:ext cx="39606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10.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Meal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times with my Mother/Father were positive times of conversation and family interaction.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11. Mother/Father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encouraged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me to take appropriate risks for new opportunities, try new things, and explore my interests.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12. Mother/Father expressed their anger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clearly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and lovingly when I failed to live up to their expectations.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285750"/>
            <a:ext cx="3965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13. Mother/Father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forgave</a:t>
            </a:r>
            <a:r>
              <a:rPr lang="en-US" sz="2000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me when I made bad choices.</a:t>
            </a:r>
          </a:p>
          <a:p>
            <a:pPr>
              <a:spcAft>
                <a:spcPts val="2400"/>
              </a:spcAft>
            </a:pP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14. Mother/Father worked to discover my feelings and responded in a way that I felt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understood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15. Mother/Father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communicated</a:t>
            </a:r>
            <a:r>
              <a:rPr lang="en-US" sz="2000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their realistic expectations of what my behavioral choices should be.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4" y="133350"/>
            <a:ext cx="3965121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739" y="209550"/>
            <a:ext cx="39817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16. Mother/Father both encouraged and assisted me in my </a:t>
            </a:r>
            <a:r>
              <a:rPr lang="en-US" u="sng" dirty="0" smtClean="0">
                <a:latin typeface="Plantagenet Cherokee" pitchFamily="18" charset="0"/>
                <a:cs typeface="Arial" pitchFamily="34" charset="0"/>
              </a:rPr>
              <a:t>learning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 process.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17. Mother/Father talked to me about what they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thought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about life.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18. Mother/Father modeled positive ways to deal with interpersonal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conflict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19. Mother/Father demonstrated ways to “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refuel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” and take care of themselves.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09550"/>
            <a:ext cx="3965121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217259"/>
            <a:ext cx="39651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20. Mother/Father lived a disciplined lifestyle and were not dominated by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compulsive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 or addictive behaviors (sexual, food, alcohol, drugs, and work behaviors).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21. Mother/Father acted in a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confident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manner and exhibited a hopeful attitude.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22. Mother/Father demonstrated the ability to set goals and work toward the successful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completion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of these goals.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361950"/>
            <a:ext cx="3965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23. Mother/Father were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optimistic</a:t>
            </a:r>
            <a:r>
              <a:rPr lang="en-US" sz="2000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and expressed negative thoughts minimally.</a:t>
            </a:r>
          </a:p>
          <a:p>
            <a:pPr>
              <a:spcAft>
                <a:spcPts val="2400"/>
              </a:spcAft>
            </a:pP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24. Mother/Father were active in their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own</a:t>
            </a:r>
            <a:r>
              <a:rPr lang="en-US" sz="2000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interests and enjoyed life.</a:t>
            </a:r>
          </a:p>
          <a:p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25. Mother/Father were honest in their interactions with others and used their personal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power</a:t>
            </a:r>
            <a:r>
              <a:rPr lang="en-US" sz="2000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appropriately.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361950"/>
            <a:ext cx="39657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26. Mother/Father were able to adapt to the forest’s need for change by demonstrating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flexibility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and wisdom.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27. Mother/Father seemed to appropriately balance their concern for themselves and their concern for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others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28. Mother/Father were able to relate easily to individuals who were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different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from them.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09550"/>
            <a:ext cx="3965121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438150"/>
            <a:ext cx="39651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29. Mother/Father demonstrated a strong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work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ethic.</a:t>
            </a: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30. Mother/Father viewed their spirituality as an </a:t>
            </a:r>
            <a:r>
              <a:rPr lang="en-US" smtClean="0">
                <a:latin typeface="Plantagenet Cherokee" pitchFamily="18" charset="0"/>
                <a:cs typeface="Arial" pitchFamily="34" charset="0"/>
              </a:rPr>
              <a:t>asset and modeled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their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spiritual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viewpoint consistently within the home.</a:t>
            </a:r>
          </a:p>
          <a:p>
            <a:endParaRPr lang="en-US" dirty="0">
              <a:latin typeface="Plantagenet Cherokee" pitchFamily="18" charset="0"/>
              <a:cs typeface="Arial" pitchFamily="34" charset="0"/>
            </a:endParaRP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*Add up the scores for:</a:t>
            </a: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/>
            </a:r>
            <a:br>
              <a:rPr lang="en-US" dirty="0" smtClean="0">
                <a:latin typeface="Plantagenet Cherokee" pitchFamily="18" charset="0"/>
                <a:cs typeface="Arial" pitchFamily="34" charset="0"/>
              </a:rPr>
            </a:br>
            <a:r>
              <a:rPr lang="en-US" dirty="0" smtClean="0">
                <a:latin typeface="Plantagenet Cherokee" pitchFamily="18" charset="0"/>
                <a:cs typeface="Arial" pitchFamily="34" charset="0"/>
              </a:rPr>
              <a:t>Mom _____      Dad _____     Step _____</a:t>
            </a:r>
            <a:br>
              <a:rPr lang="en-US" dirty="0" smtClean="0">
                <a:latin typeface="Plantagenet Cherokee" pitchFamily="18" charset="0"/>
                <a:cs typeface="Arial" pitchFamily="34" charset="0"/>
              </a:rPr>
            </a:br>
            <a:endParaRPr lang="en-US" dirty="0" smtClean="0">
              <a:latin typeface="Plantagenet Cherokee" pitchFamily="18" charset="0"/>
              <a:cs typeface="Arial" pitchFamily="34" charset="0"/>
            </a:endParaRP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Last week’s chain mail score: _________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5" y="133350"/>
            <a:ext cx="43434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85" y="209550"/>
            <a:ext cx="4343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How similar or different are you from each parent?</a:t>
            </a:r>
            <a:br>
              <a:rPr lang="en-US" dirty="0" smtClean="0">
                <a:latin typeface="Plantagenet Cherokee" pitchFamily="18" charset="0"/>
                <a:cs typeface="Arial" pitchFamily="34" charset="0"/>
              </a:rPr>
            </a:br>
            <a:r>
              <a:rPr lang="en-US" dirty="0" smtClean="0">
                <a:latin typeface="Plantagenet Cherokee" pitchFamily="18" charset="0"/>
                <a:cs typeface="Arial" pitchFamily="34" charset="0"/>
              </a:rPr>
              <a:t/>
            </a:r>
            <a:br>
              <a:rPr lang="en-US" dirty="0" smtClean="0">
                <a:latin typeface="Plantagenet Cherokee" pitchFamily="18" charset="0"/>
                <a:cs typeface="Arial" pitchFamily="34" charset="0"/>
              </a:rPr>
            </a:br>
            <a:r>
              <a:rPr lang="en-US" dirty="0" smtClean="0">
                <a:latin typeface="Plantagenet Cherokee" pitchFamily="18" charset="0"/>
                <a:cs typeface="Arial" pitchFamily="34" charset="0"/>
              </a:rPr>
              <a:t>Check one of the following:</a:t>
            </a:r>
          </a:p>
          <a:p>
            <a:pPr>
              <a:spcBef>
                <a:spcPts val="1200"/>
              </a:spcBef>
            </a:pPr>
            <a:endParaRPr lang="en-US" sz="1200" dirty="0" smtClean="0">
              <a:latin typeface="Plantagenet Cherokee" pitchFamily="18" charset="0"/>
              <a:cs typeface="Arial" pitchFamily="34" charset="0"/>
            </a:endParaRP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I am like Mom. ___</a:t>
            </a:r>
          </a:p>
          <a:p>
            <a:endParaRPr lang="en-US" dirty="0" smtClean="0">
              <a:latin typeface="Plantagenet Cherokee" pitchFamily="18" charset="0"/>
              <a:cs typeface="Arial" pitchFamily="34" charset="0"/>
            </a:endParaRP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I am not like Mom. ___</a:t>
            </a:r>
          </a:p>
          <a:p>
            <a:endParaRPr lang="en-US" dirty="0" smtClean="0">
              <a:latin typeface="Plantagenet Cherokee" pitchFamily="18" charset="0"/>
              <a:cs typeface="Arial" pitchFamily="34" charset="0"/>
            </a:endParaRP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I am like Dad. ___</a:t>
            </a:r>
          </a:p>
          <a:p>
            <a:endParaRPr lang="en-US" dirty="0" smtClean="0">
              <a:latin typeface="Plantagenet Cherokee" pitchFamily="18" charset="0"/>
              <a:cs typeface="Arial" pitchFamily="34" charset="0"/>
            </a:endParaRP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I am not like Dad. ___</a:t>
            </a:r>
          </a:p>
          <a:p>
            <a:endParaRPr lang="en-US" dirty="0" smtClean="0">
              <a:latin typeface="Plantagenet Cherokee" pitchFamily="18" charset="0"/>
              <a:cs typeface="Arial" pitchFamily="34" charset="0"/>
            </a:endParaRPr>
          </a:p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I am like/unlike Step-parent. ___ </a:t>
            </a:r>
            <a:r>
              <a:rPr lang="en-US" sz="1400" dirty="0" smtClean="0">
                <a:latin typeface="Plantagenet Cherokee" pitchFamily="18" charset="0"/>
                <a:cs typeface="Arial" pitchFamily="34" charset="0"/>
              </a:rPr>
              <a:t>(circle one)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550"/>
            <a:ext cx="2743199" cy="2477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1435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pperplate Gothic Bold" pitchFamily="34" charset="0"/>
              </a:rPr>
              <a:t>Chip off </a:t>
            </a:r>
            <a:r>
              <a:rPr lang="en-US" sz="3600" dirty="0">
                <a:latin typeface="Copperplate Gothic Bold" pitchFamily="34" charset="0"/>
              </a:rPr>
              <a:t>T</a:t>
            </a:r>
            <a:r>
              <a:rPr lang="en-US" sz="3600" dirty="0" smtClean="0">
                <a:latin typeface="Copperplate Gothic Bold" pitchFamily="34" charset="0"/>
              </a:rPr>
              <a:t>he Old Block</a:t>
            </a:r>
            <a:endParaRPr lang="en-US" sz="36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1957991"/>
            <a:ext cx="386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Plantagenet Cherokee" pitchFamily="18" charset="0"/>
                <a:cs typeface="Times New Roman" pitchFamily="18" charset="0"/>
              </a:rPr>
              <a:t>“A man is dedicated to continuously </a:t>
            </a:r>
            <a:r>
              <a:rPr lang="en-US" sz="2000" i="1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Times New Roman" pitchFamily="18" charset="0"/>
              </a:rPr>
              <a:t>learning</a:t>
            </a:r>
            <a:r>
              <a:rPr lang="en-US" sz="2000" i="1" dirty="0" smtClean="0">
                <a:latin typeface="Plantagenet Cherokee" pitchFamily="18" charset="0"/>
                <a:cs typeface="Times New Roman" pitchFamily="18" charset="0"/>
              </a:rPr>
              <a:t>.”</a:t>
            </a:r>
            <a:endParaRPr lang="en-US" sz="2000" i="1" dirty="0">
              <a:latin typeface="Plantagenet Cherokee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560" y="975577"/>
            <a:ext cx="2711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pperplate Gothic Bold" pitchFamily="34" charset="0"/>
                <a:cs typeface="Arial" pitchFamily="34" charset="0"/>
              </a:rPr>
              <a:t>Principle 6 – </a:t>
            </a:r>
            <a:endParaRPr lang="en-US" sz="2600" dirty="0">
              <a:latin typeface="Copperplate Gothic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112" y="43099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Plantagenet Cherokee" pitchFamily="18" charset="0"/>
                <a:cs typeface="Arial" pitchFamily="34" charset="0"/>
              </a:rPr>
              <a:t>Commitment to Change</a:t>
            </a:r>
            <a:endParaRPr lang="en-US" sz="2000" dirty="0">
              <a:latin typeface="Plantagenet Cherokee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18" y="2647950"/>
            <a:ext cx="395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I get to decide if I will be like them or not.</a:t>
            </a:r>
            <a:endParaRPr lang="en-US" sz="2000" dirty="0">
              <a:latin typeface="Plantagenet Cherokee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26899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 I have/had a Dad.</a:t>
            </a:r>
            <a:endParaRPr lang="en-US" sz="2000" dirty="0">
              <a:latin typeface="Plantagenet Cheroke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" y="195259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 I have/had a Mom.</a:t>
            </a:r>
            <a:endParaRPr lang="en-US" sz="2000" dirty="0"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43" y="438150"/>
            <a:ext cx="3906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lantagenet Cherokee" pitchFamily="18" charset="0"/>
                <a:cs typeface="Arial" pitchFamily="34" charset="0"/>
              </a:rPr>
              <a:t>Write your chain mail score from last week (___) and trace some of its content to the experiences you had with your Mom and Dad. Remember, wounds that are not dealt with, will continuously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repeat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themselves and will be passed on to others whom we love. Knights have the courage needed for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reflection</a:t>
            </a:r>
            <a:r>
              <a:rPr lang="en-US" dirty="0" smtClean="0">
                <a:solidFill>
                  <a:srgbClr val="FF0000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and change at deeper levels.</a:t>
            </a:r>
            <a:endParaRPr lang="en-US" dirty="0">
              <a:latin typeface="Plantagenet Cheroke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971550"/>
            <a:ext cx="3965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Score each parent on a scale of 1 (often) to 5 (seldom) on how they demonstrated each of the attributes listed below.</a:t>
            </a:r>
            <a:r>
              <a:rPr lang="en-US" sz="2000" dirty="0" smtClean="0">
                <a:latin typeface="Plantagenet Cherokee" pitchFamily="18" charset="0"/>
              </a:rPr>
              <a:t/>
            </a:r>
            <a:br>
              <a:rPr lang="en-US" sz="2000" dirty="0" smtClean="0">
                <a:latin typeface="Plantagenet Cherokee" pitchFamily="18" charset="0"/>
              </a:rPr>
            </a:br>
            <a:r>
              <a:rPr lang="en-US" sz="2000" dirty="0" smtClean="0">
                <a:latin typeface="Plantagenet Cherokee" pitchFamily="18" charset="0"/>
              </a:rPr>
              <a:t/>
            </a:r>
            <a:br>
              <a:rPr lang="en-US" sz="2000" dirty="0" smtClean="0">
                <a:latin typeface="Plantagenet Cherokee" pitchFamily="18" charset="0"/>
              </a:rPr>
            </a:br>
            <a:r>
              <a:rPr lang="en-US" sz="2000" i="1" dirty="0" smtClean="0">
                <a:latin typeface="Plantagenet Cherokee" pitchFamily="18" charset="0"/>
                <a:cs typeface="Times New Roman" pitchFamily="18" charset="0"/>
              </a:rPr>
              <a:t>1 = often / 5 = seldom</a:t>
            </a:r>
            <a:endParaRPr lang="en-US" sz="2000" i="1" dirty="0">
              <a:latin typeface="Plantagenet Cheroke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88" y="285274"/>
            <a:ext cx="396512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dirty="0" smtClean="0">
                <a:latin typeface="Plantagenet Cherokee" pitchFamily="18" charset="0"/>
                <a:cs typeface="Arial" pitchFamily="34" charset="0"/>
              </a:rPr>
              <a:t>1. Mother/Father showed a high</a:t>
            </a:r>
          </a:p>
          <a:p>
            <a:pPr marL="514350" indent="-514350"/>
            <a:r>
              <a:rPr lang="en-US" dirty="0" smtClean="0">
                <a:latin typeface="Plantagenet Cherokee" pitchFamily="18" charset="0"/>
                <a:cs typeface="Arial" pitchFamily="34" charset="0"/>
              </a:rPr>
              <a:t>motivation to create</a:t>
            </a:r>
          </a:p>
          <a:p>
            <a:pPr marL="514350" indent="-514350">
              <a:spcAft>
                <a:spcPts val="1200"/>
              </a:spcAft>
            </a:pPr>
            <a:r>
              <a:rPr lang="en-US" u="sng" dirty="0" smtClean="0">
                <a:latin typeface="Plantagenet Cherokee" pitchFamily="18" charset="0"/>
                <a:cs typeface="Arial" pitchFamily="34" charset="0"/>
              </a:rPr>
              <a:t>supportive</a:t>
            </a:r>
            <a:r>
              <a:rPr lang="en-US" dirty="0" smtClean="0">
                <a:solidFill>
                  <a:schemeClr val="accent4"/>
                </a:solidFill>
                <a:latin typeface="Plantagenet Cherokee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relationships.</a:t>
            </a:r>
          </a:p>
          <a:p>
            <a:pPr marL="514350" indent="-514350">
              <a:spcBef>
                <a:spcPts val="1200"/>
              </a:spcBef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2. Mother/Father appeared to be</a:t>
            </a:r>
          </a:p>
          <a:p>
            <a:pPr marL="514350" indent="-514350"/>
            <a:r>
              <a:rPr lang="en-US" dirty="0" smtClean="0">
                <a:latin typeface="Plantagenet Cherokee" pitchFamily="18" charset="0"/>
                <a:cs typeface="Arial" pitchFamily="34" charset="0"/>
              </a:rPr>
              <a:t>a loyal and giving </a:t>
            </a:r>
            <a:r>
              <a:rPr lang="en-US" u="sng" dirty="0" smtClean="0">
                <a:latin typeface="Plantagenet Cherokee" pitchFamily="18" charset="0"/>
                <a:cs typeface="Arial" pitchFamily="34" charset="0"/>
              </a:rPr>
              <a:t>friend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 to</a:t>
            </a:r>
          </a:p>
          <a:p>
            <a:pPr marL="514350" indent="-514350">
              <a:spcAft>
                <a:spcPts val="1200"/>
              </a:spcAft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others.</a:t>
            </a:r>
          </a:p>
          <a:p>
            <a:pPr marL="514350" indent="-514350">
              <a:spcBef>
                <a:spcPts val="1200"/>
              </a:spcBef>
            </a:pPr>
            <a:r>
              <a:rPr lang="en-US" dirty="0" smtClean="0">
                <a:latin typeface="Plantagenet Cherokee" pitchFamily="18" charset="0"/>
                <a:cs typeface="Arial" pitchFamily="34" charset="0"/>
              </a:rPr>
              <a:t>3. Mother/Father spent time with</a:t>
            </a:r>
          </a:p>
          <a:p>
            <a:pPr marL="514350" indent="-514350"/>
            <a:r>
              <a:rPr lang="en-US" dirty="0" smtClean="0">
                <a:latin typeface="Plantagenet Cherokee" pitchFamily="18" charset="0"/>
                <a:cs typeface="Arial" pitchFamily="34" charset="0"/>
              </a:rPr>
              <a:t>friends and participated in</a:t>
            </a:r>
          </a:p>
          <a:p>
            <a:pPr marL="514350" indent="-514350"/>
            <a:r>
              <a:rPr lang="en-US" dirty="0" smtClean="0">
                <a:latin typeface="Plantagenet Cherokee" pitchFamily="18" charset="0"/>
                <a:cs typeface="Arial" pitchFamily="34" charset="0"/>
              </a:rPr>
              <a:t>activities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apart</a:t>
            </a:r>
            <a:r>
              <a:rPr lang="en-US" dirty="0" smtClean="0">
                <a:latin typeface="Plantagenet Cherokee" pitchFamily="18" charset="0"/>
                <a:cs typeface="Arial" pitchFamily="34" charset="0"/>
              </a:rPr>
              <a:t> from me. </a:t>
            </a: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285750"/>
            <a:ext cx="396512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179" y="1047750"/>
            <a:ext cx="3924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4. Mother/Father seemed to be fairly easy-going and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relaxed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5. Mother/Father trusted me to do what was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Plantagenet Cherokee" pitchFamily="18" charset="0"/>
                <a:cs typeface="Arial" pitchFamily="34" charset="0"/>
              </a:rPr>
              <a:t>good</a:t>
            </a:r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 and right.</a:t>
            </a:r>
            <a:endParaRPr lang="en-US" sz="2000" dirty="0">
              <a:latin typeface="Plantagenet Cheroke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8" y="742950"/>
            <a:ext cx="4097512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293" y="1123950"/>
            <a:ext cx="3955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lantagenet Cherokee" pitchFamily="18" charset="0"/>
                <a:cs typeface="Arial" pitchFamily="34" charset="0"/>
              </a:rPr>
              <a:t>“A strong conviction that something must be done is the parent of many bad measures.”</a:t>
            </a:r>
          </a:p>
          <a:p>
            <a:pPr algn="r"/>
            <a:r>
              <a:rPr lang="en-US" sz="2000" dirty="0" smtClean="0">
                <a:latin typeface="Plantagenet Cherokee" pitchFamily="18" charset="0"/>
              </a:rPr>
              <a:t/>
            </a:r>
            <a:br>
              <a:rPr lang="en-US" sz="2000" dirty="0" smtClean="0">
                <a:latin typeface="Plantagenet Cherokee" pitchFamily="18" charset="0"/>
              </a:rPr>
            </a:br>
            <a:r>
              <a:rPr lang="en-US" sz="2000" i="1" dirty="0" smtClean="0">
                <a:latin typeface="Plantagenet Cherokee" pitchFamily="18" charset="0"/>
                <a:cs typeface="Times New Roman" pitchFamily="18" charset="0"/>
              </a:rPr>
              <a:t>Daniel Webster</a:t>
            </a:r>
            <a:endParaRPr lang="en-US" sz="2000" i="1" dirty="0">
              <a:latin typeface="Plantagenet Cheroke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620</Words>
  <Application>Microsoft Office PowerPoint</Application>
  <PresentationFormat>On-screen Show (16:9)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Faehling</dc:creator>
  <cp:lastModifiedBy>Kyle Schattgen</cp:lastModifiedBy>
  <cp:revision>13</cp:revision>
  <dcterms:created xsi:type="dcterms:W3CDTF">2012-03-28T13:37:28Z</dcterms:created>
  <dcterms:modified xsi:type="dcterms:W3CDTF">2012-04-23T13:54:09Z</dcterms:modified>
</cp:coreProperties>
</file>