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328" r:id="rId4"/>
    <p:sldId id="329" r:id="rId5"/>
    <p:sldId id="330" r:id="rId6"/>
    <p:sldId id="331" r:id="rId7"/>
    <p:sldId id="332" r:id="rId8"/>
    <p:sldId id="334" r:id="rId9"/>
    <p:sldId id="335" r:id="rId10"/>
    <p:sldId id="336" r:id="rId11"/>
    <p:sldId id="338" r:id="rId12"/>
    <p:sldId id="337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1" r:id="rId26"/>
    <p:sldId id="352" r:id="rId27"/>
    <p:sldId id="353" r:id="rId28"/>
    <p:sldId id="354" r:id="rId29"/>
    <p:sldId id="355" r:id="rId30"/>
    <p:sldId id="356" r:id="rId31"/>
    <p:sldId id="357" r:id="rId32"/>
    <p:sldId id="358" r:id="rId33"/>
    <p:sldId id="359" r:id="rId34"/>
    <p:sldId id="360" r:id="rId35"/>
    <p:sldId id="361" r:id="rId36"/>
    <p:sldId id="362" r:id="rId37"/>
    <p:sldId id="363" r:id="rId38"/>
    <p:sldId id="364" r:id="rId39"/>
    <p:sldId id="373" r:id="rId40"/>
    <p:sldId id="365" r:id="rId41"/>
    <p:sldId id="366" r:id="rId42"/>
    <p:sldId id="367" r:id="rId43"/>
    <p:sldId id="368" r:id="rId44"/>
    <p:sldId id="369" r:id="rId45"/>
    <p:sldId id="370" r:id="rId46"/>
    <p:sldId id="371" r:id="rId47"/>
    <p:sldId id="372" r:id="rId48"/>
    <p:sldId id="374" r:id="rId49"/>
    <p:sldId id="375" r:id="rId50"/>
    <p:sldId id="376" r:id="rId51"/>
    <p:sldId id="377" r:id="rId52"/>
    <p:sldId id="378" r:id="rId53"/>
    <p:sldId id="379" r:id="rId54"/>
    <p:sldId id="380" r:id="rId55"/>
    <p:sldId id="381" r:id="rId56"/>
    <p:sldId id="382" r:id="rId57"/>
    <p:sldId id="383" r:id="rId58"/>
    <p:sldId id="384" r:id="rId59"/>
    <p:sldId id="385" r:id="rId60"/>
  </p:sldIdLst>
  <p:sldSz cx="11704638" cy="6583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45" d="100"/>
          <a:sy n="45" d="100"/>
        </p:scale>
        <p:origin x="-768" y="-464"/>
      </p:cViewPr>
      <p:guideLst>
        <p:guide orient="horz" pos="2074"/>
        <p:guide pos="36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848" y="2045110"/>
            <a:ext cx="9948942" cy="14111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5696" y="3730572"/>
            <a:ext cx="8193247" cy="16824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C033-027E-9646-93DF-326ACAF4329B}" type="datetimeFigureOut">
              <a:rPr lang="en-US" smtClean="0"/>
              <a:t>6/23/15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3E0C-C296-834E-BC4E-B49AAE41E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46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C033-027E-9646-93DF-326ACAF4329B}" type="datetimeFigureOut">
              <a:rPr lang="en-US" smtClean="0"/>
              <a:t>6/23/15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3E0C-C296-834E-BC4E-B49AAE41E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11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5862" y="263640"/>
            <a:ext cx="2633544" cy="56171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5232" y="263640"/>
            <a:ext cx="7705553" cy="56171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C033-027E-9646-93DF-326ACAF4329B}" type="datetimeFigureOut">
              <a:rPr lang="en-US" smtClean="0"/>
              <a:t>6/23/15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3E0C-C296-834E-BC4E-B49AAE41E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7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C033-027E-9646-93DF-326ACAF4329B}" type="datetimeFigureOut">
              <a:rPr lang="en-US" smtClean="0"/>
              <a:t>6/23/15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3E0C-C296-834E-BC4E-B49AAE41E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0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86" y="4230421"/>
            <a:ext cx="9948942" cy="130752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586" y="2790311"/>
            <a:ext cx="9948942" cy="144011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C033-027E-9646-93DF-326ACAF4329B}" type="datetimeFigureOut">
              <a:rPr lang="en-US" smtClean="0"/>
              <a:t>6/23/15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3E0C-C296-834E-BC4E-B49AAE41E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9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5232" y="1536119"/>
            <a:ext cx="5169548" cy="43447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9858" y="1536119"/>
            <a:ext cx="5169548" cy="43447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C033-027E-9646-93DF-326ACAF4329B}" type="datetimeFigureOut">
              <a:rPr lang="en-US" smtClean="0"/>
              <a:t>6/23/15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3E0C-C296-834E-BC4E-B49AAE41E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93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473637"/>
            <a:ext cx="5171581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32" y="2087779"/>
            <a:ext cx="5171581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5794" y="1473637"/>
            <a:ext cx="5173613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5794" y="2087779"/>
            <a:ext cx="5173613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C033-027E-9646-93DF-326ACAF4329B}" type="datetimeFigureOut">
              <a:rPr lang="en-US" smtClean="0"/>
              <a:t>6/23/15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3E0C-C296-834E-BC4E-B49AAE41E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06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C033-027E-9646-93DF-326ACAF4329B}" type="datetimeFigureOut">
              <a:rPr lang="en-US" smtClean="0"/>
              <a:t>6/23/15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3E0C-C296-834E-BC4E-B49AAE41E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5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C033-027E-9646-93DF-326ACAF4329B}" type="datetimeFigureOut">
              <a:rPr lang="en-US" smtClean="0"/>
              <a:t>6/23/15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3E0C-C296-834E-BC4E-B49AAE41E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9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3" y="262116"/>
            <a:ext cx="3850745" cy="11155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188" y="262116"/>
            <a:ext cx="6543218" cy="56187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233" y="1377630"/>
            <a:ext cx="3850745" cy="45032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C033-027E-9646-93DF-326ACAF4329B}" type="datetimeFigureOut">
              <a:rPr lang="en-US" smtClean="0"/>
              <a:t>6/23/15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3E0C-C296-834E-BC4E-B49AAE41E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02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191" y="4608354"/>
            <a:ext cx="7022783" cy="5440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94191" y="588236"/>
            <a:ext cx="7022783" cy="39500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4191" y="5152397"/>
            <a:ext cx="7022783" cy="772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C033-027E-9646-93DF-326ACAF4329B}" type="datetimeFigureOut">
              <a:rPr lang="en-US" smtClean="0"/>
              <a:t>6/23/15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3E0C-C296-834E-BC4E-B49AAE41E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61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5232" y="263640"/>
            <a:ext cx="10534174" cy="1097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536119"/>
            <a:ext cx="10534174" cy="434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232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CC033-027E-9646-93DF-326ACAF4329B}" type="datetimeFigureOut">
              <a:rPr lang="en-US" smtClean="0"/>
              <a:t>6/23/15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9085" y="6101803"/>
            <a:ext cx="3706469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24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E3E0C-C296-834E-BC4E-B49AAE41E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2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757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3" y="677387"/>
            <a:ext cx="6254997" cy="126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I. The instinct to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bond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with </a:t>
            </a:r>
            <a:b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</a:b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   others: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1549" y="1801025"/>
            <a:ext cx="6095725" cy="3589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latin typeface="Goudy Old Style"/>
                <a:cs typeface="Goudy Old Style"/>
              </a:rPr>
              <a:t>1. When the instinct is well guided, it </a:t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provides a desire for interpersonal </a:t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</a:t>
            </a:r>
            <a:r>
              <a:rPr lang="en-US" sz="2800" b="1" u="sng" dirty="0" smtClean="0">
                <a:latin typeface="Goudy Old Style"/>
                <a:cs typeface="Goudy Old Style"/>
              </a:rPr>
              <a:t>connections</a:t>
            </a:r>
            <a:r>
              <a:rPr lang="en-US" sz="2800" b="1" dirty="0" smtClean="0">
                <a:latin typeface="Goudy Old Style"/>
                <a:cs typeface="Goudy Old Style"/>
              </a:rPr>
              <a:t> and relationships so </a:t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that: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u="sng" dirty="0" smtClean="0">
                <a:latin typeface="Goudy Old Style"/>
                <a:cs typeface="Goudy Old Style"/>
              </a:rPr>
              <a:t>Teamwork</a:t>
            </a:r>
            <a:r>
              <a:rPr lang="en-US" sz="2800" b="1" dirty="0" smtClean="0">
                <a:latin typeface="Goudy Old Style"/>
                <a:cs typeface="Goudy Old Style"/>
              </a:rPr>
              <a:t> can be experienced and larger life tasks accomplished.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dirty="0" smtClean="0">
                <a:latin typeface="Goudy Old Style"/>
                <a:cs typeface="Goudy Old Style"/>
              </a:rPr>
              <a:t>Physical </a:t>
            </a:r>
            <a:r>
              <a:rPr lang="en-US" sz="2800" b="1" u="sng" dirty="0" smtClean="0">
                <a:latin typeface="Goudy Old Style"/>
                <a:cs typeface="Goudy Old Style"/>
              </a:rPr>
              <a:t>resources</a:t>
            </a:r>
            <a:r>
              <a:rPr lang="en-US" sz="2800" b="1" dirty="0" smtClean="0">
                <a:latin typeface="Goudy Old Style"/>
                <a:cs typeface="Goudy Old Style"/>
              </a:rPr>
              <a:t> can be offered.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dirty="0" smtClean="0">
                <a:latin typeface="Goudy Old Style"/>
                <a:cs typeface="Goudy Old Style"/>
              </a:rPr>
              <a:t>Less than wise choices can be </a:t>
            </a:r>
            <a:r>
              <a:rPr lang="en-US" sz="2800" b="1" u="sng" dirty="0" smtClean="0">
                <a:latin typeface="Goudy Old Style"/>
                <a:cs typeface="Goudy Old Style"/>
              </a:rPr>
              <a:t>confronted</a:t>
            </a:r>
            <a:r>
              <a:rPr lang="en-US" sz="2800" b="1" dirty="0" smtClean="0">
                <a:latin typeface="Goudy Old Style"/>
                <a:cs typeface="Goudy Old Style"/>
              </a:rPr>
              <a:t>.</a:t>
            </a:r>
            <a:endParaRPr lang="en-US" sz="2800" b="1" dirty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1868421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4" y="677387"/>
            <a:ext cx="231411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WOMEN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1794" y="1407955"/>
            <a:ext cx="3188967" cy="2641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Goudy Old Style"/>
                <a:cs typeface="Goudy Old Style"/>
              </a:rPr>
              <a:t>Companionship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Goudy Old Style"/>
                <a:cs typeface="Goudy Old Style"/>
              </a:rPr>
              <a:t>Security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Goudy Old Style"/>
                <a:cs typeface="Goudy Old Style"/>
              </a:rPr>
              <a:t>Significance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Goudy Old Style"/>
                <a:cs typeface="Goudy Old Style"/>
              </a:rPr>
              <a:t>Emotional Response</a:t>
            </a:r>
            <a:endParaRPr lang="en-US" sz="2800" b="1" dirty="0">
              <a:latin typeface="Goudy Old Style"/>
              <a:cs typeface="Goudy Old Styl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8307" y="677387"/>
            <a:ext cx="231411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MEN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58307" y="1407955"/>
            <a:ext cx="3188967" cy="2641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Goudy Old Style"/>
                <a:cs typeface="Goudy Old Style"/>
              </a:rPr>
              <a:t>Companionship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Goudy Old Style"/>
                <a:cs typeface="Goudy Old Style"/>
              </a:rPr>
              <a:t>Admiration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Goudy Old Style"/>
                <a:cs typeface="Goudy Old Style"/>
              </a:rPr>
              <a:t>Support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Goudy Old Style"/>
                <a:cs typeface="Goudy Old Style"/>
              </a:rPr>
              <a:t>Physical Response</a:t>
            </a:r>
            <a:endParaRPr lang="en-US" sz="2800" b="1" dirty="0">
              <a:latin typeface="Goudy Old Style"/>
              <a:cs typeface="Goudy Old Style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760761" y="677387"/>
            <a:ext cx="0" cy="3372317"/>
          </a:xfrm>
          <a:prstGeom prst="line">
            <a:avLst/>
          </a:prstGeom>
          <a:ln>
            <a:solidFill>
              <a:schemeClr val="bg2">
                <a:lumMod val="25000"/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290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3" y="677387"/>
            <a:ext cx="6254997" cy="126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I. The instinct to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bond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with </a:t>
            </a:r>
            <a:b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</a:b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   others: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1549" y="1801025"/>
            <a:ext cx="6095725" cy="1262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latin typeface="Goudy Old Style"/>
                <a:cs typeface="Goudy Old Style"/>
              </a:rPr>
              <a:t>2. When the instinct is not </a:t>
            </a:r>
            <a:r>
              <a:rPr lang="en-US" sz="2800" b="1" dirty="0" smtClean="0">
                <a:latin typeface="Goudy Old Style"/>
                <a:cs typeface="Goudy Old Style"/>
              </a:rPr>
              <a:t>well-</a:t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balanced, </a:t>
            </a:r>
            <a:r>
              <a:rPr lang="en-US" sz="2800" b="1" dirty="0" smtClean="0">
                <a:latin typeface="Goudy Old Style"/>
                <a:cs typeface="Goudy Old Style"/>
              </a:rPr>
              <a:t>the bonding instinct can </a:t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negatively impact the man by:</a:t>
            </a:r>
            <a:endParaRPr lang="en-US" sz="2800" b="1" dirty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163013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3" y="677387"/>
            <a:ext cx="6254997" cy="126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I. The instinct to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bond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with </a:t>
            </a:r>
            <a:b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</a:b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   others: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1549" y="1801025"/>
            <a:ext cx="6095725" cy="2038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latin typeface="Goudy Old Style"/>
                <a:cs typeface="Goudy Old Style"/>
              </a:rPr>
              <a:t>2. When the instinct is not </a:t>
            </a:r>
            <a:r>
              <a:rPr lang="en-US" sz="2800" b="1" dirty="0" smtClean="0">
                <a:latin typeface="Goudy Old Style"/>
                <a:cs typeface="Goudy Old Style"/>
              </a:rPr>
              <a:t>well-</a:t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balanced, </a:t>
            </a:r>
            <a:r>
              <a:rPr lang="en-US" sz="2800" b="1" dirty="0" smtClean="0">
                <a:latin typeface="Goudy Old Style"/>
                <a:cs typeface="Goudy Old Style"/>
              </a:rPr>
              <a:t>the bonding instinct can </a:t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negatively impact the man by: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u="sng" dirty="0" smtClean="0">
                <a:latin typeface="Goudy Old Style"/>
                <a:cs typeface="Goudy Old Style"/>
              </a:rPr>
              <a:t>Attaching</a:t>
            </a:r>
            <a:r>
              <a:rPr lang="en-US" sz="2800" b="1" dirty="0" smtClean="0">
                <a:latin typeface="Goudy Old Style"/>
                <a:cs typeface="Goudy Old Style"/>
              </a:rPr>
              <a:t> to the wrong people who can negatively influence him.</a:t>
            </a:r>
            <a:endParaRPr lang="en-US" sz="2800" b="1" u="sng" dirty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4013030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3" y="677387"/>
            <a:ext cx="6254997" cy="126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I. The instinct to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bond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with </a:t>
            </a:r>
            <a:b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</a:b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   others: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1549" y="1801025"/>
            <a:ext cx="6095725" cy="3589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latin typeface="Goudy Old Style"/>
                <a:cs typeface="Goudy Old Style"/>
              </a:rPr>
              <a:t>2. When the instinct is not </a:t>
            </a:r>
            <a:r>
              <a:rPr lang="en-US" sz="2800" b="1" dirty="0" smtClean="0">
                <a:latin typeface="Goudy Old Style"/>
                <a:cs typeface="Goudy Old Style"/>
              </a:rPr>
              <a:t>well-</a:t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balanced, </a:t>
            </a:r>
            <a:r>
              <a:rPr lang="en-US" sz="2800" b="1" dirty="0" smtClean="0">
                <a:latin typeface="Goudy Old Style"/>
                <a:cs typeface="Goudy Old Style"/>
              </a:rPr>
              <a:t>the bonding instinct can </a:t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negatively impact the man by: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u="sng" dirty="0" smtClean="0">
                <a:latin typeface="Goudy Old Style"/>
                <a:cs typeface="Goudy Old Style"/>
              </a:rPr>
              <a:t>Attaching</a:t>
            </a:r>
            <a:r>
              <a:rPr lang="en-US" sz="2800" b="1" dirty="0" smtClean="0">
                <a:latin typeface="Goudy Old Style"/>
                <a:cs typeface="Goudy Old Style"/>
              </a:rPr>
              <a:t> to the wrong people who can negatively influence him.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dirty="0" smtClean="0">
                <a:latin typeface="Goudy Old Style"/>
                <a:cs typeface="Goudy Old Style"/>
              </a:rPr>
              <a:t>Developing tendencies to </a:t>
            </a:r>
            <a:r>
              <a:rPr lang="en-US" sz="2800" b="1" u="sng" dirty="0" smtClean="0">
                <a:latin typeface="Goudy Old Style"/>
                <a:cs typeface="Goudy Old Style"/>
              </a:rPr>
              <a:t>blame</a:t>
            </a:r>
            <a:r>
              <a:rPr lang="en-US" sz="2800" b="1" dirty="0" smtClean="0">
                <a:latin typeface="Goudy Old Style"/>
                <a:cs typeface="Goudy Old Style"/>
              </a:rPr>
              <a:t> </a:t>
            </a:r>
            <a:r>
              <a:rPr lang="en-US" sz="2800" b="1" dirty="0" smtClean="0">
                <a:latin typeface="Goudy Old Style"/>
                <a:cs typeface="Goudy Old Style"/>
              </a:rPr>
              <a:t>others, </a:t>
            </a:r>
            <a:r>
              <a:rPr lang="en-US" sz="2800" b="1" dirty="0" smtClean="0">
                <a:latin typeface="Goudy Old Style"/>
                <a:cs typeface="Goudy Old Style"/>
              </a:rPr>
              <a:t>instead of taking responsibility for one’s own potential.</a:t>
            </a:r>
            <a:endParaRPr lang="en-US" sz="2800" b="1" dirty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1941143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3" y="677387"/>
            <a:ext cx="6254997" cy="126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I. The instinct to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bond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with </a:t>
            </a:r>
            <a:b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</a:b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   others: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1549" y="1801025"/>
            <a:ext cx="6095725" cy="2038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latin typeface="Goudy Old Style"/>
                <a:cs typeface="Goudy Old Style"/>
              </a:rPr>
              <a:t>2. When the instinct is not </a:t>
            </a:r>
            <a:r>
              <a:rPr lang="en-US" sz="2800" b="1" dirty="0" smtClean="0">
                <a:latin typeface="Goudy Old Style"/>
                <a:cs typeface="Goudy Old Style"/>
              </a:rPr>
              <a:t>well-</a:t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balanced, </a:t>
            </a:r>
            <a:r>
              <a:rPr lang="en-US" sz="2800" b="1" dirty="0" smtClean="0">
                <a:latin typeface="Goudy Old Style"/>
                <a:cs typeface="Goudy Old Style"/>
              </a:rPr>
              <a:t>the bonding instinct can </a:t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negatively impact the man by: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dirty="0" smtClean="0">
                <a:latin typeface="Goudy Old Style"/>
                <a:cs typeface="Goudy Old Style"/>
              </a:rPr>
              <a:t>Failing to recognize the </a:t>
            </a:r>
            <a:r>
              <a:rPr lang="en-US" sz="2800" b="1" u="sng" dirty="0" smtClean="0">
                <a:latin typeface="Goudy Old Style"/>
                <a:cs typeface="Goudy Old Style"/>
              </a:rPr>
              <a:t>need</a:t>
            </a:r>
            <a:r>
              <a:rPr lang="en-US" sz="2800" b="1" dirty="0" smtClean="0">
                <a:latin typeface="Goudy Old Style"/>
                <a:cs typeface="Goudy Old Style"/>
              </a:rPr>
              <a:t> </a:t>
            </a:r>
            <a:r>
              <a:rPr lang="en-US" sz="2800" b="1" u="sng" dirty="0" smtClean="0">
                <a:latin typeface="Goudy Old Style"/>
                <a:cs typeface="Goudy Old Style"/>
              </a:rPr>
              <a:t>for</a:t>
            </a:r>
            <a:r>
              <a:rPr lang="en-US" sz="2800" b="1" dirty="0" smtClean="0">
                <a:latin typeface="Goudy Old Style"/>
                <a:cs typeface="Goudy Old Style"/>
              </a:rPr>
              <a:t> </a:t>
            </a:r>
            <a:r>
              <a:rPr lang="en-US" sz="2800" b="1" u="sng" dirty="0" smtClean="0">
                <a:latin typeface="Goudy Old Style"/>
                <a:cs typeface="Goudy Old Style"/>
              </a:rPr>
              <a:t>others</a:t>
            </a:r>
            <a:r>
              <a:rPr lang="en-US" sz="2800" b="1" dirty="0" smtClean="0">
                <a:latin typeface="Goudy Old Style"/>
                <a:cs typeface="Goudy Old Style"/>
              </a:rPr>
              <a:t> in one’s life.</a:t>
            </a:r>
            <a:endParaRPr lang="en-US" sz="2800" b="1" dirty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1268632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3" y="677387"/>
            <a:ext cx="6254997" cy="126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I. The instinct to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bond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with </a:t>
            </a:r>
            <a:b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</a:b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   others: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1549" y="1801025"/>
            <a:ext cx="6095725" cy="3589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latin typeface="Goudy Old Style"/>
                <a:cs typeface="Goudy Old Style"/>
              </a:rPr>
              <a:t>2. When the instinct is not </a:t>
            </a:r>
            <a:r>
              <a:rPr lang="en-US" sz="2800" b="1" dirty="0" smtClean="0">
                <a:latin typeface="Goudy Old Style"/>
                <a:cs typeface="Goudy Old Style"/>
              </a:rPr>
              <a:t>well-</a:t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balanced, </a:t>
            </a:r>
            <a:r>
              <a:rPr lang="en-US" sz="2800" b="1" dirty="0" smtClean="0">
                <a:latin typeface="Goudy Old Style"/>
                <a:cs typeface="Goudy Old Style"/>
              </a:rPr>
              <a:t>the bonding instinct can </a:t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negatively impact the man by: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dirty="0" smtClean="0">
                <a:latin typeface="Goudy Old Style"/>
                <a:cs typeface="Goudy Old Style"/>
              </a:rPr>
              <a:t>Failing to recognize the </a:t>
            </a:r>
            <a:r>
              <a:rPr lang="en-US" sz="2800" b="1" u="sng" dirty="0" smtClean="0">
                <a:latin typeface="Goudy Old Style"/>
                <a:cs typeface="Goudy Old Style"/>
              </a:rPr>
              <a:t>need</a:t>
            </a:r>
            <a:r>
              <a:rPr lang="en-US" sz="2800" b="1" dirty="0" smtClean="0">
                <a:latin typeface="Goudy Old Style"/>
                <a:cs typeface="Goudy Old Style"/>
              </a:rPr>
              <a:t> </a:t>
            </a:r>
            <a:r>
              <a:rPr lang="en-US" sz="2800" b="1" u="sng" dirty="0" smtClean="0">
                <a:latin typeface="Goudy Old Style"/>
                <a:cs typeface="Goudy Old Style"/>
              </a:rPr>
              <a:t>for</a:t>
            </a:r>
            <a:r>
              <a:rPr lang="en-US" sz="2800" b="1" dirty="0" smtClean="0">
                <a:latin typeface="Goudy Old Style"/>
                <a:cs typeface="Goudy Old Style"/>
              </a:rPr>
              <a:t> </a:t>
            </a:r>
            <a:r>
              <a:rPr lang="en-US" sz="2800" b="1" u="sng" dirty="0" smtClean="0">
                <a:latin typeface="Goudy Old Style"/>
                <a:cs typeface="Goudy Old Style"/>
              </a:rPr>
              <a:t>others</a:t>
            </a:r>
            <a:r>
              <a:rPr lang="en-US" sz="2800" b="1" dirty="0" smtClean="0">
                <a:latin typeface="Goudy Old Style"/>
                <a:cs typeface="Goudy Old Style"/>
              </a:rPr>
              <a:t> in one’s life.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dirty="0" smtClean="0">
                <a:latin typeface="Goudy Old Style"/>
                <a:cs typeface="Goudy Old Style"/>
              </a:rPr>
              <a:t>Creating a partial bond that concentrates on one attribute of the other individual without seeing the </a:t>
            </a:r>
            <a:r>
              <a:rPr lang="en-US" sz="2800" b="1" u="sng" dirty="0" smtClean="0">
                <a:latin typeface="Goudy Old Style"/>
                <a:cs typeface="Goudy Old Style"/>
              </a:rPr>
              <a:t>whole</a:t>
            </a:r>
            <a:r>
              <a:rPr lang="en-US" sz="2800" b="1" dirty="0" smtClean="0">
                <a:latin typeface="Goudy Old Style"/>
                <a:cs typeface="Goudy Old Style"/>
              </a:rPr>
              <a:t> person.</a:t>
            </a:r>
            <a:endParaRPr lang="en-US" sz="2800" b="1" dirty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472802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3" y="677387"/>
            <a:ext cx="6254997" cy="126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II. The instinct of </a:t>
            </a:r>
            <a:b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</a:b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   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self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-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preservation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4083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3" y="677387"/>
            <a:ext cx="6254997" cy="126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II. The instinct of </a:t>
            </a:r>
            <a:b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</a:b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   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self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-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preservation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1549" y="1998593"/>
            <a:ext cx="6095725" cy="487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latin typeface="Goudy Old Style"/>
                <a:cs typeface="Goudy Old Style"/>
              </a:rPr>
              <a:t>1. When the instinct is balanced, it:</a:t>
            </a:r>
            <a:endParaRPr lang="en-US" sz="2800" b="1" dirty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357777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3" y="677387"/>
            <a:ext cx="6254997" cy="126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II. The instinct of </a:t>
            </a:r>
            <a:b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</a:b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   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self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-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preservation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1549" y="1998593"/>
            <a:ext cx="6095725" cy="1262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latin typeface="Goudy Old Style"/>
                <a:cs typeface="Goudy Old Style"/>
              </a:rPr>
              <a:t>1. When the instinct is balanced, it: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dirty="0" smtClean="0">
                <a:latin typeface="Goudy Old Style"/>
                <a:cs typeface="Goudy Old Style"/>
              </a:rPr>
              <a:t>Gets one to the </a:t>
            </a:r>
            <a:r>
              <a:rPr lang="en-US" sz="2800" b="1" u="sng" dirty="0" smtClean="0">
                <a:latin typeface="Goudy Old Style"/>
                <a:cs typeface="Goudy Old Style"/>
              </a:rPr>
              <a:t>gym</a:t>
            </a:r>
            <a:r>
              <a:rPr lang="en-US" sz="2800" b="1" dirty="0" smtClean="0">
                <a:latin typeface="Goudy Old Style"/>
                <a:cs typeface="Goudy Old Style"/>
              </a:rPr>
              <a:t> several times a week.</a:t>
            </a:r>
            <a:endParaRPr lang="en-US" sz="2800" b="1" dirty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611355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3" y="762059"/>
            <a:ext cx="6254997" cy="242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The second aspect of the internal war within each man is related to the nature of his various *instincts.</a:t>
            </a:r>
          </a:p>
        </p:txBody>
      </p:sp>
    </p:spTree>
    <p:extLst>
      <p:ext uri="{BB962C8B-B14F-4D97-AF65-F5344CB8AC3E}">
        <p14:creationId xmlns:p14="http://schemas.microsoft.com/office/powerpoint/2010/main" val="1299236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3" y="677387"/>
            <a:ext cx="6254997" cy="126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II. The instinct of </a:t>
            </a:r>
            <a:b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</a:b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   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self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-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preservation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1549" y="1998593"/>
            <a:ext cx="6095725" cy="2038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latin typeface="Goudy Old Style"/>
                <a:cs typeface="Goudy Old Style"/>
              </a:rPr>
              <a:t>1. When the instinct is balanced, it: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dirty="0" smtClean="0">
                <a:latin typeface="Goudy Old Style"/>
                <a:cs typeface="Goudy Old Style"/>
              </a:rPr>
              <a:t>Gets one to the </a:t>
            </a:r>
            <a:r>
              <a:rPr lang="en-US" sz="2800" b="1" u="sng" dirty="0" smtClean="0">
                <a:latin typeface="Goudy Old Style"/>
                <a:cs typeface="Goudy Old Style"/>
              </a:rPr>
              <a:t>gym</a:t>
            </a:r>
            <a:r>
              <a:rPr lang="en-US" sz="2800" b="1" dirty="0" smtClean="0">
                <a:latin typeface="Goudy Old Style"/>
                <a:cs typeface="Goudy Old Style"/>
              </a:rPr>
              <a:t> several times a week.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dirty="0" smtClean="0">
                <a:latin typeface="Goudy Old Style"/>
                <a:cs typeface="Goudy Old Style"/>
              </a:rPr>
              <a:t>Encourages one to follow traffic </a:t>
            </a:r>
            <a:r>
              <a:rPr lang="en-US" sz="2800" b="1" u="sng" dirty="0" smtClean="0">
                <a:latin typeface="Goudy Old Style"/>
                <a:cs typeface="Goudy Old Style"/>
              </a:rPr>
              <a:t>laws</a:t>
            </a:r>
            <a:r>
              <a:rPr lang="en-US" sz="2800" b="1" dirty="0" smtClean="0">
                <a:latin typeface="Goudy Old Style"/>
                <a:cs typeface="Goudy Old Style"/>
              </a:rPr>
              <a:t>.</a:t>
            </a:r>
            <a:endParaRPr lang="en-US" sz="2800" b="1" dirty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762902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3" y="677387"/>
            <a:ext cx="6254997" cy="126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II. The instinct of </a:t>
            </a:r>
            <a:b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</a:b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   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self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-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preservation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1549" y="1998593"/>
            <a:ext cx="6095725" cy="281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latin typeface="Goudy Old Style"/>
                <a:cs typeface="Goudy Old Style"/>
              </a:rPr>
              <a:t>1. When the instinct is balanced, it: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dirty="0" smtClean="0">
                <a:latin typeface="Goudy Old Style"/>
                <a:cs typeface="Goudy Old Style"/>
              </a:rPr>
              <a:t>Gets one to the </a:t>
            </a:r>
            <a:r>
              <a:rPr lang="en-US" sz="2800" b="1" u="sng" dirty="0" smtClean="0">
                <a:latin typeface="Goudy Old Style"/>
                <a:cs typeface="Goudy Old Style"/>
              </a:rPr>
              <a:t>gym</a:t>
            </a:r>
            <a:r>
              <a:rPr lang="en-US" sz="2800" b="1" dirty="0" smtClean="0">
                <a:latin typeface="Goudy Old Style"/>
                <a:cs typeface="Goudy Old Style"/>
              </a:rPr>
              <a:t> several times a week.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dirty="0" smtClean="0">
                <a:latin typeface="Goudy Old Style"/>
                <a:cs typeface="Goudy Old Style"/>
              </a:rPr>
              <a:t>Encourages one to follow traffic </a:t>
            </a:r>
            <a:r>
              <a:rPr lang="en-US" sz="2800" b="1" u="sng" dirty="0" smtClean="0">
                <a:latin typeface="Goudy Old Style"/>
                <a:cs typeface="Goudy Old Style"/>
              </a:rPr>
              <a:t>laws</a:t>
            </a:r>
            <a:r>
              <a:rPr lang="en-US" sz="2800" b="1" dirty="0" smtClean="0">
                <a:latin typeface="Goudy Old Style"/>
                <a:cs typeface="Goudy Old Style"/>
              </a:rPr>
              <a:t>.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dirty="0" smtClean="0">
                <a:latin typeface="Goudy Old Style"/>
                <a:cs typeface="Goudy Old Style"/>
              </a:rPr>
              <a:t>Inspires periodic </a:t>
            </a:r>
            <a:r>
              <a:rPr lang="en-US" sz="2800" b="1" u="sng" dirty="0" smtClean="0">
                <a:latin typeface="Goudy Old Style"/>
                <a:cs typeface="Goudy Old Style"/>
              </a:rPr>
              <a:t>doctor</a:t>
            </a:r>
            <a:r>
              <a:rPr lang="en-US" sz="2800" b="1" dirty="0" smtClean="0">
                <a:latin typeface="Goudy Old Style"/>
                <a:cs typeface="Goudy Old Style"/>
              </a:rPr>
              <a:t> visits, especially when pain exists.</a:t>
            </a:r>
            <a:endParaRPr lang="en-US" sz="2800" b="1" dirty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1460201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3" y="677387"/>
            <a:ext cx="6254997" cy="126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II. The instinct of </a:t>
            </a:r>
            <a:b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</a:b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   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self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-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preservation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1549" y="1998593"/>
            <a:ext cx="6095725" cy="1262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latin typeface="Goudy Old Style"/>
                <a:cs typeface="Goudy Old Style"/>
              </a:rPr>
              <a:t>1. When the instinct is balanced, it: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dirty="0" smtClean="0">
                <a:latin typeface="Goudy Old Style"/>
                <a:cs typeface="Goudy Old Style"/>
              </a:rPr>
              <a:t>Supports </a:t>
            </a:r>
            <a:r>
              <a:rPr lang="en-US" sz="2800" b="1" u="sng" dirty="0" smtClean="0">
                <a:latin typeface="Goudy Old Style"/>
                <a:cs typeface="Goudy Old Style"/>
              </a:rPr>
              <a:t>saying</a:t>
            </a:r>
            <a:r>
              <a:rPr lang="en-US" sz="2800" b="1" dirty="0" smtClean="0">
                <a:latin typeface="Goudy Old Style"/>
                <a:cs typeface="Goudy Old Style"/>
              </a:rPr>
              <a:t> </a:t>
            </a:r>
            <a:r>
              <a:rPr lang="en-US" sz="2800" b="1" dirty="0" smtClean="0">
                <a:latin typeface="Goudy Old Style"/>
                <a:cs typeface="Goudy Old Style"/>
              </a:rPr>
              <a:t>“</a:t>
            </a:r>
            <a:r>
              <a:rPr lang="en-US" sz="2800" b="1" u="sng" dirty="0">
                <a:latin typeface="Goudy Old Style"/>
                <a:cs typeface="Goudy Old Style"/>
              </a:rPr>
              <a:t>N</a:t>
            </a:r>
            <a:r>
              <a:rPr lang="en-US" sz="2800" b="1" u="sng" dirty="0" smtClean="0">
                <a:latin typeface="Goudy Old Style"/>
                <a:cs typeface="Goudy Old Style"/>
              </a:rPr>
              <a:t>o</a:t>
            </a:r>
            <a:r>
              <a:rPr lang="en-US" sz="2800" b="1" dirty="0" smtClean="0">
                <a:latin typeface="Goudy Old Style"/>
                <a:cs typeface="Goudy Old Style"/>
              </a:rPr>
              <a:t>” </a:t>
            </a:r>
            <a:r>
              <a:rPr lang="en-US" sz="2800" b="1" dirty="0" smtClean="0">
                <a:latin typeface="Goudy Old Style"/>
                <a:cs typeface="Goudy Old Style"/>
              </a:rPr>
              <a:t>to poor spending habits.</a:t>
            </a:r>
            <a:endParaRPr lang="en-US" sz="2800" b="1" dirty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1001283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3" y="677387"/>
            <a:ext cx="6254997" cy="126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II. The instinct of </a:t>
            </a:r>
            <a:b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</a:b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   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self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-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preservation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1549" y="1998593"/>
            <a:ext cx="6095725" cy="2038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latin typeface="Goudy Old Style"/>
                <a:cs typeface="Goudy Old Style"/>
              </a:rPr>
              <a:t>1. When the instinct is balanced, it: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dirty="0" smtClean="0">
                <a:latin typeface="Goudy Old Style"/>
                <a:cs typeface="Goudy Old Style"/>
              </a:rPr>
              <a:t>Supports </a:t>
            </a:r>
            <a:r>
              <a:rPr lang="en-US" sz="2800" b="1" u="sng" dirty="0" smtClean="0">
                <a:latin typeface="Goudy Old Style"/>
                <a:cs typeface="Goudy Old Style"/>
              </a:rPr>
              <a:t>saying</a:t>
            </a:r>
            <a:r>
              <a:rPr lang="en-US" sz="2800" b="1" dirty="0" smtClean="0">
                <a:latin typeface="Goudy Old Style"/>
                <a:cs typeface="Goudy Old Style"/>
              </a:rPr>
              <a:t> </a:t>
            </a:r>
            <a:r>
              <a:rPr lang="en-US" sz="2800" b="1" dirty="0" smtClean="0">
                <a:latin typeface="Goudy Old Style"/>
                <a:cs typeface="Goudy Old Style"/>
              </a:rPr>
              <a:t>“</a:t>
            </a:r>
            <a:r>
              <a:rPr lang="en-US" sz="2800" b="1" u="sng" dirty="0" smtClean="0">
                <a:latin typeface="Goudy Old Style"/>
                <a:cs typeface="Goudy Old Style"/>
              </a:rPr>
              <a:t>N</a:t>
            </a:r>
            <a:r>
              <a:rPr lang="en-US" sz="2800" b="1" u="sng" dirty="0" smtClean="0">
                <a:latin typeface="Goudy Old Style"/>
                <a:cs typeface="Goudy Old Style"/>
              </a:rPr>
              <a:t>o</a:t>
            </a:r>
            <a:r>
              <a:rPr lang="en-US" sz="2800" b="1" dirty="0" smtClean="0">
                <a:latin typeface="Goudy Old Style"/>
                <a:cs typeface="Goudy Old Style"/>
              </a:rPr>
              <a:t>”</a:t>
            </a:r>
            <a:r>
              <a:rPr lang="en-US" sz="2800" b="1" dirty="0" smtClean="0">
                <a:latin typeface="Goudy Old Style"/>
                <a:cs typeface="Goudy Old Style"/>
              </a:rPr>
              <a:t> </a:t>
            </a:r>
            <a:r>
              <a:rPr lang="en-US" sz="2800" b="1" dirty="0" smtClean="0">
                <a:latin typeface="Goudy Old Style"/>
                <a:cs typeface="Goudy Old Style"/>
              </a:rPr>
              <a:t>to poor spending habits.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dirty="0" smtClean="0">
                <a:latin typeface="Goudy Old Style"/>
                <a:cs typeface="Goudy Old Style"/>
              </a:rPr>
              <a:t>Helps to </a:t>
            </a:r>
            <a:r>
              <a:rPr lang="en-US" sz="2800" b="1" u="sng" dirty="0" smtClean="0">
                <a:latin typeface="Goudy Old Style"/>
                <a:cs typeface="Goudy Old Style"/>
              </a:rPr>
              <a:t>hold</a:t>
            </a:r>
            <a:r>
              <a:rPr lang="en-US" sz="2800" b="1" dirty="0" smtClean="0">
                <a:latin typeface="Goudy Old Style"/>
                <a:cs typeface="Goudy Old Style"/>
              </a:rPr>
              <a:t> one’s tongue with others, including family.</a:t>
            </a:r>
            <a:endParaRPr lang="en-US" sz="2800" b="1" dirty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23588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3" y="677387"/>
            <a:ext cx="6254997" cy="126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II. The instinct of </a:t>
            </a:r>
            <a:b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</a:b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   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self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-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preservation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1549" y="1998593"/>
            <a:ext cx="6095725" cy="281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latin typeface="Goudy Old Style"/>
                <a:cs typeface="Goudy Old Style"/>
              </a:rPr>
              <a:t>1. When the instinct is balanced, it: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dirty="0" smtClean="0">
                <a:latin typeface="Goudy Old Style"/>
                <a:cs typeface="Goudy Old Style"/>
              </a:rPr>
              <a:t>Supports </a:t>
            </a:r>
            <a:r>
              <a:rPr lang="en-US" sz="2800" b="1" u="sng" dirty="0" smtClean="0">
                <a:latin typeface="Goudy Old Style"/>
                <a:cs typeface="Goudy Old Style"/>
              </a:rPr>
              <a:t>saying</a:t>
            </a:r>
            <a:r>
              <a:rPr lang="en-US" sz="2800" b="1" dirty="0" smtClean="0">
                <a:latin typeface="Goudy Old Style"/>
                <a:cs typeface="Goudy Old Style"/>
              </a:rPr>
              <a:t> </a:t>
            </a:r>
            <a:r>
              <a:rPr lang="en-US" sz="2800" b="1" dirty="0" smtClean="0">
                <a:latin typeface="Goudy Old Style"/>
                <a:cs typeface="Goudy Old Style"/>
              </a:rPr>
              <a:t>“</a:t>
            </a:r>
            <a:r>
              <a:rPr lang="en-US" sz="2800" b="1" u="sng" dirty="0" smtClean="0">
                <a:latin typeface="Goudy Old Style"/>
                <a:cs typeface="Goudy Old Style"/>
              </a:rPr>
              <a:t>N</a:t>
            </a:r>
            <a:r>
              <a:rPr lang="en-US" sz="2800" b="1" u="sng" dirty="0" smtClean="0">
                <a:latin typeface="Goudy Old Style"/>
                <a:cs typeface="Goudy Old Style"/>
              </a:rPr>
              <a:t>o</a:t>
            </a:r>
            <a:r>
              <a:rPr lang="en-US" sz="2800" b="1" dirty="0" smtClean="0">
                <a:latin typeface="Goudy Old Style"/>
                <a:cs typeface="Goudy Old Style"/>
              </a:rPr>
              <a:t>” </a:t>
            </a:r>
            <a:r>
              <a:rPr lang="en-US" sz="2800" b="1" dirty="0" smtClean="0">
                <a:latin typeface="Goudy Old Style"/>
                <a:cs typeface="Goudy Old Style"/>
              </a:rPr>
              <a:t>to poor spending habits.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dirty="0" smtClean="0">
                <a:latin typeface="Goudy Old Style"/>
                <a:cs typeface="Goudy Old Style"/>
              </a:rPr>
              <a:t>Helps to </a:t>
            </a:r>
            <a:r>
              <a:rPr lang="en-US" sz="2800" b="1" u="sng" dirty="0" smtClean="0">
                <a:latin typeface="Goudy Old Style"/>
                <a:cs typeface="Goudy Old Style"/>
              </a:rPr>
              <a:t>hold</a:t>
            </a:r>
            <a:r>
              <a:rPr lang="en-US" sz="2800" b="1" dirty="0" smtClean="0">
                <a:latin typeface="Goudy Old Style"/>
                <a:cs typeface="Goudy Old Style"/>
              </a:rPr>
              <a:t> one’s tongue with others, including family.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dirty="0" smtClean="0">
                <a:latin typeface="Goudy Old Style"/>
                <a:cs typeface="Goudy Old Style"/>
              </a:rPr>
              <a:t>Causes one to listen to </a:t>
            </a:r>
            <a:r>
              <a:rPr lang="en-US" sz="2800" b="1" u="sng" dirty="0" smtClean="0">
                <a:latin typeface="Goudy Old Style"/>
                <a:cs typeface="Goudy Old Style"/>
              </a:rPr>
              <a:t>parents</a:t>
            </a:r>
            <a:r>
              <a:rPr lang="en-US" sz="2800" b="1" dirty="0" smtClean="0">
                <a:latin typeface="Goudy Old Style"/>
                <a:cs typeface="Goudy Old Style"/>
              </a:rPr>
              <a:t> when young.</a:t>
            </a:r>
            <a:endParaRPr lang="en-US" sz="2800" b="1" dirty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792710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3" y="677387"/>
            <a:ext cx="6254997" cy="126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II. The instinct of </a:t>
            </a:r>
            <a:b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</a:b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   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self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-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preservation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1549" y="1998593"/>
            <a:ext cx="6095725" cy="1262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latin typeface="Goudy Old Style"/>
                <a:cs typeface="Goudy Old Style"/>
              </a:rPr>
              <a:t>1. When the instinct is balanced, it: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dirty="0" smtClean="0">
                <a:latin typeface="Goudy Old Style"/>
                <a:cs typeface="Goudy Old Style"/>
              </a:rPr>
              <a:t>Encourages one to </a:t>
            </a:r>
            <a:r>
              <a:rPr lang="en-US" sz="2800" b="1" u="sng" dirty="0" smtClean="0">
                <a:latin typeface="Goudy Old Style"/>
                <a:cs typeface="Goudy Old Style"/>
              </a:rPr>
              <a:t>go</a:t>
            </a:r>
            <a:r>
              <a:rPr lang="en-US" sz="2800" b="1" dirty="0" smtClean="0">
                <a:latin typeface="Goudy Old Style"/>
                <a:cs typeface="Goudy Old Style"/>
              </a:rPr>
              <a:t> </a:t>
            </a:r>
            <a:r>
              <a:rPr lang="en-US" sz="2800" b="1" u="sng" dirty="0" smtClean="0">
                <a:latin typeface="Goudy Old Style"/>
                <a:cs typeface="Goudy Old Style"/>
              </a:rPr>
              <a:t>to</a:t>
            </a:r>
            <a:r>
              <a:rPr lang="en-US" sz="2800" b="1" dirty="0" smtClean="0">
                <a:latin typeface="Goudy Old Style"/>
                <a:cs typeface="Goudy Old Style"/>
              </a:rPr>
              <a:t> </a:t>
            </a:r>
            <a:r>
              <a:rPr lang="en-US" sz="2800" b="1" u="sng" dirty="0" smtClean="0">
                <a:latin typeface="Goudy Old Style"/>
                <a:cs typeface="Goudy Old Style"/>
              </a:rPr>
              <a:t>work</a:t>
            </a:r>
            <a:r>
              <a:rPr lang="en-US" sz="2800" b="1" dirty="0" smtClean="0">
                <a:latin typeface="Goudy Old Style"/>
                <a:cs typeface="Goudy Old Style"/>
              </a:rPr>
              <a:t> and pay the bills.</a:t>
            </a:r>
            <a:endParaRPr lang="en-US" sz="2800" b="1" dirty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817565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3" y="677387"/>
            <a:ext cx="6254997" cy="126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II. The instinct of </a:t>
            </a:r>
            <a:b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</a:b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   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self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-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preservation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1549" y="1998593"/>
            <a:ext cx="6095725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latin typeface="Goudy Old Style"/>
                <a:cs typeface="Goudy Old Style"/>
              </a:rPr>
              <a:t>1. When the instinct is balanced, it: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dirty="0" smtClean="0">
                <a:latin typeface="Goudy Old Style"/>
                <a:cs typeface="Goudy Old Style"/>
              </a:rPr>
              <a:t>Encourages one to </a:t>
            </a:r>
            <a:r>
              <a:rPr lang="en-US" sz="2800" b="1" u="sng" dirty="0" smtClean="0">
                <a:latin typeface="Goudy Old Style"/>
                <a:cs typeface="Goudy Old Style"/>
              </a:rPr>
              <a:t>go</a:t>
            </a:r>
            <a:r>
              <a:rPr lang="en-US" sz="2800" b="1" dirty="0" smtClean="0">
                <a:latin typeface="Goudy Old Style"/>
                <a:cs typeface="Goudy Old Style"/>
              </a:rPr>
              <a:t> </a:t>
            </a:r>
            <a:r>
              <a:rPr lang="en-US" sz="2800" b="1" u="sng" dirty="0" smtClean="0">
                <a:latin typeface="Goudy Old Style"/>
                <a:cs typeface="Goudy Old Style"/>
              </a:rPr>
              <a:t>to</a:t>
            </a:r>
            <a:r>
              <a:rPr lang="en-US" sz="2800" b="1" dirty="0" smtClean="0">
                <a:latin typeface="Goudy Old Style"/>
                <a:cs typeface="Goudy Old Style"/>
              </a:rPr>
              <a:t> </a:t>
            </a:r>
            <a:r>
              <a:rPr lang="en-US" sz="2800" b="1" u="sng" dirty="0" smtClean="0">
                <a:latin typeface="Goudy Old Style"/>
                <a:cs typeface="Goudy Old Style"/>
              </a:rPr>
              <a:t>work</a:t>
            </a:r>
            <a:r>
              <a:rPr lang="en-US" sz="2800" b="1" dirty="0" smtClean="0">
                <a:latin typeface="Goudy Old Style"/>
                <a:cs typeface="Goudy Old Style"/>
              </a:rPr>
              <a:t> and pay the bills.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dirty="0" smtClean="0">
                <a:latin typeface="Goudy Old Style"/>
                <a:cs typeface="Goudy Old Style"/>
              </a:rPr>
              <a:t>Reminds one to check a </a:t>
            </a:r>
            <a:r>
              <a:rPr lang="en-US" sz="2800" b="1" u="sng" dirty="0" smtClean="0">
                <a:latin typeface="Goudy Old Style"/>
                <a:cs typeface="Goudy Old Style"/>
              </a:rPr>
              <a:t>second</a:t>
            </a:r>
            <a:r>
              <a:rPr lang="en-US" sz="2800" b="1" dirty="0" smtClean="0">
                <a:latin typeface="Goudy Old Style"/>
                <a:cs typeface="Goudy Old Style"/>
              </a:rPr>
              <a:t> time if a situation is potentially dangerous.</a:t>
            </a:r>
            <a:endParaRPr lang="en-US" sz="2800" b="1" dirty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449361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3" y="677387"/>
            <a:ext cx="6254997" cy="126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II. The instinct of </a:t>
            </a:r>
            <a:b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</a:b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   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self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-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preservation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1549" y="1998593"/>
            <a:ext cx="6095725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latin typeface="Goudy Old Style"/>
                <a:cs typeface="Goudy Old Style"/>
              </a:rPr>
              <a:t>1. When the instinct is balanced, it: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dirty="0" smtClean="0">
                <a:latin typeface="Goudy Old Style"/>
                <a:cs typeface="Goudy Old Style"/>
              </a:rPr>
              <a:t>Encourages one to </a:t>
            </a:r>
            <a:r>
              <a:rPr lang="en-US" sz="2800" b="1" u="sng" dirty="0" smtClean="0">
                <a:latin typeface="Goudy Old Style"/>
                <a:cs typeface="Goudy Old Style"/>
              </a:rPr>
              <a:t>go</a:t>
            </a:r>
            <a:r>
              <a:rPr lang="en-US" sz="2800" b="1" dirty="0" smtClean="0">
                <a:latin typeface="Goudy Old Style"/>
                <a:cs typeface="Goudy Old Style"/>
              </a:rPr>
              <a:t> </a:t>
            </a:r>
            <a:r>
              <a:rPr lang="en-US" sz="2800" b="1" u="sng" dirty="0" smtClean="0">
                <a:latin typeface="Goudy Old Style"/>
                <a:cs typeface="Goudy Old Style"/>
              </a:rPr>
              <a:t>to</a:t>
            </a:r>
            <a:r>
              <a:rPr lang="en-US" sz="2800" b="1" dirty="0" smtClean="0">
                <a:latin typeface="Goudy Old Style"/>
                <a:cs typeface="Goudy Old Style"/>
              </a:rPr>
              <a:t> </a:t>
            </a:r>
            <a:r>
              <a:rPr lang="en-US" sz="2800" b="1" u="sng" dirty="0" smtClean="0">
                <a:latin typeface="Goudy Old Style"/>
                <a:cs typeface="Goudy Old Style"/>
              </a:rPr>
              <a:t>work</a:t>
            </a:r>
            <a:r>
              <a:rPr lang="en-US" sz="2800" b="1" dirty="0" smtClean="0">
                <a:latin typeface="Goudy Old Style"/>
                <a:cs typeface="Goudy Old Style"/>
              </a:rPr>
              <a:t> and pay the bills.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dirty="0" smtClean="0">
                <a:latin typeface="Goudy Old Style"/>
                <a:cs typeface="Goudy Old Style"/>
              </a:rPr>
              <a:t>Reminds one to check a </a:t>
            </a:r>
            <a:r>
              <a:rPr lang="en-US" sz="2800" b="1" u="sng" dirty="0" smtClean="0">
                <a:latin typeface="Goudy Old Style"/>
                <a:cs typeface="Goudy Old Style"/>
              </a:rPr>
              <a:t>second</a:t>
            </a:r>
            <a:r>
              <a:rPr lang="en-US" sz="2800" b="1" dirty="0" smtClean="0">
                <a:latin typeface="Goudy Old Style"/>
                <a:cs typeface="Goudy Old Style"/>
              </a:rPr>
              <a:t> time if a situation is potentially dangerous.</a:t>
            </a:r>
            <a:endParaRPr lang="en-US" sz="2800" b="1" dirty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1297348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3" y="677387"/>
            <a:ext cx="6254997" cy="126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“A lot of people had sight, but few had vision.”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34992" y="2026817"/>
            <a:ext cx="3330072" cy="875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latin typeface="Goudy Old Style"/>
                <a:cs typeface="Goudy Old Style"/>
              </a:rPr>
              <a:t>Sam Houston’s Great-Great-Granddaughter</a:t>
            </a:r>
            <a:endParaRPr lang="en-US" sz="2800" b="1" dirty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527065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3" y="564491"/>
            <a:ext cx="6254997" cy="126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II. The instinct of </a:t>
            </a:r>
            <a:b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</a:b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   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self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-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preservation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1549" y="1829249"/>
            <a:ext cx="6095725" cy="487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latin typeface="Goudy Old Style"/>
                <a:cs typeface="Goudy Old Style"/>
              </a:rPr>
              <a:t>2</a:t>
            </a:r>
            <a:r>
              <a:rPr lang="en-US" sz="2800" b="1" dirty="0" smtClean="0">
                <a:latin typeface="Goudy Old Style"/>
                <a:cs typeface="Goudy Old Style"/>
              </a:rPr>
              <a:t>. When the instinct is imbalanced, it:</a:t>
            </a:r>
          </a:p>
        </p:txBody>
      </p:sp>
    </p:spTree>
    <p:extLst>
      <p:ext uri="{BB962C8B-B14F-4D97-AF65-F5344CB8AC3E}">
        <p14:creationId xmlns:p14="http://schemas.microsoft.com/office/powerpoint/2010/main" val="2235510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3" y="762059"/>
            <a:ext cx="6254997" cy="301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Instincts were given as part of man’s giftedness, but can become imbalanced or misused due to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spandex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male decisions.</a:t>
            </a:r>
          </a:p>
        </p:txBody>
      </p:sp>
    </p:spTree>
    <p:extLst>
      <p:ext uri="{BB962C8B-B14F-4D97-AF65-F5344CB8AC3E}">
        <p14:creationId xmlns:p14="http://schemas.microsoft.com/office/powerpoint/2010/main" val="3543673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3" y="564491"/>
            <a:ext cx="6254997" cy="126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II. The instinct of </a:t>
            </a:r>
            <a:b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</a:b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   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self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-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preservation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1549" y="1829249"/>
            <a:ext cx="6095725" cy="1262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latin typeface="Goudy Old Style"/>
                <a:cs typeface="Goudy Old Style"/>
              </a:rPr>
              <a:t>2</a:t>
            </a:r>
            <a:r>
              <a:rPr lang="en-US" sz="2800" b="1" dirty="0" smtClean="0">
                <a:latin typeface="Goudy Old Style"/>
                <a:cs typeface="Goudy Old Style"/>
              </a:rPr>
              <a:t>. When the instinct is imbalanced, it: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dirty="0" smtClean="0">
                <a:latin typeface="Goudy Old Style"/>
                <a:cs typeface="Goudy Old Style"/>
              </a:rPr>
              <a:t>Views most relationships from a </a:t>
            </a:r>
            <a:r>
              <a:rPr lang="en-US" sz="2800" b="1" u="sng" dirty="0" smtClean="0">
                <a:latin typeface="Goudy Old Style"/>
                <a:cs typeface="Goudy Old Style"/>
              </a:rPr>
              <a:t>selfish</a:t>
            </a:r>
            <a:r>
              <a:rPr lang="en-US" sz="2800" b="1" dirty="0" smtClean="0">
                <a:latin typeface="Goudy Old Style"/>
                <a:cs typeface="Goudy Old Style"/>
              </a:rPr>
              <a:t> perspective.</a:t>
            </a:r>
            <a:endParaRPr lang="en-US" sz="2800" b="1" dirty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545551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3" y="564491"/>
            <a:ext cx="6254997" cy="126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II. The instinct of </a:t>
            </a:r>
            <a:b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</a:b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   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self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-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preservation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1549" y="1829249"/>
            <a:ext cx="6095725" cy="2038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latin typeface="Goudy Old Style"/>
                <a:cs typeface="Goudy Old Style"/>
              </a:rPr>
              <a:t>2</a:t>
            </a:r>
            <a:r>
              <a:rPr lang="en-US" sz="2800" b="1" dirty="0" smtClean="0">
                <a:latin typeface="Goudy Old Style"/>
                <a:cs typeface="Goudy Old Style"/>
              </a:rPr>
              <a:t>. When the instinct is imbalanced, it: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dirty="0" smtClean="0">
                <a:latin typeface="Goudy Old Style"/>
                <a:cs typeface="Goudy Old Style"/>
              </a:rPr>
              <a:t>Views most relationships from a </a:t>
            </a:r>
            <a:r>
              <a:rPr lang="en-US" sz="2800" b="1" u="sng" dirty="0" smtClean="0">
                <a:latin typeface="Goudy Old Style"/>
                <a:cs typeface="Goudy Old Style"/>
              </a:rPr>
              <a:t>selfish</a:t>
            </a:r>
            <a:r>
              <a:rPr lang="en-US" sz="2800" b="1" dirty="0" smtClean="0">
                <a:latin typeface="Goudy Old Style"/>
                <a:cs typeface="Goudy Old Style"/>
              </a:rPr>
              <a:t> perspective.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dirty="0" smtClean="0">
                <a:latin typeface="Goudy Old Style"/>
                <a:cs typeface="Goudy Old Style"/>
              </a:rPr>
              <a:t>Narcissistically expects that one’s personal needs should come </a:t>
            </a:r>
            <a:r>
              <a:rPr lang="en-US" sz="2800" b="1" u="sng" dirty="0" smtClean="0">
                <a:latin typeface="Goudy Old Style"/>
                <a:cs typeface="Goudy Old Style"/>
              </a:rPr>
              <a:t>first</a:t>
            </a:r>
            <a:r>
              <a:rPr lang="en-US" sz="2800" b="1" dirty="0" smtClean="0">
                <a:latin typeface="Goudy Old Style"/>
                <a:cs typeface="Goudy Old Style"/>
              </a:rPr>
              <a:t>.</a:t>
            </a:r>
            <a:endParaRPr lang="en-US" sz="2800" b="1" dirty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180473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3" y="564491"/>
            <a:ext cx="6254997" cy="126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II. The instinct of </a:t>
            </a:r>
            <a:b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</a:b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   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self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-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preservation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1549" y="1829249"/>
            <a:ext cx="6095725" cy="281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latin typeface="Goudy Old Style"/>
                <a:cs typeface="Goudy Old Style"/>
              </a:rPr>
              <a:t>2</a:t>
            </a:r>
            <a:r>
              <a:rPr lang="en-US" sz="2800" b="1" dirty="0" smtClean="0">
                <a:latin typeface="Goudy Old Style"/>
                <a:cs typeface="Goudy Old Style"/>
              </a:rPr>
              <a:t>. When the instinct is imbalanced, it: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dirty="0" smtClean="0">
                <a:latin typeface="Goudy Old Style"/>
                <a:cs typeface="Goudy Old Style"/>
              </a:rPr>
              <a:t>Views most relationships from a </a:t>
            </a:r>
            <a:r>
              <a:rPr lang="en-US" sz="2800" b="1" u="sng" dirty="0" smtClean="0">
                <a:latin typeface="Goudy Old Style"/>
                <a:cs typeface="Goudy Old Style"/>
              </a:rPr>
              <a:t>selfish</a:t>
            </a:r>
            <a:r>
              <a:rPr lang="en-US" sz="2800" b="1" dirty="0" smtClean="0">
                <a:latin typeface="Goudy Old Style"/>
                <a:cs typeface="Goudy Old Style"/>
              </a:rPr>
              <a:t> perspective.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dirty="0" smtClean="0">
                <a:latin typeface="Goudy Old Style"/>
                <a:cs typeface="Goudy Old Style"/>
              </a:rPr>
              <a:t>Narcissistically expects that one’s personal needs should come </a:t>
            </a:r>
            <a:r>
              <a:rPr lang="en-US" sz="2800" b="1" u="sng" dirty="0" smtClean="0">
                <a:latin typeface="Goudy Old Style"/>
                <a:cs typeface="Goudy Old Style"/>
              </a:rPr>
              <a:t>first</a:t>
            </a:r>
            <a:r>
              <a:rPr lang="en-US" sz="2800" b="1" dirty="0" smtClean="0">
                <a:latin typeface="Goudy Old Style"/>
                <a:cs typeface="Goudy Old Style"/>
              </a:rPr>
              <a:t>.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dirty="0" smtClean="0">
                <a:latin typeface="Goudy Old Style"/>
                <a:cs typeface="Goudy Old Style"/>
              </a:rPr>
              <a:t>Is unable to respect people with different </a:t>
            </a:r>
            <a:r>
              <a:rPr lang="en-US" sz="2800" b="1" u="sng" dirty="0" smtClean="0">
                <a:latin typeface="Goudy Old Style"/>
                <a:cs typeface="Goudy Old Style"/>
              </a:rPr>
              <a:t>viewpoints</a:t>
            </a:r>
            <a:r>
              <a:rPr lang="en-US" sz="2800" b="1" dirty="0" smtClean="0">
                <a:latin typeface="Goudy Old Style"/>
                <a:cs typeface="Goudy Old Style"/>
              </a:rPr>
              <a:t>.</a:t>
            </a:r>
            <a:endParaRPr lang="en-US" sz="2800" b="1" dirty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703689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3" y="564491"/>
            <a:ext cx="6254997" cy="126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II. The instinct of </a:t>
            </a:r>
            <a:b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</a:b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   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self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-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preservation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1549" y="1829249"/>
            <a:ext cx="6095725" cy="1650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latin typeface="Goudy Old Style"/>
                <a:cs typeface="Goudy Old Style"/>
              </a:rPr>
              <a:t>2</a:t>
            </a:r>
            <a:r>
              <a:rPr lang="en-US" sz="2800" b="1" dirty="0" smtClean="0">
                <a:latin typeface="Goudy Old Style"/>
                <a:cs typeface="Goudy Old Style"/>
              </a:rPr>
              <a:t>. When the instinct is imbalanced, it: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dirty="0" smtClean="0">
                <a:latin typeface="Goudy Old Style"/>
                <a:cs typeface="Goudy Old Style"/>
              </a:rPr>
              <a:t>Becomes self-absorbed, creating an inability to listen to the deep </a:t>
            </a:r>
            <a:r>
              <a:rPr lang="en-US" sz="2800" b="1" u="sng" dirty="0" smtClean="0">
                <a:latin typeface="Goudy Old Style"/>
                <a:cs typeface="Goudy Old Style"/>
              </a:rPr>
              <a:t>needs</a:t>
            </a:r>
            <a:r>
              <a:rPr lang="en-US" sz="2800" b="1" dirty="0" smtClean="0">
                <a:latin typeface="Goudy Old Style"/>
                <a:cs typeface="Goudy Old Style"/>
              </a:rPr>
              <a:t> </a:t>
            </a:r>
            <a:r>
              <a:rPr lang="en-US" sz="2800" b="1" u="sng" dirty="0" smtClean="0">
                <a:latin typeface="Goudy Old Style"/>
                <a:cs typeface="Goudy Old Style"/>
              </a:rPr>
              <a:t>of</a:t>
            </a:r>
            <a:r>
              <a:rPr lang="en-US" sz="2800" b="1" dirty="0" smtClean="0">
                <a:latin typeface="Goudy Old Style"/>
                <a:cs typeface="Goudy Old Style"/>
              </a:rPr>
              <a:t> </a:t>
            </a:r>
            <a:r>
              <a:rPr lang="en-US" sz="2800" b="1" u="sng" dirty="0" smtClean="0">
                <a:latin typeface="Goudy Old Style"/>
                <a:cs typeface="Goudy Old Style"/>
              </a:rPr>
              <a:t>others</a:t>
            </a:r>
            <a:r>
              <a:rPr lang="en-US" sz="2800" b="1" dirty="0" smtClean="0">
                <a:latin typeface="Goudy Old Style"/>
                <a:cs typeface="Goudy Old Style"/>
              </a:rPr>
              <a:t>.</a:t>
            </a:r>
            <a:endParaRPr lang="en-US" sz="2800" b="1" dirty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389615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3" y="564491"/>
            <a:ext cx="6254997" cy="126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II. The instinct of </a:t>
            </a:r>
            <a:b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</a:b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   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self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-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preservation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1549" y="1829249"/>
            <a:ext cx="6095725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latin typeface="Goudy Old Style"/>
                <a:cs typeface="Goudy Old Style"/>
              </a:rPr>
              <a:t>2</a:t>
            </a:r>
            <a:r>
              <a:rPr lang="en-US" sz="2800" b="1" dirty="0" smtClean="0">
                <a:latin typeface="Goudy Old Style"/>
                <a:cs typeface="Goudy Old Style"/>
              </a:rPr>
              <a:t>. When the instinct is imbalanced, it: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dirty="0" smtClean="0">
                <a:latin typeface="Goudy Old Style"/>
                <a:cs typeface="Goudy Old Style"/>
              </a:rPr>
              <a:t>Becomes self-absorbed, creating an inability to listen to the deep </a:t>
            </a:r>
            <a:r>
              <a:rPr lang="en-US" sz="2800" b="1" u="sng" dirty="0" smtClean="0">
                <a:latin typeface="Goudy Old Style"/>
                <a:cs typeface="Goudy Old Style"/>
              </a:rPr>
              <a:t>needs</a:t>
            </a:r>
            <a:r>
              <a:rPr lang="en-US" sz="2800" b="1" dirty="0" smtClean="0">
                <a:latin typeface="Goudy Old Style"/>
                <a:cs typeface="Goudy Old Style"/>
              </a:rPr>
              <a:t> </a:t>
            </a:r>
            <a:r>
              <a:rPr lang="en-US" sz="2800" b="1" u="sng" dirty="0" smtClean="0">
                <a:latin typeface="Goudy Old Style"/>
                <a:cs typeface="Goudy Old Style"/>
              </a:rPr>
              <a:t>of</a:t>
            </a:r>
            <a:r>
              <a:rPr lang="en-US" sz="2800" b="1" dirty="0" smtClean="0">
                <a:latin typeface="Goudy Old Style"/>
                <a:cs typeface="Goudy Old Style"/>
              </a:rPr>
              <a:t> </a:t>
            </a:r>
            <a:r>
              <a:rPr lang="en-US" sz="2800" b="1" u="sng" dirty="0" smtClean="0">
                <a:latin typeface="Goudy Old Style"/>
                <a:cs typeface="Goudy Old Style"/>
              </a:rPr>
              <a:t>others</a:t>
            </a:r>
            <a:r>
              <a:rPr lang="en-US" sz="2800" b="1" dirty="0" smtClean="0">
                <a:latin typeface="Goudy Old Style"/>
                <a:cs typeface="Goudy Old Style"/>
              </a:rPr>
              <a:t>.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dirty="0" smtClean="0">
                <a:latin typeface="Goudy Old Style"/>
                <a:cs typeface="Goudy Old Style"/>
              </a:rPr>
              <a:t>Refuses to initiate reasonable </a:t>
            </a:r>
            <a:r>
              <a:rPr lang="en-US" sz="2800" b="1" u="sng" dirty="0" smtClean="0">
                <a:latin typeface="Goudy Old Style"/>
                <a:cs typeface="Goudy Old Style"/>
              </a:rPr>
              <a:t>risk</a:t>
            </a:r>
            <a:r>
              <a:rPr lang="en-US" sz="2800" b="1" dirty="0" smtClean="0">
                <a:latin typeface="Goudy Old Style"/>
                <a:cs typeface="Goudy Old Style"/>
              </a:rPr>
              <a:t> to succeed.</a:t>
            </a:r>
            <a:endParaRPr lang="en-US" sz="2800" b="1" dirty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1455915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3" y="564491"/>
            <a:ext cx="6254997" cy="126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II. The instinct of </a:t>
            </a:r>
            <a:b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</a:b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   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self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-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preservation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1549" y="1829249"/>
            <a:ext cx="6095725" cy="3589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latin typeface="Goudy Old Style"/>
                <a:cs typeface="Goudy Old Style"/>
              </a:rPr>
              <a:t>2</a:t>
            </a:r>
            <a:r>
              <a:rPr lang="en-US" sz="2800" b="1" dirty="0" smtClean="0">
                <a:latin typeface="Goudy Old Style"/>
                <a:cs typeface="Goudy Old Style"/>
              </a:rPr>
              <a:t>. When the instinct is imbalanced, it: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dirty="0" smtClean="0">
                <a:latin typeface="Goudy Old Style"/>
                <a:cs typeface="Goudy Old Style"/>
              </a:rPr>
              <a:t>Becomes self-absorbed, creating an inability to listen to the deep </a:t>
            </a:r>
            <a:r>
              <a:rPr lang="en-US" sz="2800" b="1" u="sng" dirty="0" smtClean="0">
                <a:latin typeface="Goudy Old Style"/>
                <a:cs typeface="Goudy Old Style"/>
              </a:rPr>
              <a:t>needs</a:t>
            </a:r>
            <a:r>
              <a:rPr lang="en-US" sz="2800" b="1" dirty="0" smtClean="0">
                <a:latin typeface="Goudy Old Style"/>
                <a:cs typeface="Goudy Old Style"/>
              </a:rPr>
              <a:t> </a:t>
            </a:r>
            <a:r>
              <a:rPr lang="en-US" sz="2800" b="1" u="sng" dirty="0" smtClean="0">
                <a:latin typeface="Goudy Old Style"/>
                <a:cs typeface="Goudy Old Style"/>
              </a:rPr>
              <a:t>of</a:t>
            </a:r>
            <a:r>
              <a:rPr lang="en-US" sz="2800" b="1" dirty="0" smtClean="0">
                <a:latin typeface="Goudy Old Style"/>
                <a:cs typeface="Goudy Old Style"/>
              </a:rPr>
              <a:t> </a:t>
            </a:r>
            <a:r>
              <a:rPr lang="en-US" sz="2800" b="1" u="sng" dirty="0" smtClean="0">
                <a:latin typeface="Goudy Old Style"/>
                <a:cs typeface="Goudy Old Style"/>
              </a:rPr>
              <a:t>others</a:t>
            </a:r>
            <a:r>
              <a:rPr lang="en-US" sz="2800" b="1" dirty="0" smtClean="0">
                <a:latin typeface="Goudy Old Style"/>
                <a:cs typeface="Goudy Old Style"/>
              </a:rPr>
              <a:t>.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dirty="0" smtClean="0">
                <a:latin typeface="Goudy Old Style"/>
                <a:cs typeface="Goudy Old Style"/>
              </a:rPr>
              <a:t>Refuses to initiate reasonable </a:t>
            </a:r>
            <a:r>
              <a:rPr lang="en-US" sz="2800" b="1" u="sng" dirty="0" smtClean="0">
                <a:latin typeface="Goudy Old Style"/>
                <a:cs typeface="Goudy Old Style"/>
              </a:rPr>
              <a:t>risk</a:t>
            </a:r>
            <a:r>
              <a:rPr lang="en-US" sz="2800" b="1" dirty="0" smtClean="0">
                <a:latin typeface="Goudy Old Style"/>
                <a:cs typeface="Goudy Old Style"/>
              </a:rPr>
              <a:t> to succeed.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dirty="0" smtClean="0">
                <a:latin typeface="Goudy Old Style"/>
                <a:cs typeface="Goudy Old Style"/>
              </a:rPr>
              <a:t>Denies one’s </a:t>
            </a:r>
            <a:r>
              <a:rPr lang="en-US" sz="2800" b="1" u="sng" dirty="0" smtClean="0">
                <a:latin typeface="Goudy Old Style"/>
                <a:cs typeface="Goudy Old Style"/>
              </a:rPr>
              <a:t>failure</a:t>
            </a:r>
            <a:r>
              <a:rPr lang="en-US" sz="2800" b="1" dirty="0" smtClean="0">
                <a:latin typeface="Goudy Old Style"/>
                <a:cs typeface="Goudy Old Style"/>
              </a:rPr>
              <a:t> and does not allow for growth </a:t>
            </a:r>
            <a:r>
              <a:rPr lang="en-US" sz="2800" b="1" dirty="0" smtClean="0">
                <a:latin typeface="Goudy Old Style"/>
                <a:cs typeface="Goudy Old Style"/>
              </a:rPr>
              <a:t>as a result of his imperfections.</a:t>
            </a:r>
            <a:endParaRPr lang="en-US" sz="2800" b="1" dirty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850934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3" y="564491"/>
            <a:ext cx="6254997" cy="126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II. The instinct of </a:t>
            </a:r>
            <a:b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</a:b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   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self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-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preservation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1549" y="1829249"/>
            <a:ext cx="6095725" cy="1650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latin typeface="Goudy Old Style"/>
                <a:cs typeface="Goudy Old Style"/>
              </a:rPr>
              <a:t>2</a:t>
            </a:r>
            <a:r>
              <a:rPr lang="en-US" sz="2800" b="1" dirty="0" smtClean="0">
                <a:latin typeface="Goudy Old Style"/>
                <a:cs typeface="Goudy Old Style"/>
              </a:rPr>
              <a:t>. When the instinct is imbalanced, it: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dirty="0" smtClean="0">
                <a:latin typeface="Goudy Old Style"/>
                <a:cs typeface="Goudy Old Style"/>
              </a:rPr>
              <a:t>Remains unwilling to reach complex objectives through </a:t>
            </a:r>
            <a:r>
              <a:rPr lang="en-US" sz="2800" b="1" u="sng" dirty="0" smtClean="0">
                <a:latin typeface="Goudy Old Style"/>
                <a:cs typeface="Goudy Old Style"/>
              </a:rPr>
              <a:t>teamwork</a:t>
            </a:r>
            <a:r>
              <a:rPr lang="en-US" sz="2800" b="1" dirty="0" smtClean="0">
                <a:latin typeface="Goudy Old Style"/>
                <a:cs typeface="Goudy Old Style"/>
              </a:rPr>
              <a:t>.</a:t>
            </a:r>
            <a:endParaRPr lang="en-US" sz="2800" b="1" dirty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1216318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3" y="564491"/>
            <a:ext cx="6254997" cy="1848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So if you consider me your partner, welcome Him as you would welcome Me.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99411" y="2591313"/>
            <a:ext cx="6095725" cy="487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latin typeface="Goudy Old Style"/>
                <a:cs typeface="Goudy Old Style"/>
              </a:rPr>
              <a:t>Philemon 17</a:t>
            </a:r>
            <a:endParaRPr lang="en-US" sz="2800" b="1" dirty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215881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3" y="564491"/>
            <a:ext cx="625499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err="1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III.The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instinct to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flee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2442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3" y="564491"/>
            <a:ext cx="625499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err="1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III.The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instinct to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flee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1979" y="1321217"/>
            <a:ext cx="6095725" cy="875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latin typeface="Goudy Old Style"/>
                <a:cs typeface="Goudy Old Style"/>
              </a:rPr>
              <a:t>1. When the instinct is balanced, it </a:t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recognizes:</a:t>
            </a:r>
            <a:endParaRPr lang="en-US" sz="2800" b="1" dirty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1863858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3" y="677387"/>
            <a:ext cx="6254997" cy="126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I. The instinct to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bond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with </a:t>
            </a:r>
            <a:b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</a:b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   others:</a:t>
            </a:r>
          </a:p>
        </p:txBody>
      </p:sp>
    </p:spTree>
    <p:extLst>
      <p:ext uri="{BB962C8B-B14F-4D97-AF65-F5344CB8AC3E}">
        <p14:creationId xmlns:p14="http://schemas.microsoft.com/office/powerpoint/2010/main" val="2659204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3" y="564491"/>
            <a:ext cx="625499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err="1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III.The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instinct to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flee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1979" y="1321217"/>
            <a:ext cx="5464811" cy="1650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latin typeface="Goudy Old Style"/>
                <a:cs typeface="Goudy Old Style"/>
              </a:rPr>
              <a:t>1. When the instinct is balanced, it </a:t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recognizes: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dirty="0" smtClean="0">
                <a:latin typeface="Goudy Old Style"/>
                <a:cs typeface="Goudy Old Style"/>
              </a:rPr>
              <a:t>Physical dangers that are </a:t>
            </a:r>
            <a:r>
              <a:rPr lang="en-US" sz="2800" b="1" u="sng" dirty="0" smtClean="0">
                <a:latin typeface="Goudy Old Style"/>
                <a:cs typeface="Goudy Old Style"/>
              </a:rPr>
              <a:t>harmful</a:t>
            </a:r>
            <a:r>
              <a:rPr lang="en-US" sz="2800" b="1" dirty="0" smtClean="0">
                <a:latin typeface="Goudy Old Style"/>
                <a:cs typeface="Goudy Old Style"/>
              </a:rPr>
              <a:t>.</a:t>
            </a:r>
            <a:endParaRPr lang="en-US" sz="2800" b="1" dirty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824969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3" y="564491"/>
            <a:ext cx="625499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err="1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III.The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instinct to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flee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1979" y="1321217"/>
            <a:ext cx="5464811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latin typeface="Goudy Old Style"/>
                <a:cs typeface="Goudy Old Style"/>
              </a:rPr>
              <a:t>1. When the instinct is balanced, it </a:t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recognizes: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dirty="0" smtClean="0">
                <a:latin typeface="Goudy Old Style"/>
                <a:cs typeface="Goudy Old Style"/>
              </a:rPr>
              <a:t>Physical dangers that are </a:t>
            </a:r>
            <a:r>
              <a:rPr lang="en-US" sz="2800" b="1" u="sng" dirty="0" smtClean="0">
                <a:latin typeface="Goudy Old Style"/>
                <a:cs typeface="Goudy Old Style"/>
              </a:rPr>
              <a:t>harmful</a:t>
            </a:r>
            <a:r>
              <a:rPr lang="en-US" sz="2800" b="1" dirty="0" smtClean="0">
                <a:latin typeface="Goudy Old Style"/>
                <a:cs typeface="Goudy Old Style"/>
              </a:rPr>
              <a:t>.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dirty="0" smtClean="0">
                <a:latin typeface="Goudy Old Style"/>
                <a:cs typeface="Goudy Old Style"/>
              </a:rPr>
              <a:t>Cultural </a:t>
            </a:r>
            <a:r>
              <a:rPr lang="en-US" sz="2800" b="1" u="sng" dirty="0" smtClean="0">
                <a:latin typeface="Goudy Old Style"/>
                <a:cs typeface="Goudy Old Style"/>
              </a:rPr>
              <a:t>influences</a:t>
            </a:r>
            <a:r>
              <a:rPr lang="en-US" sz="2800" b="1" dirty="0" smtClean="0">
                <a:latin typeface="Goudy Old Style"/>
                <a:cs typeface="Goudy Old Style"/>
              </a:rPr>
              <a:t> corrupt one’s internal world.</a:t>
            </a:r>
            <a:endParaRPr lang="en-US" sz="2800" b="1" dirty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580886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3" y="564491"/>
            <a:ext cx="625499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err="1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III.The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instinct to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flee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1979" y="1321217"/>
            <a:ext cx="5464811" cy="3589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latin typeface="Goudy Old Style"/>
                <a:cs typeface="Goudy Old Style"/>
              </a:rPr>
              <a:t>1. When the instinct is balanced, it </a:t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recognizes: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dirty="0" smtClean="0">
                <a:latin typeface="Goudy Old Style"/>
                <a:cs typeface="Goudy Old Style"/>
              </a:rPr>
              <a:t>Physical dangers that are </a:t>
            </a:r>
            <a:r>
              <a:rPr lang="en-US" sz="2800" b="1" u="sng" dirty="0" smtClean="0">
                <a:latin typeface="Goudy Old Style"/>
                <a:cs typeface="Goudy Old Style"/>
              </a:rPr>
              <a:t>harmful</a:t>
            </a:r>
            <a:r>
              <a:rPr lang="en-US" sz="2800" b="1" dirty="0" smtClean="0">
                <a:latin typeface="Goudy Old Style"/>
                <a:cs typeface="Goudy Old Style"/>
              </a:rPr>
              <a:t>.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dirty="0" smtClean="0">
                <a:latin typeface="Goudy Old Style"/>
                <a:cs typeface="Goudy Old Style"/>
              </a:rPr>
              <a:t>Cultural </a:t>
            </a:r>
            <a:r>
              <a:rPr lang="en-US" sz="2800" b="1" u="sng" dirty="0" smtClean="0">
                <a:latin typeface="Goudy Old Style"/>
                <a:cs typeface="Goudy Old Style"/>
              </a:rPr>
              <a:t>influences</a:t>
            </a:r>
            <a:r>
              <a:rPr lang="en-US" sz="2800" b="1" dirty="0" smtClean="0">
                <a:latin typeface="Goudy Old Style"/>
                <a:cs typeface="Goudy Old Style"/>
              </a:rPr>
              <a:t> corrupt one’s internal world.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u="sng" dirty="0" smtClean="0">
                <a:latin typeface="Goudy Old Style"/>
                <a:cs typeface="Goudy Old Style"/>
              </a:rPr>
              <a:t>Relationships</a:t>
            </a:r>
            <a:r>
              <a:rPr lang="en-US" sz="2800" b="1" dirty="0" smtClean="0">
                <a:latin typeface="Goudy Old Style"/>
                <a:cs typeface="Goudy Old Style"/>
              </a:rPr>
              <a:t> that are detrimental in which to be involved.</a:t>
            </a:r>
            <a:endParaRPr lang="en-US" sz="2800" b="1" u="sng" dirty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019147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3" y="564491"/>
            <a:ext cx="625499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err="1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III.The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instinct to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flee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1979" y="1321217"/>
            <a:ext cx="5464811" cy="1650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latin typeface="Goudy Old Style"/>
                <a:cs typeface="Goudy Old Style"/>
              </a:rPr>
              <a:t>1. When the instinct is balanced, it </a:t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recognizes: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u="sng" dirty="0" smtClean="0">
                <a:latin typeface="Goudy Old Style"/>
                <a:cs typeface="Goudy Old Style"/>
              </a:rPr>
              <a:t>Actions</a:t>
            </a:r>
            <a:r>
              <a:rPr lang="en-US" sz="2800" b="1" dirty="0" smtClean="0">
                <a:latin typeface="Goudy Old Style"/>
                <a:cs typeface="Goudy Old Style"/>
              </a:rPr>
              <a:t> that are unhealthy and destructive.</a:t>
            </a:r>
            <a:endParaRPr lang="en-US" sz="2800" b="1" u="sng" dirty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1283682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3" y="564491"/>
            <a:ext cx="625499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err="1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III.The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instinct to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flee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1979" y="1321217"/>
            <a:ext cx="5464811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latin typeface="Goudy Old Style"/>
                <a:cs typeface="Goudy Old Style"/>
              </a:rPr>
              <a:t>1. When the instinct is balanced, it </a:t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recognizes: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u="sng" dirty="0" smtClean="0">
                <a:latin typeface="Goudy Old Style"/>
                <a:cs typeface="Goudy Old Style"/>
              </a:rPr>
              <a:t>Actions</a:t>
            </a:r>
            <a:r>
              <a:rPr lang="en-US" sz="2800" b="1" dirty="0" smtClean="0">
                <a:latin typeface="Goudy Old Style"/>
                <a:cs typeface="Goudy Old Style"/>
              </a:rPr>
              <a:t> that are unhealthy and destructive.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u="sng" dirty="0" smtClean="0">
                <a:latin typeface="Goudy Old Style"/>
                <a:cs typeface="Goudy Old Style"/>
              </a:rPr>
              <a:t>Thoughts</a:t>
            </a:r>
            <a:r>
              <a:rPr lang="en-US" sz="2800" b="1" dirty="0" smtClean="0">
                <a:latin typeface="Goudy Old Style"/>
                <a:cs typeface="Goudy Old Style"/>
              </a:rPr>
              <a:t> that are not in keeping with one’s values.</a:t>
            </a:r>
            <a:endParaRPr lang="en-US" sz="2800" b="1" u="sng" dirty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271426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3" y="564491"/>
            <a:ext cx="625499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err="1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III.The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instinct to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flee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1979" y="1321217"/>
            <a:ext cx="5464811" cy="3201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latin typeface="Goudy Old Style"/>
                <a:cs typeface="Goudy Old Style"/>
              </a:rPr>
              <a:t>1. When the instinct is balanced, it </a:t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recognizes: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u="sng" dirty="0" smtClean="0">
                <a:latin typeface="Goudy Old Style"/>
                <a:cs typeface="Goudy Old Style"/>
              </a:rPr>
              <a:t>Actions</a:t>
            </a:r>
            <a:r>
              <a:rPr lang="en-US" sz="2800" b="1" dirty="0" smtClean="0">
                <a:latin typeface="Goudy Old Style"/>
                <a:cs typeface="Goudy Old Style"/>
              </a:rPr>
              <a:t> that are unhealthy and destructive.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u="sng" dirty="0" smtClean="0">
                <a:latin typeface="Goudy Old Style"/>
                <a:cs typeface="Goudy Old Style"/>
              </a:rPr>
              <a:t>Thoughts</a:t>
            </a:r>
            <a:r>
              <a:rPr lang="en-US" sz="2800" b="1" dirty="0" smtClean="0">
                <a:latin typeface="Goudy Old Style"/>
                <a:cs typeface="Goudy Old Style"/>
              </a:rPr>
              <a:t> that are not in keeping with one’s values.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u="sng" dirty="0" smtClean="0">
                <a:latin typeface="Goudy Old Style"/>
                <a:cs typeface="Goudy Old Style"/>
              </a:rPr>
              <a:t>Emotions</a:t>
            </a:r>
            <a:r>
              <a:rPr lang="en-US" sz="2800" b="1" dirty="0" smtClean="0">
                <a:latin typeface="Goudy Old Style"/>
                <a:cs typeface="Goudy Old Style"/>
              </a:rPr>
              <a:t> that threaten to jump one’s guidance fences.</a:t>
            </a:r>
            <a:endParaRPr lang="en-US" sz="2800" b="1" u="sng" dirty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4079179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3" y="564491"/>
            <a:ext cx="625499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err="1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III.The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instinct to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flee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1979" y="1321217"/>
            <a:ext cx="5464811" cy="875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latin typeface="Goudy Old Style"/>
                <a:cs typeface="Goudy Old Style"/>
              </a:rPr>
              <a:t>2. When the instinct is imbalanced, </a:t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 it:</a:t>
            </a:r>
            <a:endParaRPr lang="en-US" sz="2800" b="1" u="sng" dirty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255277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3" y="564491"/>
            <a:ext cx="625499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err="1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III.The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instinct to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flee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1979" y="1321217"/>
            <a:ext cx="5464811" cy="1650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latin typeface="Goudy Old Style"/>
                <a:cs typeface="Goudy Old Style"/>
              </a:rPr>
              <a:t>2. When the instinct is imbalanced, </a:t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 it: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dirty="0" smtClean="0">
                <a:latin typeface="Goudy Old Style"/>
                <a:cs typeface="Goudy Old Style"/>
              </a:rPr>
              <a:t>Never faces enough difficulty to allow one to </a:t>
            </a:r>
            <a:r>
              <a:rPr lang="en-US" sz="2800" b="1" u="sng" dirty="0" smtClean="0">
                <a:latin typeface="Goudy Old Style"/>
                <a:cs typeface="Goudy Old Style"/>
              </a:rPr>
              <a:t>grow</a:t>
            </a:r>
            <a:r>
              <a:rPr lang="en-US" sz="2800" b="1" dirty="0" smtClean="0">
                <a:latin typeface="Goudy Old Style"/>
                <a:cs typeface="Goudy Old Style"/>
              </a:rPr>
              <a:t>.</a:t>
            </a:r>
            <a:endParaRPr lang="en-US" sz="2800" b="1" dirty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099916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3" y="564491"/>
            <a:ext cx="625499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err="1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III.The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instinct to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flee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1979" y="1321217"/>
            <a:ext cx="5464811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latin typeface="Goudy Old Style"/>
                <a:cs typeface="Goudy Old Style"/>
              </a:rPr>
              <a:t>2. When the instinct is imbalanced, </a:t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 it: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dirty="0" smtClean="0">
                <a:latin typeface="Goudy Old Style"/>
                <a:cs typeface="Goudy Old Style"/>
              </a:rPr>
              <a:t>Never faces enough difficulty to allow one to </a:t>
            </a:r>
            <a:r>
              <a:rPr lang="en-US" sz="2800" b="1" u="sng" dirty="0" smtClean="0">
                <a:latin typeface="Goudy Old Style"/>
                <a:cs typeface="Goudy Old Style"/>
              </a:rPr>
              <a:t>grow</a:t>
            </a:r>
            <a:r>
              <a:rPr lang="en-US" sz="2800" b="1" dirty="0" smtClean="0">
                <a:latin typeface="Goudy Old Style"/>
                <a:cs typeface="Goudy Old Style"/>
              </a:rPr>
              <a:t>.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dirty="0" smtClean="0">
                <a:latin typeface="Goudy Old Style"/>
                <a:cs typeface="Goudy Old Style"/>
              </a:rPr>
              <a:t>Fails to </a:t>
            </a:r>
            <a:r>
              <a:rPr lang="en-US" sz="2800" b="1" u="sng" dirty="0" smtClean="0">
                <a:latin typeface="Goudy Old Style"/>
                <a:cs typeface="Goudy Old Style"/>
              </a:rPr>
              <a:t>protect</a:t>
            </a:r>
            <a:r>
              <a:rPr lang="en-US" sz="2800" b="1" dirty="0" smtClean="0">
                <a:latin typeface="Goudy Old Style"/>
                <a:cs typeface="Goudy Old Style"/>
              </a:rPr>
              <a:t> the hearts of those one leads.</a:t>
            </a:r>
            <a:endParaRPr lang="en-US" sz="2800" b="1" dirty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192041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3" y="564491"/>
            <a:ext cx="625499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err="1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III.The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instinct to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flee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1979" y="1321217"/>
            <a:ext cx="5464811" cy="3977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latin typeface="Goudy Old Style"/>
                <a:cs typeface="Goudy Old Style"/>
              </a:rPr>
              <a:t>2. When the instinct is imbalanced, </a:t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 it: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dirty="0" smtClean="0">
                <a:latin typeface="Goudy Old Style"/>
                <a:cs typeface="Goudy Old Style"/>
              </a:rPr>
              <a:t>Never faces enough difficulty to allow one to </a:t>
            </a:r>
            <a:r>
              <a:rPr lang="en-US" sz="2800" b="1" u="sng" dirty="0" smtClean="0">
                <a:latin typeface="Goudy Old Style"/>
                <a:cs typeface="Goudy Old Style"/>
              </a:rPr>
              <a:t>grow</a:t>
            </a:r>
            <a:r>
              <a:rPr lang="en-US" sz="2800" b="1" dirty="0" smtClean="0">
                <a:latin typeface="Goudy Old Style"/>
                <a:cs typeface="Goudy Old Style"/>
              </a:rPr>
              <a:t>.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dirty="0" smtClean="0">
                <a:latin typeface="Goudy Old Style"/>
                <a:cs typeface="Goudy Old Style"/>
              </a:rPr>
              <a:t>Fails to </a:t>
            </a:r>
            <a:r>
              <a:rPr lang="en-US" sz="2800" b="1" u="sng" dirty="0" smtClean="0">
                <a:latin typeface="Goudy Old Style"/>
                <a:cs typeface="Goudy Old Style"/>
              </a:rPr>
              <a:t>protect</a:t>
            </a:r>
            <a:r>
              <a:rPr lang="en-US" sz="2800" b="1" dirty="0" smtClean="0">
                <a:latin typeface="Goudy Old Style"/>
                <a:cs typeface="Goudy Old Style"/>
              </a:rPr>
              <a:t> the hearts of those one leads.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dirty="0" smtClean="0">
                <a:latin typeface="Goudy Old Style"/>
                <a:cs typeface="Goudy Old Style"/>
              </a:rPr>
              <a:t>Causes the loss of one’s </a:t>
            </a:r>
            <a:r>
              <a:rPr lang="en-US" sz="2800" b="1" u="sng" dirty="0" smtClean="0">
                <a:latin typeface="Goudy Old Style"/>
                <a:cs typeface="Goudy Old Style"/>
              </a:rPr>
              <a:t>integrity</a:t>
            </a:r>
            <a:r>
              <a:rPr lang="en-US" sz="2800" b="1" dirty="0" smtClean="0">
                <a:latin typeface="Goudy Old Style"/>
                <a:cs typeface="Goudy Old Style"/>
              </a:rPr>
              <a:t> by choosing not to stand up to deceptive practices.</a:t>
            </a:r>
            <a:endParaRPr lang="en-US" sz="2800" b="1" dirty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498607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3" y="677387"/>
            <a:ext cx="6254997" cy="126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I. The instinct to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bond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with </a:t>
            </a:r>
            <a:b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</a:b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   others: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1549" y="1801025"/>
            <a:ext cx="5775241" cy="1650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latin typeface="Goudy Old Style"/>
                <a:cs typeface="Goudy Old Style"/>
              </a:rPr>
              <a:t>1. When the instinct is well guided, it </a:t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provides a desire for interpersonal </a:t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</a:t>
            </a:r>
            <a:r>
              <a:rPr lang="en-US" sz="2800" b="1" u="sng" dirty="0" smtClean="0">
                <a:latin typeface="Goudy Old Style"/>
                <a:cs typeface="Goudy Old Style"/>
              </a:rPr>
              <a:t>connections</a:t>
            </a:r>
            <a:r>
              <a:rPr lang="en-US" sz="2800" b="1" dirty="0" smtClean="0">
                <a:latin typeface="Goudy Old Style"/>
                <a:cs typeface="Goudy Old Style"/>
              </a:rPr>
              <a:t> and relationships so </a:t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that:</a:t>
            </a:r>
            <a:endParaRPr lang="en-US" sz="2800" b="1" dirty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4080613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3" y="564491"/>
            <a:ext cx="625499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err="1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III.The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instinct to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flee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1979" y="1321217"/>
            <a:ext cx="5464811" cy="1650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latin typeface="Goudy Old Style"/>
                <a:cs typeface="Goudy Old Style"/>
              </a:rPr>
              <a:t>2. When the instinct is imbalanced, </a:t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 it: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dirty="0" smtClean="0">
                <a:latin typeface="Goudy Old Style"/>
                <a:cs typeface="Goudy Old Style"/>
              </a:rPr>
              <a:t>Refuses </a:t>
            </a:r>
            <a:r>
              <a:rPr lang="en-US" sz="2800" b="1" u="sng" dirty="0" smtClean="0">
                <a:latin typeface="Goudy Old Style"/>
                <a:cs typeface="Goudy Old Style"/>
              </a:rPr>
              <a:t>feedback</a:t>
            </a:r>
            <a:r>
              <a:rPr lang="en-US" sz="2800" b="1" dirty="0" smtClean="0">
                <a:latin typeface="Goudy Old Style"/>
                <a:cs typeface="Goudy Old Style"/>
              </a:rPr>
              <a:t> that is necessary for change.</a:t>
            </a:r>
            <a:endParaRPr lang="en-US" sz="2800" b="1" dirty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1576576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3" y="564491"/>
            <a:ext cx="625499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err="1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III.The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instinct to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flee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1979" y="1321217"/>
            <a:ext cx="5464811" cy="281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latin typeface="Goudy Old Style"/>
                <a:cs typeface="Goudy Old Style"/>
              </a:rPr>
              <a:t>2. When the instinct is imbalanced, </a:t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 it: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dirty="0" smtClean="0">
                <a:latin typeface="Goudy Old Style"/>
                <a:cs typeface="Goudy Old Style"/>
              </a:rPr>
              <a:t>Refuses </a:t>
            </a:r>
            <a:r>
              <a:rPr lang="en-US" sz="2800" b="1" u="sng" dirty="0" smtClean="0">
                <a:latin typeface="Goudy Old Style"/>
                <a:cs typeface="Goudy Old Style"/>
              </a:rPr>
              <a:t>feedback</a:t>
            </a:r>
            <a:r>
              <a:rPr lang="en-US" sz="2800" b="1" dirty="0" smtClean="0">
                <a:latin typeface="Goudy Old Style"/>
                <a:cs typeface="Goudy Old Style"/>
              </a:rPr>
              <a:t> that is necessary for change.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dirty="0" smtClean="0">
                <a:latin typeface="Goudy Old Style"/>
                <a:cs typeface="Goudy Old Style"/>
              </a:rPr>
              <a:t>Dismisses self-</a:t>
            </a:r>
            <a:r>
              <a:rPr lang="en-US" sz="2800" b="1" u="sng" dirty="0" smtClean="0">
                <a:latin typeface="Goudy Old Style"/>
                <a:cs typeface="Goudy Old Style"/>
              </a:rPr>
              <a:t>care</a:t>
            </a:r>
            <a:r>
              <a:rPr lang="en-US" sz="2800" b="1" dirty="0" smtClean="0">
                <a:latin typeface="Goudy Old Style"/>
                <a:cs typeface="Goudy Old Style"/>
              </a:rPr>
              <a:t> by putting other things ahead of self-</a:t>
            </a:r>
            <a:r>
              <a:rPr lang="en-US" sz="2800" b="1" u="sng" dirty="0" smtClean="0">
                <a:latin typeface="Goudy Old Style"/>
                <a:cs typeface="Goudy Old Style"/>
              </a:rPr>
              <a:t>validation</a:t>
            </a:r>
            <a:r>
              <a:rPr lang="en-US" sz="2800" b="1" dirty="0" smtClean="0">
                <a:latin typeface="Goudy Old Style"/>
                <a:cs typeface="Goudy Old Style"/>
              </a:rPr>
              <a:t>.</a:t>
            </a:r>
            <a:endParaRPr lang="en-US" sz="2800" b="1" dirty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412407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3" y="564491"/>
            <a:ext cx="625499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err="1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III.The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instinct to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flee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1979" y="1321217"/>
            <a:ext cx="5464811" cy="3977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latin typeface="Goudy Old Style"/>
                <a:cs typeface="Goudy Old Style"/>
              </a:rPr>
              <a:t>2. When the instinct is imbalanced, </a:t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 it: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dirty="0" smtClean="0">
                <a:latin typeface="Goudy Old Style"/>
                <a:cs typeface="Goudy Old Style"/>
              </a:rPr>
              <a:t>Refuses </a:t>
            </a:r>
            <a:r>
              <a:rPr lang="en-US" sz="2800" b="1" u="sng" dirty="0" smtClean="0">
                <a:latin typeface="Goudy Old Style"/>
                <a:cs typeface="Goudy Old Style"/>
              </a:rPr>
              <a:t>feedback</a:t>
            </a:r>
            <a:r>
              <a:rPr lang="en-US" sz="2800" b="1" dirty="0" smtClean="0">
                <a:latin typeface="Goudy Old Style"/>
                <a:cs typeface="Goudy Old Style"/>
              </a:rPr>
              <a:t> that is necessary for change.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dirty="0" smtClean="0">
                <a:latin typeface="Goudy Old Style"/>
                <a:cs typeface="Goudy Old Style"/>
              </a:rPr>
              <a:t>Dismisses self-</a:t>
            </a:r>
            <a:r>
              <a:rPr lang="en-US" sz="2800" b="1" u="sng" dirty="0" smtClean="0">
                <a:latin typeface="Goudy Old Style"/>
                <a:cs typeface="Goudy Old Style"/>
              </a:rPr>
              <a:t>care</a:t>
            </a:r>
            <a:r>
              <a:rPr lang="en-US" sz="2800" b="1" dirty="0" smtClean="0">
                <a:latin typeface="Goudy Old Style"/>
                <a:cs typeface="Goudy Old Style"/>
              </a:rPr>
              <a:t> by putting other things ahead of self-</a:t>
            </a:r>
            <a:r>
              <a:rPr lang="en-US" sz="2800" b="1" u="sng" dirty="0" smtClean="0">
                <a:latin typeface="Goudy Old Style"/>
                <a:cs typeface="Goudy Old Style"/>
              </a:rPr>
              <a:t>validation</a:t>
            </a:r>
            <a:r>
              <a:rPr lang="en-US" sz="2800" b="1" dirty="0" smtClean="0">
                <a:latin typeface="Goudy Old Style"/>
                <a:cs typeface="Goudy Old Style"/>
              </a:rPr>
              <a:t>.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dirty="0" smtClean="0">
                <a:latin typeface="Goudy Old Style"/>
                <a:cs typeface="Goudy Old Style"/>
              </a:rPr>
              <a:t>Fails to be willing to create tension through a difference of </a:t>
            </a:r>
            <a:r>
              <a:rPr lang="en-US" sz="2800" b="1" u="sng" dirty="0" smtClean="0">
                <a:latin typeface="Goudy Old Style"/>
                <a:cs typeface="Goudy Old Style"/>
              </a:rPr>
              <a:t>opinion</a:t>
            </a:r>
            <a:r>
              <a:rPr lang="en-US" sz="2800" b="1" dirty="0" smtClean="0">
                <a:latin typeface="Goudy Old Style"/>
                <a:cs typeface="Goudy Old Style"/>
              </a:rPr>
              <a:t>.</a:t>
            </a:r>
            <a:endParaRPr lang="en-US" sz="2800" b="1" dirty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067267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3" y="564491"/>
            <a:ext cx="625499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err="1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III.The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instinct to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flee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1979" y="1321217"/>
            <a:ext cx="5464811" cy="2038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latin typeface="Goudy Old Style"/>
                <a:cs typeface="Goudy Old Style"/>
              </a:rPr>
              <a:t>2. When the instinct is imbalanced, </a:t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 it: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u="sng" dirty="0" smtClean="0">
                <a:latin typeface="Goudy Old Style"/>
                <a:cs typeface="Goudy Old Style"/>
              </a:rPr>
              <a:t>Avoids</a:t>
            </a:r>
            <a:r>
              <a:rPr lang="en-US" sz="2800" b="1" dirty="0" smtClean="0">
                <a:latin typeface="Goudy Old Style"/>
                <a:cs typeface="Goudy Old Style"/>
              </a:rPr>
              <a:t> responsibility by not creating goals nor the plans necessary to achieve them.</a:t>
            </a:r>
            <a:endParaRPr lang="en-US" sz="2800" b="1" u="sng" dirty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1025261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3" y="564491"/>
            <a:ext cx="6254997" cy="301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IV. For the knight to be </a:t>
            </a:r>
            <a:b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</a:b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     victorious in the present </a:t>
            </a:r>
            <a:b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</a:b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     cultural war, he must </a:t>
            </a:r>
            <a:b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</a:b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     win “the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first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war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” </a:t>
            </a:r>
            <a:b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</a:b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     within himself by:</a:t>
            </a:r>
          </a:p>
        </p:txBody>
      </p:sp>
    </p:spTree>
    <p:extLst>
      <p:ext uri="{BB962C8B-B14F-4D97-AF65-F5344CB8AC3E}">
        <p14:creationId xmlns:p14="http://schemas.microsoft.com/office/powerpoint/2010/main" val="4029094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3" y="564491"/>
            <a:ext cx="6254997" cy="126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IV. …he must win “the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first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</a:t>
            </a:r>
            <a:b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</a:b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    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war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” within himself by: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1979" y="1885697"/>
            <a:ext cx="5464811" cy="1650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latin typeface="Goudy Old Style"/>
                <a:cs typeface="Goudy Old Style"/>
              </a:rPr>
              <a:t>1. Balancing his instincts to succeed </a:t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and accept the vital importance of </a:t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positive </a:t>
            </a:r>
            <a:r>
              <a:rPr lang="en-US" sz="2800" b="1" u="sng" dirty="0" smtClean="0">
                <a:latin typeface="Goudy Old Style"/>
                <a:cs typeface="Goudy Old Style"/>
              </a:rPr>
              <a:t>relationships</a:t>
            </a:r>
            <a:r>
              <a:rPr lang="en-US" sz="2800" b="1" dirty="0" smtClean="0">
                <a:latin typeface="Goudy Old Style"/>
                <a:cs typeface="Goudy Old Style"/>
              </a:rPr>
              <a:t> with others </a:t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as he enters each life stage.</a:t>
            </a:r>
            <a:endParaRPr lang="en-US" sz="2800" b="1" dirty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935646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3" y="564491"/>
            <a:ext cx="6254997" cy="126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IV. …he must win “the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first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</a:t>
            </a:r>
            <a:b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</a:b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    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war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” within himself by: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1979" y="1885697"/>
            <a:ext cx="5464811" cy="1650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latin typeface="Goudy Old Style"/>
                <a:cs typeface="Goudy Old Style"/>
              </a:rPr>
              <a:t>2. Accepting his need for </a:t>
            </a:r>
            <a:r>
              <a:rPr lang="en-US" sz="2800" b="1" u="sng" dirty="0" smtClean="0">
                <a:latin typeface="Goudy Old Style"/>
                <a:cs typeface="Goudy Old Style"/>
              </a:rPr>
              <a:t>self</a:t>
            </a:r>
            <a:r>
              <a:rPr lang="en-US" sz="2800" b="1" dirty="0" smtClean="0">
                <a:latin typeface="Goudy Old Style"/>
                <a:cs typeface="Goudy Old Style"/>
              </a:rPr>
              <a:t> </a:t>
            </a:r>
            <a:r>
              <a:rPr lang="en-US" sz="2800" b="1" u="sng" dirty="0" smtClean="0">
                <a:latin typeface="Goudy Old Style"/>
                <a:cs typeface="Goudy Old Style"/>
              </a:rPr>
              <a:t>care</a:t>
            </a:r>
            <a:r>
              <a:rPr lang="en-US" sz="2800" b="1" dirty="0" smtClean="0">
                <a:latin typeface="Goudy Old Style"/>
                <a:cs typeface="Goudy Old Style"/>
              </a:rPr>
              <a:t>, </a:t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understanding that such </a:t>
            </a:r>
            <a:r>
              <a:rPr lang="en-US" sz="2800" b="1" dirty="0" smtClean="0">
                <a:latin typeface="Goudy Old Style"/>
                <a:cs typeface="Goudy Old Style"/>
              </a:rPr>
              <a:t>self- </a:t>
            </a:r>
            <a:r>
              <a:rPr lang="en-US" sz="2800" b="1" dirty="0" smtClean="0">
                <a:latin typeface="Goudy Old Style"/>
                <a:cs typeface="Goudy Old Style"/>
              </a:rPr>
              <a:t/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valuing assists his personal </a:t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development.</a:t>
            </a:r>
            <a:endParaRPr lang="en-US" sz="2800" b="1" dirty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100223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3" y="564491"/>
            <a:ext cx="6254997" cy="126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IV. …he must win “the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first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</a:t>
            </a:r>
            <a:b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</a:b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    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war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” within himself by: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1979" y="1885697"/>
            <a:ext cx="5464811" cy="1650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latin typeface="Goudy Old Style"/>
                <a:cs typeface="Goudy Old Style"/>
              </a:rPr>
              <a:t>3. Giving himself permission to set </a:t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</a:t>
            </a:r>
            <a:r>
              <a:rPr lang="en-US" sz="2800" b="1" u="sng" dirty="0" smtClean="0">
                <a:latin typeface="Goudy Old Style"/>
                <a:cs typeface="Goudy Old Style"/>
              </a:rPr>
              <a:t>boundaries</a:t>
            </a:r>
            <a:r>
              <a:rPr lang="en-US" sz="2800" b="1" dirty="0" smtClean="0">
                <a:latin typeface="Goudy Old Style"/>
                <a:cs typeface="Goudy Old Style"/>
              </a:rPr>
              <a:t>, which allows him to </a:t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leave behind detrimental </a:t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relationships and situations.</a:t>
            </a:r>
            <a:endParaRPr lang="en-US" sz="2800" b="1" dirty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1817595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3" y="564491"/>
            <a:ext cx="6254997" cy="126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IV. …he must win “the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first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</a:t>
            </a:r>
            <a:b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</a:b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    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war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” within himself by: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1979" y="1885697"/>
            <a:ext cx="5464811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latin typeface="Goudy Old Style"/>
                <a:cs typeface="Goudy Old Style"/>
              </a:rPr>
              <a:t>3. Giving himself permission to set </a:t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</a:t>
            </a:r>
            <a:r>
              <a:rPr lang="en-US" sz="2800" b="1" u="sng" dirty="0" smtClean="0">
                <a:latin typeface="Goudy Old Style"/>
                <a:cs typeface="Goudy Old Style"/>
              </a:rPr>
              <a:t>boundaries</a:t>
            </a:r>
            <a:r>
              <a:rPr lang="en-US" sz="2800" b="1" dirty="0" smtClean="0">
                <a:latin typeface="Goudy Old Style"/>
                <a:cs typeface="Goudy Old Style"/>
              </a:rPr>
              <a:t>, which allows him to </a:t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leave behind detrimental </a:t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relationships and situations.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latin typeface="Goudy Old Style"/>
                <a:cs typeface="Goudy Old Style"/>
              </a:rPr>
              <a:t>4. Seeking spiritual guidance and </a:t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</a:t>
            </a:r>
            <a:r>
              <a:rPr lang="en-US" sz="2800" b="1" u="sng" dirty="0" smtClean="0">
                <a:latin typeface="Goudy Old Style"/>
                <a:cs typeface="Goudy Old Style"/>
              </a:rPr>
              <a:t>power</a:t>
            </a:r>
            <a:r>
              <a:rPr lang="en-US" sz="2800" b="1" dirty="0" smtClean="0">
                <a:latin typeface="Goudy Old Style"/>
                <a:cs typeface="Goudy Old Style"/>
              </a:rPr>
              <a:t>.</a:t>
            </a:r>
            <a:endParaRPr lang="en-US" sz="2800" b="1" dirty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597334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3" y="564491"/>
            <a:ext cx="6254997" cy="126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IV. …he must win “the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first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</a:t>
            </a:r>
            <a:b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</a:b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    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war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” within himself by: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1979" y="1885697"/>
            <a:ext cx="5464811" cy="1262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latin typeface="Goudy Old Style"/>
                <a:cs typeface="Goudy Old Style"/>
              </a:rPr>
              <a:t>5. Returning </a:t>
            </a:r>
            <a:r>
              <a:rPr lang="en-US" sz="2800" b="1" u="sng" dirty="0" smtClean="0">
                <a:latin typeface="Goudy Old Style"/>
                <a:cs typeface="Goudy Old Style"/>
              </a:rPr>
              <a:t>next</a:t>
            </a:r>
            <a:r>
              <a:rPr lang="en-US" sz="2800" b="1" dirty="0" smtClean="0">
                <a:latin typeface="Goudy Old Style"/>
                <a:cs typeface="Goudy Old Style"/>
              </a:rPr>
              <a:t> </a:t>
            </a:r>
            <a:r>
              <a:rPr lang="en-US" sz="2800" b="1" u="sng" dirty="0" smtClean="0">
                <a:latin typeface="Goudy Old Style"/>
                <a:cs typeface="Goudy Old Style"/>
              </a:rPr>
              <a:t>week</a:t>
            </a:r>
            <a:r>
              <a:rPr lang="en-US" sz="2800" b="1" dirty="0" smtClean="0">
                <a:latin typeface="Goudy Old Style"/>
                <a:cs typeface="Goudy Old Style"/>
              </a:rPr>
              <a:t> to learn </a:t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about 3 more instincts that can be </a:t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used to guide his way.</a:t>
            </a:r>
            <a:endParaRPr lang="en-US" sz="2800" b="1" dirty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1486742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3" y="677387"/>
            <a:ext cx="6254997" cy="126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I. The instinct to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bond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with </a:t>
            </a:r>
            <a:b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</a:b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   others: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1549" y="1801025"/>
            <a:ext cx="5775241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latin typeface="Goudy Old Style"/>
                <a:cs typeface="Goudy Old Style"/>
              </a:rPr>
              <a:t>1. When the instinct is well guided, it </a:t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provides a desire for interpersonal </a:t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</a:t>
            </a:r>
            <a:r>
              <a:rPr lang="en-US" sz="2800" b="1" u="sng" dirty="0" smtClean="0">
                <a:latin typeface="Goudy Old Style"/>
                <a:cs typeface="Goudy Old Style"/>
              </a:rPr>
              <a:t>connections</a:t>
            </a:r>
            <a:r>
              <a:rPr lang="en-US" sz="2800" b="1" dirty="0" smtClean="0">
                <a:latin typeface="Goudy Old Style"/>
                <a:cs typeface="Goudy Old Style"/>
              </a:rPr>
              <a:t> and relationships so </a:t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that: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dirty="0" smtClean="0">
                <a:latin typeface="Goudy Old Style"/>
                <a:cs typeface="Goudy Old Style"/>
              </a:rPr>
              <a:t>Life’s </a:t>
            </a:r>
            <a:r>
              <a:rPr lang="en-US" sz="2800" b="1" u="sng" dirty="0" smtClean="0">
                <a:latin typeface="Goudy Old Style"/>
                <a:cs typeface="Goudy Old Style"/>
              </a:rPr>
              <a:t>lessons</a:t>
            </a:r>
            <a:r>
              <a:rPr lang="en-US" sz="2800" b="1" dirty="0" smtClean="0">
                <a:latin typeface="Goudy Old Style"/>
                <a:cs typeface="Goudy Old Style"/>
              </a:rPr>
              <a:t> can be observed and learned.</a:t>
            </a:r>
            <a:endParaRPr lang="en-US" sz="2800" b="1" dirty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892841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3" y="677387"/>
            <a:ext cx="6254997" cy="126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I. The instinct to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bond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with </a:t>
            </a:r>
            <a:b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</a:b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   others: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1549" y="1801025"/>
            <a:ext cx="5775241" cy="3201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latin typeface="Goudy Old Style"/>
                <a:cs typeface="Goudy Old Style"/>
              </a:rPr>
              <a:t>1. When the instinct is well guided, it </a:t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provides a desire for interpersonal </a:t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</a:t>
            </a:r>
            <a:r>
              <a:rPr lang="en-US" sz="2800" b="1" u="sng" dirty="0" smtClean="0">
                <a:latin typeface="Goudy Old Style"/>
                <a:cs typeface="Goudy Old Style"/>
              </a:rPr>
              <a:t>connections</a:t>
            </a:r>
            <a:r>
              <a:rPr lang="en-US" sz="2800" b="1" dirty="0" smtClean="0">
                <a:latin typeface="Goudy Old Style"/>
                <a:cs typeface="Goudy Old Style"/>
              </a:rPr>
              <a:t> and relationships so </a:t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that: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dirty="0" smtClean="0">
                <a:latin typeface="Goudy Old Style"/>
                <a:cs typeface="Goudy Old Style"/>
              </a:rPr>
              <a:t>Life’s </a:t>
            </a:r>
            <a:r>
              <a:rPr lang="en-US" sz="2800" b="1" u="sng" dirty="0" smtClean="0">
                <a:latin typeface="Goudy Old Style"/>
                <a:cs typeface="Goudy Old Style"/>
              </a:rPr>
              <a:t>lessons</a:t>
            </a:r>
            <a:r>
              <a:rPr lang="en-US" sz="2800" b="1" dirty="0" smtClean="0">
                <a:latin typeface="Goudy Old Style"/>
                <a:cs typeface="Goudy Old Style"/>
              </a:rPr>
              <a:t> can be observed and learned.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u="sng" dirty="0" smtClean="0">
                <a:latin typeface="Goudy Old Style"/>
                <a:cs typeface="Goudy Old Style"/>
              </a:rPr>
              <a:t>Companionship</a:t>
            </a:r>
            <a:r>
              <a:rPr lang="en-US" sz="2800" b="1" dirty="0" smtClean="0">
                <a:latin typeface="Goudy Old Style"/>
                <a:cs typeface="Goudy Old Style"/>
              </a:rPr>
              <a:t> can be experienced.</a:t>
            </a:r>
            <a:endParaRPr lang="en-US" sz="2800" b="1" u="sng" dirty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525394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3" y="677387"/>
            <a:ext cx="6254997" cy="126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I. The instinct to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bond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with </a:t>
            </a:r>
            <a:b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</a:b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   others: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1549" y="1801025"/>
            <a:ext cx="6095725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latin typeface="Goudy Old Style"/>
                <a:cs typeface="Goudy Old Style"/>
              </a:rPr>
              <a:t>1. When the instinct is well guided, it </a:t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provides a desire for interpersonal </a:t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</a:t>
            </a:r>
            <a:r>
              <a:rPr lang="en-US" sz="2800" b="1" u="sng" dirty="0" smtClean="0">
                <a:latin typeface="Goudy Old Style"/>
                <a:cs typeface="Goudy Old Style"/>
              </a:rPr>
              <a:t>connections</a:t>
            </a:r>
            <a:r>
              <a:rPr lang="en-US" sz="2800" b="1" dirty="0" smtClean="0">
                <a:latin typeface="Goudy Old Style"/>
                <a:cs typeface="Goudy Old Style"/>
              </a:rPr>
              <a:t> and relationships so </a:t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that: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u="sng" dirty="0" smtClean="0">
                <a:latin typeface="Goudy Old Style"/>
                <a:cs typeface="Goudy Old Style"/>
              </a:rPr>
              <a:t>Teamwork</a:t>
            </a:r>
            <a:r>
              <a:rPr lang="en-US" sz="2800" b="1" dirty="0" smtClean="0">
                <a:latin typeface="Goudy Old Style"/>
                <a:cs typeface="Goudy Old Style"/>
              </a:rPr>
              <a:t> can be experienced and larger life tasks accomplished.</a:t>
            </a:r>
            <a:endParaRPr lang="en-US" sz="2800" b="1" u="sng" dirty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192467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1365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1" y="536267"/>
            <a:ext cx="6960163" cy="5526808"/>
          </a:xfrm>
          <a:prstGeom prst="rect">
            <a:avLst/>
          </a:prstGeom>
          <a:effectLst>
            <a:outerShdw blurRad="371475" dir="2700000" sx="102000" sy="102000" algn="tl" rotWithShape="0">
              <a:srgbClr val="000000">
                <a:alpha val="5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793" y="677387"/>
            <a:ext cx="6254997" cy="126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I. The instinct to </a:t>
            </a:r>
            <a:r>
              <a:rPr lang="en-US" sz="4200" b="1" u="sng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bond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with </a:t>
            </a:r>
            <a:b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</a:b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Goudy Old Style"/>
                <a:cs typeface="Goudy Old Style"/>
              </a:rPr>
              <a:t>    others: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1549" y="1801025"/>
            <a:ext cx="6095725" cy="281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latin typeface="Goudy Old Style"/>
                <a:cs typeface="Goudy Old Style"/>
              </a:rPr>
              <a:t>1. When the instinct is well guided, it </a:t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provides a desire for interpersonal </a:t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</a:t>
            </a:r>
            <a:r>
              <a:rPr lang="en-US" sz="2800" b="1" u="sng" dirty="0" smtClean="0">
                <a:latin typeface="Goudy Old Style"/>
                <a:cs typeface="Goudy Old Style"/>
              </a:rPr>
              <a:t>connections</a:t>
            </a:r>
            <a:r>
              <a:rPr lang="en-US" sz="2800" b="1" dirty="0" smtClean="0">
                <a:latin typeface="Goudy Old Style"/>
                <a:cs typeface="Goudy Old Style"/>
              </a:rPr>
              <a:t> and relationships so </a:t>
            </a:r>
            <a:br>
              <a:rPr lang="en-US" sz="2800" b="1" dirty="0" smtClean="0">
                <a:latin typeface="Goudy Old Style"/>
                <a:cs typeface="Goudy Old Style"/>
              </a:rPr>
            </a:br>
            <a:r>
              <a:rPr lang="en-US" sz="2800" b="1" dirty="0" smtClean="0">
                <a:latin typeface="Goudy Old Style"/>
                <a:cs typeface="Goudy Old Style"/>
              </a:rPr>
              <a:t>    that: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u="sng" dirty="0" smtClean="0">
                <a:latin typeface="Goudy Old Style"/>
                <a:cs typeface="Goudy Old Style"/>
              </a:rPr>
              <a:t>Teamwork</a:t>
            </a:r>
            <a:r>
              <a:rPr lang="en-US" sz="2800" b="1" dirty="0" smtClean="0">
                <a:latin typeface="Goudy Old Style"/>
                <a:cs typeface="Goudy Old Style"/>
              </a:rPr>
              <a:t> can be experienced and larger life tasks accomplished.</a:t>
            </a:r>
          </a:p>
          <a:p>
            <a:pPr marL="9144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dirty="0" smtClean="0">
                <a:latin typeface="Goudy Old Style"/>
                <a:cs typeface="Goudy Old Style"/>
              </a:rPr>
              <a:t>Physical </a:t>
            </a:r>
            <a:r>
              <a:rPr lang="en-US" sz="2800" b="1" u="sng" dirty="0" smtClean="0">
                <a:latin typeface="Goudy Old Style"/>
                <a:cs typeface="Goudy Old Style"/>
              </a:rPr>
              <a:t>resources</a:t>
            </a:r>
            <a:r>
              <a:rPr lang="en-US" sz="2800" b="1" dirty="0" smtClean="0">
                <a:latin typeface="Goudy Old Style"/>
                <a:cs typeface="Goudy Old Style"/>
              </a:rPr>
              <a:t> can be offered.</a:t>
            </a:r>
            <a:endParaRPr lang="en-US" sz="2800" b="1" dirty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1811814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1174</Words>
  <Application>Microsoft Macintosh PowerPoint</Application>
  <PresentationFormat>Custom</PresentationFormat>
  <Paragraphs>189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Cramer</dc:creator>
  <cp:lastModifiedBy>Laura Cramer</cp:lastModifiedBy>
  <cp:revision>25</cp:revision>
  <dcterms:created xsi:type="dcterms:W3CDTF">2015-06-18T16:40:52Z</dcterms:created>
  <dcterms:modified xsi:type="dcterms:W3CDTF">2015-06-23T17:56:41Z</dcterms:modified>
</cp:coreProperties>
</file>